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653" r:id="rId2"/>
    <p:sldId id="1645" r:id="rId3"/>
    <p:sldId id="1668" r:id="rId4"/>
    <p:sldId id="1678" r:id="rId5"/>
    <p:sldId id="1677" r:id="rId6"/>
    <p:sldId id="1680" r:id="rId7"/>
    <p:sldId id="1672" r:id="rId8"/>
    <p:sldId id="1673" r:id="rId9"/>
    <p:sldId id="1679" r:id="rId10"/>
    <p:sldId id="1651" r:id="rId11"/>
    <p:sldId id="1655" r:id="rId12"/>
  </p:sldIdLst>
  <p:sldSz cx="9144000" cy="6858000" type="screen4x3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70C0"/>
    <a:srgbClr val="51637B"/>
    <a:srgbClr val="FFFF66"/>
    <a:srgbClr val="FFFFCC"/>
    <a:srgbClr val="000077"/>
    <a:srgbClr val="1508B8"/>
    <a:srgbClr val="AEF46E"/>
    <a:srgbClr val="CDB5C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A7445-CE5D-4ACC-A8C6-B204D36B1948}" v="156" dt="2025-02-19T04:51:41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3818" autoAdjust="0"/>
  </p:normalViewPr>
  <p:slideViewPr>
    <p:cSldViewPr>
      <p:cViewPr varScale="1">
        <p:scale>
          <a:sx n="54" d="100"/>
          <a:sy n="54" d="100"/>
        </p:scale>
        <p:origin x="1764" y="60"/>
      </p:cViewPr>
      <p:guideLst>
        <p:guide orient="horz" pos="34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-180"/>
    </p:cViewPr>
  </p:notesTextViewPr>
  <p:sorterViewPr>
    <p:cViewPr>
      <p:scale>
        <a:sx n="100" d="100"/>
        <a:sy n="100" d="100"/>
      </p:scale>
      <p:origin x="0" y="-1080"/>
    </p:cViewPr>
  </p:sorterViewPr>
  <p:notesViewPr>
    <p:cSldViewPr>
      <p:cViewPr varScale="1">
        <p:scale>
          <a:sx n="52" d="100"/>
          <a:sy n="52" d="100"/>
        </p:scale>
        <p:origin x="287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AN HOANG VAN" userId="f038d051-b3d2-42bf-82a6-8d3fda2b089d" providerId="ADAL" clId="{B37A7445-CE5D-4ACC-A8C6-B204D36B1948}"/>
    <pc:docChg chg="undo custSel modSld">
      <pc:chgData name="HOAN HOANG VAN" userId="f038d051-b3d2-42bf-82a6-8d3fda2b089d" providerId="ADAL" clId="{B37A7445-CE5D-4ACC-A8C6-B204D36B1948}" dt="2025-02-19T05:00:12.289" v="1230" actId="108"/>
      <pc:docMkLst>
        <pc:docMk/>
      </pc:docMkLst>
      <pc:sldChg chg="addSp delSp modSp mod modNotesTx">
        <pc:chgData name="HOAN HOANG VAN" userId="f038d051-b3d2-42bf-82a6-8d3fda2b089d" providerId="ADAL" clId="{B37A7445-CE5D-4ACC-A8C6-B204D36B1948}" dt="2025-02-19T04:19:24.624" v="602" actId="14100"/>
        <pc:sldMkLst>
          <pc:docMk/>
          <pc:sldMk cId="1189480345" sldId="1645"/>
        </pc:sldMkLst>
        <pc:spChg chg="mod">
          <ac:chgData name="HOAN HOANG VAN" userId="f038d051-b3d2-42bf-82a6-8d3fda2b089d" providerId="ADAL" clId="{B37A7445-CE5D-4ACC-A8C6-B204D36B1948}" dt="2025-02-19T04:12:21.857" v="554" actId="1036"/>
          <ac:spMkLst>
            <pc:docMk/>
            <pc:sldMk cId="1189480345" sldId="1645"/>
            <ac:spMk id="2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17:04.520" v="594" actId="20577"/>
          <ac:spMkLst>
            <pc:docMk/>
            <pc:sldMk cId="1189480345" sldId="1645"/>
            <ac:spMk id="3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12:55.530" v="569" actId="21"/>
          <ac:spMkLst>
            <pc:docMk/>
            <pc:sldMk cId="1189480345" sldId="1645"/>
            <ac:spMk id="5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7" creationId="{F24BDE41-9443-49D8-AEBA-DFBAA5E12EE3}"/>
          </ac:spMkLst>
        </pc:spChg>
        <pc:spChg chg="mod">
          <ac:chgData name="HOAN HOANG VAN" userId="f038d051-b3d2-42bf-82a6-8d3fda2b089d" providerId="ADAL" clId="{B37A7445-CE5D-4ACC-A8C6-B204D36B1948}" dt="2025-02-19T04:12:29.595" v="560" actId="14100"/>
          <ac:spMkLst>
            <pc:docMk/>
            <pc:sldMk cId="1189480345" sldId="1645"/>
            <ac:spMk id="8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12:24.460" v="559" actId="1035"/>
          <ac:spMkLst>
            <pc:docMk/>
            <pc:sldMk cId="1189480345" sldId="1645"/>
            <ac:spMk id="10" creationId="{00000000-0000-0000-0000-000000000000}"/>
          </ac:spMkLst>
        </pc:spChg>
        <pc:spChg chg="add mod">
          <ac:chgData name="HOAN HOANG VAN" userId="f038d051-b3d2-42bf-82a6-8d3fda2b089d" providerId="ADAL" clId="{B37A7445-CE5D-4ACC-A8C6-B204D36B1948}" dt="2025-02-19T04:10:52.260" v="527" actId="20577"/>
          <ac:spMkLst>
            <pc:docMk/>
            <pc:sldMk cId="1189480345" sldId="1645"/>
            <ac:spMk id="11" creationId="{70095317-45AD-9383-68B2-3C4BA4F3CF10}"/>
          </ac:spMkLst>
        </pc:spChg>
        <pc:spChg chg="add mod">
          <ac:chgData name="HOAN HOANG VAN" userId="f038d051-b3d2-42bf-82a6-8d3fda2b089d" providerId="ADAL" clId="{B37A7445-CE5D-4ACC-A8C6-B204D36B1948}" dt="2025-02-19T04:11:01.901" v="530" actId="404"/>
          <ac:spMkLst>
            <pc:docMk/>
            <pc:sldMk cId="1189480345" sldId="1645"/>
            <ac:spMk id="12" creationId="{AB819BEC-6E58-611D-077E-F3D9B43B8122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15" creationId="{584F639C-975C-4185-8D42-15876F0A9672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27" creationId="{584F639C-975C-4185-8D42-15876F0A9672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28" creationId="{584F639C-975C-4185-8D42-15876F0A9672}"/>
          </ac:spMkLst>
        </pc:spChg>
        <pc:spChg chg="mod">
          <ac:chgData name="HOAN HOANG VAN" userId="f038d051-b3d2-42bf-82a6-8d3fda2b089d" providerId="ADAL" clId="{B37A7445-CE5D-4ACC-A8C6-B204D36B1948}" dt="2025-02-19T04:12:39.216" v="565" actId="21"/>
          <ac:spMkLst>
            <pc:docMk/>
            <pc:sldMk cId="1189480345" sldId="1645"/>
            <ac:spMk id="35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11:39.473" v="537" actId="1035"/>
          <ac:spMkLst>
            <pc:docMk/>
            <pc:sldMk cId="1189480345" sldId="1645"/>
            <ac:spMk id="37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40" creationId="{434FD15B-39E8-4921-86C9-F171482476BB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57" creationId="{434FD15B-39E8-4921-86C9-F171482476BB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77" creationId="{B072E18D-7B70-415D-9359-89B6D2861F1F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78" creationId="{B072E18D-7B70-415D-9359-89B6D2861F1F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129" creationId="{B072E18D-7B70-415D-9359-89B6D2861F1F}"/>
          </ac:spMkLst>
        </pc:spChg>
        <pc:spChg chg="mod">
          <ac:chgData name="HOAN HOANG VAN" userId="f038d051-b3d2-42bf-82a6-8d3fda2b089d" providerId="ADAL" clId="{B37A7445-CE5D-4ACC-A8C6-B204D36B1948}" dt="2025-02-19T04:11:34.718" v="536" actId="1035"/>
          <ac:spMkLst>
            <pc:docMk/>
            <pc:sldMk cId="1189480345" sldId="1645"/>
            <ac:spMk id="132" creationId="{B072E18D-7B70-415D-9359-89B6D2861F1F}"/>
          </ac:spMkLst>
        </pc:spChg>
        <pc:grpChg chg="del mod ord">
          <ac:chgData name="HOAN HOANG VAN" userId="f038d051-b3d2-42bf-82a6-8d3fda2b089d" providerId="ADAL" clId="{B37A7445-CE5D-4ACC-A8C6-B204D36B1948}" dt="2025-02-19T04:10:57.633" v="529" actId="478"/>
          <ac:grpSpMkLst>
            <pc:docMk/>
            <pc:sldMk cId="1189480345" sldId="1645"/>
            <ac:grpSpMk id="9" creationId="{F7D287F2-FD80-91E7-98BC-CCDA78B740EE}"/>
          </ac:grpSpMkLst>
        </pc:grpChg>
        <pc:graphicFrameChg chg="mod modGraphic">
          <ac:chgData name="HOAN HOANG VAN" userId="f038d051-b3d2-42bf-82a6-8d3fda2b089d" providerId="ADAL" clId="{B37A7445-CE5D-4ACC-A8C6-B204D36B1948}" dt="2025-02-19T04:19:24.624" v="602" actId="14100"/>
          <ac:graphicFrameMkLst>
            <pc:docMk/>
            <pc:sldMk cId="1189480345" sldId="1645"/>
            <ac:graphicFrameMk id="4" creationId="{00000000-0000-0000-0000-000000000000}"/>
          </ac:graphicFrameMkLst>
        </pc:graphicFrameChg>
      </pc:sldChg>
      <pc:sldChg chg="modSp mod modNotesTx">
        <pc:chgData name="HOAN HOANG VAN" userId="f038d051-b3d2-42bf-82a6-8d3fda2b089d" providerId="ADAL" clId="{B37A7445-CE5D-4ACC-A8C6-B204D36B1948}" dt="2025-02-19T04:09:47.581" v="479" actId="6549"/>
        <pc:sldMkLst>
          <pc:docMk/>
          <pc:sldMk cId="1128279751" sldId="1653"/>
        </pc:sldMkLst>
        <pc:spChg chg="mod">
          <ac:chgData name="HOAN HOANG VAN" userId="f038d051-b3d2-42bf-82a6-8d3fda2b089d" providerId="ADAL" clId="{B37A7445-CE5D-4ACC-A8C6-B204D36B1948}" dt="2025-02-19T04:07:53.034" v="478" actId="20577"/>
          <ac:spMkLst>
            <pc:docMk/>
            <pc:sldMk cId="1128279751" sldId="1653"/>
            <ac:spMk id="25" creationId="{E7143E81-F28B-4061-98B7-CACE0AEE457B}"/>
          </ac:spMkLst>
        </pc:spChg>
      </pc:sldChg>
      <pc:sldChg chg="addSp delSp modSp mod modNotesTx">
        <pc:chgData name="HOAN HOANG VAN" userId="f038d051-b3d2-42bf-82a6-8d3fda2b089d" providerId="ADAL" clId="{B37A7445-CE5D-4ACC-A8C6-B204D36B1948}" dt="2025-02-19T04:28:57.615" v="752" actId="20577"/>
        <pc:sldMkLst>
          <pc:docMk/>
          <pc:sldMk cId="1140825159" sldId="1668"/>
        </pc:sldMkLst>
        <pc:spChg chg="mod">
          <ac:chgData name="HOAN HOANG VAN" userId="f038d051-b3d2-42bf-82a6-8d3fda2b089d" providerId="ADAL" clId="{B37A7445-CE5D-4ACC-A8C6-B204D36B1948}" dt="2025-02-19T04:25:14.742" v="740" actId="14100"/>
          <ac:spMkLst>
            <pc:docMk/>
            <pc:sldMk cId="1140825159" sldId="1668"/>
            <ac:spMk id="2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3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4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6:51.682" v="745" actId="20577"/>
          <ac:spMkLst>
            <pc:docMk/>
            <pc:sldMk cId="1140825159" sldId="1668"/>
            <ac:spMk id="6" creationId="{769BB28C-4467-F358-7596-8858963C7EE2}"/>
          </ac:spMkLst>
        </pc:spChg>
        <pc:spChg chg="mod">
          <ac:chgData name="HOAN HOANG VAN" userId="f038d051-b3d2-42bf-82a6-8d3fda2b089d" providerId="ADAL" clId="{B37A7445-CE5D-4ACC-A8C6-B204D36B1948}" dt="2025-02-19T04:25:38.661" v="742" actId="1036"/>
          <ac:spMkLst>
            <pc:docMk/>
            <pc:sldMk cId="1140825159" sldId="1668"/>
            <ac:spMk id="7" creationId="{23698A00-378B-495E-952E-D2C8CCBA980C}"/>
          </ac:spMkLst>
        </pc:spChg>
        <pc:spChg chg="mod">
          <ac:chgData name="HOAN HOANG VAN" userId="f038d051-b3d2-42bf-82a6-8d3fda2b089d" providerId="ADAL" clId="{B37A7445-CE5D-4ACC-A8C6-B204D36B1948}" dt="2025-02-19T04:23:11.497" v="689" actId="14100"/>
          <ac:spMkLst>
            <pc:docMk/>
            <pc:sldMk cId="1140825159" sldId="1668"/>
            <ac:spMk id="10" creationId="{00000000-0000-0000-0000-000000000000}"/>
          </ac:spMkLst>
        </pc:spChg>
        <pc:spChg chg="add mod">
          <ac:chgData name="HOAN HOANG VAN" userId="f038d051-b3d2-42bf-82a6-8d3fda2b089d" providerId="ADAL" clId="{B37A7445-CE5D-4ACC-A8C6-B204D36B1948}" dt="2025-02-19T04:20:06.308" v="604"/>
          <ac:spMkLst>
            <pc:docMk/>
            <pc:sldMk cId="1140825159" sldId="1668"/>
            <ac:spMk id="11" creationId="{81B3776A-653A-929B-22F2-44F394C19575}"/>
          </ac:spMkLst>
        </pc:spChg>
        <pc:spChg chg="mod">
          <ac:chgData name="HOAN HOANG VAN" userId="f038d051-b3d2-42bf-82a6-8d3fda2b089d" providerId="ADAL" clId="{B37A7445-CE5D-4ACC-A8C6-B204D36B1948}" dt="2025-02-19T04:22:29.044" v="674" actId="1035"/>
          <ac:spMkLst>
            <pc:docMk/>
            <pc:sldMk cId="1140825159" sldId="1668"/>
            <ac:spMk id="12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13" creationId="{00000000-0000-0000-0000-000000000000}"/>
          </ac:spMkLst>
        </pc:spChg>
        <pc:spChg chg="add mod">
          <ac:chgData name="HOAN HOANG VAN" userId="f038d051-b3d2-42bf-82a6-8d3fda2b089d" providerId="ADAL" clId="{B37A7445-CE5D-4ACC-A8C6-B204D36B1948}" dt="2025-02-19T04:20:17.835" v="634" actId="20577"/>
          <ac:spMkLst>
            <pc:docMk/>
            <pc:sldMk cId="1140825159" sldId="1668"/>
            <ac:spMk id="16" creationId="{00D7329A-36FA-6D08-2BB9-20B6569740E0}"/>
          </ac:spMkLst>
        </pc:spChg>
        <pc:spChg chg="add mod">
          <ac:chgData name="HOAN HOANG VAN" userId="f038d051-b3d2-42bf-82a6-8d3fda2b089d" providerId="ADAL" clId="{B37A7445-CE5D-4ACC-A8C6-B204D36B1948}" dt="2025-02-19T04:20:09.259" v="606" actId="20577"/>
          <ac:spMkLst>
            <pc:docMk/>
            <pc:sldMk cId="1140825159" sldId="1668"/>
            <ac:spMk id="19" creationId="{96F01EA1-BE87-C439-4110-CABCC69DB744}"/>
          </ac:spMkLst>
        </pc:spChg>
        <pc:spChg chg="mod">
          <ac:chgData name="HOAN HOANG VAN" userId="f038d051-b3d2-42bf-82a6-8d3fda2b089d" providerId="ADAL" clId="{B37A7445-CE5D-4ACC-A8C6-B204D36B1948}" dt="2025-02-19T04:22:29.044" v="674" actId="1035"/>
          <ac:spMkLst>
            <pc:docMk/>
            <pc:sldMk cId="1140825159" sldId="1668"/>
            <ac:spMk id="23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30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63" creationId="{66FAB7B3-3EE7-8EBE-6B4F-53D31B1E2AF9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100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102" creationId="{317B9582-7D08-4A14-BA2F-B5CFEA15754E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108" creationId="{7CBD10B6-A1DB-4BD2-ABE4-22C3A07D041D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115" creationId="{6A866B2D-2B04-1973-DB72-BE1AB47CF897}"/>
          </ac:spMkLst>
        </pc:spChg>
        <pc:spChg chg="mod">
          <ac:chgData name="HOAN HOANG VAN" userId="f038d051-b3d2-42bf-82a6-8d3fda2b089d" providerId="ADAL" clId="{B37A7445-CE5D-4ACC-A8C6-B204D36B1948}" dt="2025-02-19T04:25:38.661" v="742" actId="1036"/>
          <ac:spMkLst>
            <pc:docMk/>
            <pc:sldMk cId="1140825159" sldId="1668"/>
            <ac:spMk id="122" creationId="{4C147BE1-0445-424E-B4FC-2ACE0B897533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127" creationId="{6A866B2D-2B04-1973-DB72-BE1AB47CF897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128" creationId="{6A866B2D-2B04-1973-DB72-BE1AB47CF897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130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5:38.661" v="742" actId="1036"/>
          <ac:spMkLst>
            <pc:docMk/>
            <pc:sldMk cId="1140825159" sldId="1668"/>
            <ac:spMk id="131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4:01.511" v="719" actId="1038"/>
          <ac:spMkLst>
            <pc:docMk/>
            <pc:sldMk cId="1140825159" sldId="1668"/>
            <ac:spMk id="134" creationId="{EF0ACBA8-22BD-426D-901C-4EB4768DEE34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135" creationId="{6A866B2D-2B04-1973-DB72-BE1AB47CF897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141" creationId="{EF0ACBA8-22BD-426D-901C-4EB4768DEE34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144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5:38.661" v="742" actId="1036"/>
          <ac:spMkLst>
            <pc:docMk/>
            <pc:sldMk cId="1140825159" sldId="1668"/>
            <ac:spMk id="145" creationId="{6251BD50-5962-40D6-84A2-61A157494EAF}"/>
          </ac:spMkLst>
        </pc:spChg>
        <pc:spChg chg="mod">
          <ac:chgData name="HOAN HOANG VAN" userId="f038d051-b3d2-42bf-82a6-8d3fda2b089d" providerId="ADAL" clId="{B37A7445-CE5D-4ACC-A8C6-B204D36B1948}" dt="2025-02-19T04:25:38.661" v="742" actId="1036"/>
          <ac:spMkLst>
            <pc:docMk/>
            <pc:sldMk cId="1140825159" sldId="1668"/>
            <ac:spMk id="157" creationId="{6251BD50-5962-40D6-84A2-61A157494EAF}"/>
          </ac:spMkLst>
        </pc:spChg>
        <pc:spChg chg="mod">
          <ac:chgData name="HOAN HOANG VAN" userId="f038d051-b3d2-42bf-82a6-8d3fda2b089d" providerId="ADAL" clId="{B37A7445-CE5D-4ACC-A8C6-B204D36B1948}" dt="2025-02-19T04:25:38.661" v="742" actId="1036"/>
          <ac:spMkLst>
            <pc:docMk/>
            <pc:sldMk cId="1140825159" sldId="1668"/>
            <ac:spMk id="163" creationId="{6A866B2D-2B04-1973-DB72-BE1AB47CF897}"/>
          </ac:spMkLst>
        </pc:spChg>
        <pc:spChg chg="mod">
          <ac:chgData name="HOAN HOANG VAN" userId="f038d051-b3d2-42bf-82a6-8d3fda2b089d" providerId="ADAL" clId="{B37A7445-CE5D-4ACC-A8C6-B204D36B1948}" dt="2025-02-19T04:25:04.686" v="736" actId="1038"/>
          <ac:spMkLst>
            <pc:docMk/>
            <pc:sldMk cId="1140825159" sldId="1668"/>
            <ac:spMk id="171" creationId="{6A866B2D-2B04-1973-DB72-BE1AB47CF897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173" creationId="{F7A5B02C-E0C6-4D92-A4BD-BF9B1F61B9AE}"/>
          </ac:spMkLst>
        </pc:spChg>
        <pc:spChg chg="mod">
          <ac:chgData name="HOAN HOANG VAN" userId="f038d051-b3d2-42bf-82a6-8d3fda2b089d" providerId="ADAL" clId="{B37A7445-CE5D-4ACC-A8C6-B204D36B1948}" dt="2025-02-19T04:25:38.661" v="742" actId="1036"/>
          <ac:spMkLst>
            <pc:docMk/>
            <pc:sldMk cId="1140825159" sldId="1668"/>
            <ac:spMk id="182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194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204" creationId="{EC0586E3-6EF7-C049-0E1A-D5B72239E1CE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214" creationId="{56F64875-B1E4-FB68-E638-45738737C2AC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221" creationId="{775D45D3-988F-2BF1-BE46-56ABA657715E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222" creationId="{BAC09261-6DB2-C6F9-C091-C75A8FDAF5D2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227" creationId="{28EEE8B5-11AC-4374-AEE0-8006D65AF809}"/>
          </ac:spMkLst>
        </pc:spChg>
        <pc:spChg chg="mod">
          <ac:chgData name="HOAN HOANG VAN" userId="f038d051-b3d2-42bf-82a6-8d3fda2b089d" providerId="ADAL" clId="{B37A7445-CE5D-4ACC-A8C6-B204D36B1948}" dt="2025-02-19T04:24:38.639" v="725" actId="14100"/>
          <ac:spMkLst>
            <pc:docMk/>
            <pc:sldMk cId="1140825159" sldId="1668"/>
            <ac:spMk id="234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8:57.615" v="752" actId="20577"/>
          <ac:spMkLst>
            <pc:docMk/>
            <pc:sldMk cId="1140825159" sldId="1668"/>
            <ac:spMk id="238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2:29.044" v="674" actId="1035"/>
          <ac:spMkLst>
            <pc:docMk/>
            <pc:sldMk cId="1140825159" sldId="1668"/>
            <ac:spMk id="241" creationId="{2AC5C452-9820-4D88-9F96-59A3E461DB35}"/>
          </ac:spMkLst>
        </pc:spChg>
        <pc:spChg chg="mod">
          <ac:chgData name="HOAN HOANG VAN" userId="f038d051-b3d2-42bf-82a6-8d3fda2b089d" providerId="ADAL" clId="{B37A7445-CE5D-4ACC-A8C6-B204D36B1948}" dt="2025-02-19T04:22:29.044" v="674" actId="1035"/>
          <ac:spMkLst>
            <pc:docMk/>
            <pc:sldMk cId="1140825159" sldId="1668"/>
            <ac:spMk id="242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244" creationId="{28EEE8B5-11AC-4374-AEE0-8006D65AF809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245" creationId="{28EEE8B5-11AC-4374-AEE0-8006D65AF809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246" creationId="{28EEE8B5-11AC-4374-AEE0-8006D65AF809}"/>
          </ac:spMkLst>
        </pc:spChg>
        <pc:spChg chg="mod">
          <ac:chgData name="HOAN HOANG VAN" userId="f038d051-b3d2-42bf-82a6-8d3fda2b089d" providerId="ADAL" clId="{B37A7445-CE5D-4ACC-A8C6-B204D36B1948}" dt="2025-02-19T04:22:29.044" v="674" actId="1035"/>
          <ac:spMkLst>
            <pc:docMk/>
            <pc:sldMk cId="1140825159" sldId="1668"/>
            <ac:spMk id="247" creationId="{8B090DC4-7BBA-4E80-BB4B-643C9EB0DD26}"/>
          </ac:spMkLst>
        </pc:spChg>
        <pc:spChg chg="mod">
          <ac:chgData name="HOAN HOANG VAN" userId="f038d051-b3d2-42bf-82a6-8d3fda2b089d" providerId="ADAL" clId="{B37A7445-CE5D-4ACC-A8C6-B204D36B1948}" dt="2025-02-19T04:22:44.348" v="682" actId="1035"/>
          <ac:spMkLst>
            <pc:docMk/>
            <pc:sldMk cId="1140825159" sldId="1668"/>
            <ac:spMk id="248" creationId="{4F64455F-24DA-461C-9CAE-72F5C97733FD}"/>
          </ac:spMkLst>
        </pc:spChg>
        <pc:spChg chg="mod">
          <ac:chgData name="HOAN HOANG VAN" userId="f038d051-b3d2-42bf-82a6-8d3fda2b089d" providerId="ADAL" clId="{B37A7445-CE5D-4ACC-A8C6-B204D36B1948}" dt="2025-02-19T04:25:48.414" v="744" actId="1036"/>
          <ac:spMkLst>
            <pc:docMk/>
            <pc:sldMk cId="1140825159" sldId="1668"/>
            <ac:spMk id="264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3:37.662" v="707" actId="14100"/>
          <ac:spMkLst>
            <pc:docMk/>
            <pc:sldMk cId="1140825159" sldId="1668"/>
            <ac:spMk id="271" creationId="{E9641436-FFE5-4A9D-A81B-056160D115E0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357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360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27:47.002" v="749" actId="207"/>
          <ac:spMkLst>
            <pc:docMk/>
            <pc:sldMk cId="1140825159" sldId="1668"/>
            <ac:spMk id="366" creationId="{BCD8AF3A-AB48-C286-4DA4-EB1A28926061}"/>
          </ac:spMkLst>
        </pc:spChg>
        <pc:spChg chg="mod">
          <ac:chgData name="HOAN HOANG VAN" userId="f038d051-b3d2-42bf-82a6-8d3fda2b089d" providerId="ADAL" clId="{B37A7445-CE5D-4ACC-A8C6-B204D36B1948}" dt="2025-02-19T04:23:28.049" v="706" actId="1035"/>
          <ac:spMkLst>
            <pc:docMk/>
            <pc:sldMk cId="1140825159" sldId="1668"/>
            <ac:spMk id="369" creationId="{2D2669DD-69D4-9F62-E2E5-B5FB0318322B}"/>
          </ac:spMkLst>
        </pc:spChg>
        <pc:spChg chg="del">
          <ac:chgData name="HOAN HOANG VAN" userId="f038d051-b3d2-42bf-82a6-8d3fda2b089d" providerId="ADAL" clId="{B37A7445-CE5D-4ACC-A8C6-B204D36B1948}" dt="2025-02-19T04:20:04.950" v="603" actId="478"/>
          <ac:spMkLst>
            <pc:docMk/>
            <pc:sldMk cId="1140825159" sldId="1668"/>
            <ac:spMk id="4195" creationId="{00000000-0000-0000-0000-000000000000}"/>
          </ac:spMkLst>
        </pc:spChg>
        <pc:grpChg chg="mod">
          <ac:chgData name="HOAN HOANG VAN" userId="f038d051-b3d2-42bf-82a6-8d3fda2b089d" providerId="ADAL" clId="{B37A7445-CE5D-4ACC-A8C6-B204D36B1948}" dt="2025-02-19T04:23:56.239" v="715" actId="1038"/>
          <ac:grpSpMkLst>
            <pc:docMk/>
            <pc:sldMk cId="1140825159" sldId="1668"/>
            <ac:grpSpMk id="5" creationId="{00000000-0000-0000-0000-000000000000}"/>
          </ac:grpSpMkLst>
        </pc:grpChg>
        <pc:grpChg chg="del">
          <ac:chgData name="HOAN HOANG VAN" userId="f038d051-b3d2-42bf-82a6-8d3fda2b089d" providerId="ADAL" clId="{B37A7445-CE5D-4ACC-A8C6-B204D36B1948}" dt="2025-02-19T04:20:04.950" v="603" actId="478"/>
          <ac:grpSpMkLst>
            <pc:docMk/>
            <pc:sldMk cId="1140825159" sldId="1668"/>
            <ac:grpSpMk id="9" creationId="{F7D287F2-FD80-91E7-98BC-CCDA78B740EE}"/>
          </ac:grpSpMkLst>
        </pc:grpChg>
        <pc:grpChg chg="mod">
          <ac:chgData name="HOAN HOANG VAN" userId="f038d051-b3d2-42bf-82a6-8d3fda2b089d" providerId="ADAL" clId="{B37A7445-CE5D-4ACC-A8C6-B204D36B1948}" dt="2025-02-19T04:24:10.182" v="720" actId="14100"/>
          <ac:grpSpMkLst>
            <pc:docMk/>
            <pc:sldMk cId="1140825159" sldId="1668"/>
            <ac:grpSpMk id="15" creationId="{00000000-0000-0000-0000-000000000000}"/>
          </ac:grpSpMkLst>
        </pc:grpChg>
        <pc:grpChg chg="mod">
          <ac:chgData name="HOAN HOANG VAN" userId="f038d051-b3d2-42bf-82a6-8d3fda2b089d" providerId="ADAL" clId="{B37A7445-CE5D-4ACC-A8C6-B204D36B1948}" dt="2025-02-19T04:25:08.031" v="739" actId="1037"/>
          <ac:grpSpMkLst>
            <pc:docMk/>
            <pc:sldMk cId="1140825159" sldId="1668"/>
            <ac:grpSpMk id="129" creationId="{00000000-0000-0000-0000-000000000000}"/>
          </ac:grpSpMkLst>
        </pc:grpChg>
      </pc:sldChg>
      <pc:sldChg chg="addSp delSp modSp mod">
        <pc:chgData name="HOAN HOANG VAN" userId="f038d051-b3d2-42bf-82a6-8d3fda2b089d" providerId="ADAL" clId="{B37A7445-CE5D-4ACC-A8C6-B204D36B1948}" dt="2025-02-19T04:59:38.686" v="1228" actId="207"/>
        <pc:sldMkLst>
          <pc:docMk/>
          <pc:sldMk cId="1433339485" sldId="1671"/>
        </pc:sldMkLst>
        <pc:spChg chg="add mod">
          <ac:chgData name="HOAN HOANG VAN" userId="f038d051-b3d2-42bf-82a6-8d3fda2b089d" providerId="ADAL" clId="{B37A7445-CE5D-4ACC-A8C6-B204D36B1948}" dt="2025-02-19T04:44:22.032" v="1067"/>
          <ac:spMkLst>
            <pc:docMk/>
            <pc:sldMk cId="1433339485" sldId="1671"/>
            <ac:spMk id="2" creationId="{CF91F54E-C271-79FD-4103-DE6C91FCB282}"/>
          </ac:spMkLst>
        </pc:spChg>
        <pc:spChg chg="add mod">
          <ac:chgData name="HOAN HOANG VAN" userId="f038d051-b3d2-42bf-82a6-8d3fda2b089d" providerId="ADAL" clId="{B37A7445-CE5D-4ACC-A8C6-B204D36B1948}" dt="2025-02-19T04:44:30.274" v="1069" actId="20577"/>
          <ac:spMkLst>
            <pc:docMk/>
            <pc:sldMk cId="1433339485" sldId="1671"/>
            <ac:spMk id="3" creationId="{D12FA203-3C55-CE4F-4ABE-FE40647CDC0B}"/>
          </ac:spMkLst>
        </pc:spChg>
        <pc:spChg chg="mod">
          <ac:chgData name="HOAN HOANG VAN" userId="f038d051-b3d2-42bf-82a6-8d3fda2b089d" providerId="ADAL" clId="{B37A7445-CE5D-4ACC-A8C6-B204D36B1948}" dt="2025-02-19T04:55:36.325" v="1204" actId="14100"/>
          <ac:spMkLst>
            <pc:docMk/>
            <pc:sldMk cId="1433339485" sldId="1671"/>
            <ac:spMk id="4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55:51.872" v="1207" actId="404"/>
          <ac:spMkLst>
            <pc:docMk/>
            <pc:sldMk cId="1433339485" sldId="1671"/>
            <ac:spMk id="5" creationId="{00000000-0000-0000-0000-000000000000}"/>
          </ac:spMkLst>
        </pc:spChg>
        <pc:spChg chg="add mod">
          <ac:chgData name="HOAN HOANG VAN" userId="f038d051-b3d2-42bf-82a6-8d3fda2b089d" providerId="ADAL" clId="{B37A7445-CE5D-4ACC-A8C6-B204D36B1948}" dt="2025-02-19T04:45:11.900" v="1091"/>
          <ac:spMkLst>
            <pc:docMk/>
            <pc:sldMk cId="1433339485" sldId="1671"/>
            <ac:spMk id="6" creationId="{B2EDADBD-B5B2-292C-4F0F-C8B15547952B}"/>
          </ac:spMkLst>
        </pc:spChg>
        <pc:spChg chg="add mod">
          <ac:chgData name="HOAN HOANG VAN" userId="f038d051-b3d2-42bf-82a6-8d3fda2b089d" providerId="ADAL" clId="{B37A7445-CE5D-4ACC-A8C6-B204D36B1948}" dt="2025-02-19T04:45:11.900" v="1091"/>
          <ac:spMkLst>
            <pc:docMk/>
            <pc:sldMk cId="1433339485" sldId="1671"/>
            <ac:spMk id="8" creationId="{D6ADD2C7-0384-4CE9-8333-BE8F37156ADF}"/>
          </ac:spMkLst>
        </pc:spChg>
        <pc:spChg chg="mod">
          <ac:chgData name="HOAN HOANG VAN" userId="f038d051-b3d2-42bf-82a6-8d3fda2b089d" providerId="ADAL" clId="{B37A7445-CE5D-4ACC-A8C6-B204D36B1948}" dt="2025-02-19T04:49:53.156" v="1150" actId="1038"/>
          <ac:spMkLst>
            <pc:docMk/>
            <pc:sldMk cId="1433339485" sldId="1671"/>
            <ac:spMk id="12" creationId="{00000000-0000-0000-0000-000000000000}"/>
          </ac:spMkLst>
        </pc:spChg>
        <pc:spChg chg="add mod">
          <ac:chgData name="HOAN HOANG VAN" userId="f038d051-b3d2-42bf-82a6-8d3fda2b089d" providerId="ADAL" clId="{B37A7445-CE5D-4ACC-A8C6-B204D36B1948}" dt="2025-02-19T04:58:25.762" v="1221" actId="108"/>
          <ac:spMkLst>
            <pc:docMk/>
            <pc:sldMk cId="1433339485" sldId="1671"/>
            <ac:spMk id="13" creationId="{D0B72845-70CC-41E0-E751-A0140022EB35}"/>
          </ac:spMkLst>
        </pc:spChg>
        <pc:spChg chg="mod">
          <ac:chgData name="HOAN HOANG VAN" userId="f038d051-b3d2-42bf-82a6-8d3fda2b089d" providerId="ADAL" clId="{B37A7445-CE5D-4ACC-A8C6-B204D36B1948}" dt="2025-02-19T04:46:32.536" v="1109" actId="1035"/>
          <ac:spMkLst>
            <pc:docMk/>
            <pc:sldMk cId="1433339485" sldId="1671"/>
            <ac:spMk id="14" creationId="{00000000-0000-0000-0000-000000000000}"/>
          </ac:spMkLst>
        </pc:spChg>
        <pc:spChg chg="add mod">
          <ac:chgData name="HOAN HOANG VAN" userId="f038d051-b3d2-42bf-82a6-8d3fda2b089d" providerId="ADAL" clId="{B37A7445-CE5D-4ACC-A8C6-B204D36B1948}" dt="2025-02-19T04:59:06.419" v="1226" actId="2085"/>
          <ac:spMkLst>
            <pc:docMk/>
            <pc:sldMk cId="1433339485" sldId="1671"/>
            <ac:spMk id="15" creationId="{52482B6C-E3B9-56DC-6F82-D8A91A0C07E7}"/>
          </ac:spMkLst>
        </pc:spChg>
        <pc:spChg chg="mod">
          <ac:chgData name="HOAN HOANG VAN" userId="f038d051-b3d2-42bf-82a6-8d3fda2b089d" providerId="ADAL" clId="{B37A7445-CE5D-4ACC-A8C6-B204D36B1948}" dt="2025-02-19T04:48:07.814" v="1127" actId="1038"/>
          <ac:spMkLst>
            <pc:docMk/>
            <pc:sldMk cId="1433339485" sldId="1671"/>
            <ac:spMk id="16" creationId="{00000000-0000-0000-0000-000000000000}"/>
          </ac:spMkLst>
        </pc:spChg>
        <pc:spChg chg="add mod">
          <ac:chgData name="HOAN HOANG VAN" userId="f038d051-b3d2-42bf-82a6-8d3fda2b089d" providerId="ADAL" clId="{B37A7445-CE5D-4ACC-A8C6-B204D36B1948}" dt="2025-02-19T04:47:33.133" v="1123" actId="1076"/>
          <ac:spMkLst>
            <pc:docMk/>
            <pc:sldMk cId="1433339485" sldId="1671"/>
            <ac:spMk id="19" creationId="{487B6443-EA28-56B8-5773-51651821BBAB}"/>
          </ac:spMkLst>
        </pc:spChg>
        <pc:spChg chg="mod">
          <ac:chgData name="HOAN HOANG VAN" userId="f038d051-b3d2-42bf-82a6-8d3fda2b089d" providerId="ADAL" clId="{B37A7445-CE5D-4ACC-A8C6-B204D36B1948}" dt="2025-02-19T04:56:16.521" v="1214" actId="14100"/>
          <ac:spMkLst>
            <pc:docMk/>
            <pc:sldMk cId="1433339485" sldId="1671"/>
            <ac:spMk id="20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54:50.473" v="1194" actId="404"/>
          <ac:spMkLst>
            <pc:docMk/>
            <pc:sldMk cId="1433339485" sldId="1671"/>
            <ac:spMk id="22" creationId="{00000000-0000-0000-0000-000000000000}"/>
          </ac:spMkLst>
        </pc:spChg>
        <pc:spChg chg="add mod ord">
          <ac:chgData name="HOAN HOANG VAN" userId="f038d051-b3d2-42bf-82a6-8d3fda2b089d" providerId="ADAL" clId="{B37A7445-CE5D-4ACC-A8C6-B204D36B1948}" dt="2025-02-19T04:58:11.236" v="1220" actId="167"/>
          <ac:spMkLst>
            <pc:docMk/>
            <pc:sldMk cId="1433339485" sldId="1671"/>
            <ac:spMk id="24" creationId="{ADB0627E-7CCA-10C2-B652-57ACD7166C3D}"/>
          </ac:spMkLst>
        </pc:spChg>
        <pc:spChg chg="add mod">
          <ac:chgData name="HOAN HOANG VAN" userId="f038d051-b3d2-42bf-82a6-8d3fda2b089d" providerId="ADAL" clId="{B37A7445-CE5D-4ACC-A8C6-B204D36B1948}" dt="2025-02-19T04:59:38.686" v="1228" actId="207"/>
          <ac:spMkLst>
            <pc:docMk/>
            <pc:sldMk cId="1433339485" sldId="1671"/>
            <ac:spMk id="25" creationId="{38B55FC2-A2B0-D491-C1D8-B46BD240F7F0}"/>
          </ac:spMkLst>
        </pc:spChg>
        <pc:spChg chg="del mod">
          <ac:chgData name="HOAN HOANG VAN" userId="f038d051-b3d2-42bf-82a6-8d3fda2b089d" providerId="ADAL" clId="{B37A7445-CE5D-4ACC-A8C6-B204D36B1948}" dt="2025-02-19T04:45:10.663" v="1090" actId="478"/>
          <ac:spMkLst>
            <pc:docMk/>
            <pc:sldMk cId="1433339485" sldId="1671"/>
            <ac:spMk id="86" creationId="{B864F82B-E16A-4B94-A404-5CD1A7ECFA40}"/>
          </ac:spMkLst>
        </pc:spChg>
        <pc:spChg chg="del mod">
          <ac:chgData name="HOAN HOANG VAN" userId="f038d051-b3d2-42bf-82a6-8d3fda2b089d" providerId="ADAL" clId="{B37A7445-CE5D-4ACC-A8C6-B204D36B1948}" dt="2025-02-19T04:45:10.663" v="1090" actId="478"/>
          <ac:spMkLst>
            <pc:docMk/>
            <pc:sldMk cId="1433339485" sldId="1671"/>
            <ac:spMk id="87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55:45.335" v="1206" actId="14100"/>
          <ac:spMkLst>
            <pc:docMk/>
            <pc:sldMk cId="1433339485" sldId="1671"/>
            <ac:spMk id="89" creationId="{C577C797-5E35-4C70-8683-C4C6B70A5EF9}"/>
          </ac:spMkLst>
        </pc:spChg>
        <pc:spChg chg="del mod">
          <ac:chgData name="HOAN HOANG VAN" userId="f038d051-b3d2-42bf-82a6-8d3fda2b089d" providerId="ADAL" clId="{B37A7445-CE5D-4ACC-A8C6-B204D36B1948}" dt="2025-02-19T04:47:24.981" v="1121" actId="478"/>
          <ac:spMkLst>
            <pc:docMk/>
            <pc:sldMk cId="1433339485" sldId="1671"/>
            <ac:spMk id="92" creationId="{8E1E4FCB-755C-40C2-981D-003A9EDA8A83}"/>
          </ac:spMkLst>
        </pc:spChg>
        <pc:spChg chg="mod">
          <ac:chgData name="HOAN HOANG VAN" userId="f038d051-b3d2-42bf-82a6-8d3fda2b089d" providerId="ADAL" clId="{B37A7445-CE5D-4ACC-A8C6-B204D36B1948}" dt="2025-02-19T04:56:07.960" v="1211" actId="14100"/>
          <ac:spMkLst>
            <pc:docMk/>
            <pc:sldMk cId="1433339485" sldId="1671"/>
            <ac:spMk id="106" creationId="{A34A4ADC-9D3C-436C-BAA2-80B50C42747F}"/>
          </ac:spMkLst>
        </pc:spChg>
        <pc:spChg chg="mod">
          <ac:chgData name="HOAN HOANG VAN" userId="f038d051-b3d2-42bf-82a6-8d3fda2b089d" providerId="ADAL" clId="{B37A7445-CE5D-4ACC-A8C6-B204D36B1948}" dt="2025-02-19T04:47:02.704" v="1119" actId="14100"/>
          <ac:spMkLst>
            <pc:docMk/>
            <pc:sldMk cId="1433339485" sldId="1671"/>
            <ac:spMk id="118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8:07.814" v="1127" actId="1038"/>
          <ac:spMkLst>
            <pc:docMk/>
            <pc:sldMk cId="1433339485" sldId="1671"/>
            <ac:spMk id="121" creationId="{DBB6C65B-8380-4EC1-B97C-A9BC9916D163}"/>
          </ac:spMkLst>
        </pc:spChg>
        <pc:spChg chg="mod">
          <ac:chgData name="HOAN HOANG VAN" userId="f038d051-b3d2-42bf-82a6-8d3fda2b089d" providerId="ADAL" clId="{B37A7445-CE5D-4ACC-A8C6-B204D36B1948}" dt="2025-02-19T04:48:15.713" v="1128" actId="1038"/>
          <ac:spMkLst>
            <pc:docMk/>
            <pc:sldMk cId="1433339485" sldId="1671"/>
            <ac:spMk id="125" creationId="{270F7A2D-9D41-40C1-B562-4DB2FB1ECA13}"/>
          </ac:spMkLst>
        </pc:spChg>
        <pc:spChg chg="mod">
          <ac:chgData name="HOAN HOANG VAN" userId="f038d051-b3d2-42bf-82a6-8d3fda2b089d" providerId="ADAL" clId="{B37A7445-CE5D-4ACC-A8C6-B204D36B1948}" dt="2025-02-19T04:53:59.605" v="1176" actId="14100"/>
          <ac:spMkLst>
            <pc:docMk/>
            <pc:sldMk cId="1433339485" sldId="1671"/>
            <ac:spMk id="128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56:11.551" v="1212" actId="14100"/>
          <ac:spMkLst>
            <pc:docMk/>
            <pc:sldMk cId="1433339485" sldId="1671"/>
            <ac:spMk id="134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8:28.043" v="1129" actId="14100"/>
          <ac:spMkLst>
            <pc:docMk/>
            <pc:sldMk cId="1433339485" sldId="1671"/>
            <ac:spMk id="136" creationId="{0ECE15FC-2557-41D9-AAEC-762246BB71D2}"/>
          </ac:spMkLst>
        </pc:spChg>
        <pc:spChg chg="mod">
          <ac:chgData name="HOAN HOANG VAN" userId="f038d051-b3d2-42bf-82a6-8d3fda2b089d" providerId="ADAL" clId="{B37A7445-CE5D-4ACC-A8C6-B204D36B1948}" dt="2025-02-19T04:56:02.453" v="1209" actId="14100"/>
          <ac:spMkLst>
            <pc:docMk/>
            <pc:sldMk cId="1433339485" sldId="1671"/>
            <ac:spMk id="140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9:20.452" v="1143" actId="1037"/>
          <ac:spMkLst>
            <pc:docMk/>
            <pc:sldMk cId="1433339485" sldId="1671"/>
            <ac:spMk id="146" creationId="{02C480F3-B1DC-40D7-9618-285484C3B42D}"/>
          </ac:spMkLst>
        </pc:spChg>
        <pc:spChg chg="mod">
          <ac:chgData name="HOAN HOANG VAN" userId="f038d051-b3d2-42bf-82a6-8d3fda2b089d" providerId="ADAL" clId="{B37A7445-CE5D-4ACC-A8C6-B204D36B1948}" dt="2025-02-19T04:55:13.259" v="1199" actId="1076"/>
          <ac:spMkLst>
            <pc:docMk/>
            <pc:sldMk cId="1433339485" sldId="1671"/>
            <ac:spMk id="147" creationId="{E1672AF3-C16B-48DB-AB70-61FC75FFA494}"/>
          </ac:spMkLst>
        </pc:spChg>
        <pc:spChg chg="mod">
          <ac:chgData name="HOAN HOANG VAN" userId="f038d051-b3d2-42bf-82a6-8d3fda2b089d" providerId="ADAL" clId="{B37A7445-CE5D-4ACC-A8C6-B204D36B1948}" dt="2025-02-19T04:55:20.732" v="1201" actId="1036"/>
          <ac:spMkLst>
            <pc:docMk/>
            <pc:sldMk cId="1433339485" sldId="1671"/>
            <ac:spMk id="149" creationId="{4C147BE1-0445-424E-B4FC-2ACE0B897533}"/>
          </ac:spMkLst>
        </pc:spChg>
        <pc:spChg chg="mod">
          <ac:chgData name="HOAN HOANG VAN" userId="f038d051-b3d2-42bf-82a6-8d3fda2b089d" providerId="ADAL" clId="{B37A7445-CE5D-4ACC-A8C6-B204D36B1948}" dt="2025-02-19T04:54:50.473" v="1194" actId="404"/>
          <ac:spMkLst>
            <pc:docMk/>
            <pc:sldMk cId="1433339485" sldId="1671"/>
            <ac:spMk id="155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54:50.473" v="1194" actId="404"/>
          <ac:spMkLst>
            <pc:docMk/>
            <pc:sldMk cId="1433339485" sldId="1671"/>
            <ac:spMk id="158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54:50.473" v="1194" actId="404"/>
          <ac:spMkLst>
            <pc:docMk/>
            <pc:sldMk cId="1433339485" sldId="1671"/>
            <ac:spMk id="160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54:59.851" v="1197" actId="14100"/>
          <ac:spMkLst>
            <pc:docMk/>
            <pc:sldMk cId="1433339485" sldId="1671"/>
            <ac:spMk id="163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6:52.574" v="1117" actId="1035"/>
          <ac:spMkLst>
            <pc:docMk/>
            <pc:sldMk cId="1433339485" sldId="1671"/>
            <ac:spMk id="243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8:55.907" v="1138" actId="20577"/>
          <ac:spMkLst>
            <pc:docMk/>
            <pc:sldMk cId="1433339485" sldId="1671"/>
            <ac:spMk id="244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9:01.980" v="1139" actId="1076"/>
          <ac:spMkLst>
            <pc:docMk/>
            <pc:sldMk cId="1433339485" sldId="1671"/>
            <ac:spMk id="245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9:04.779" v="1140" actId="1076"/>
          <ac:spMkLst>
            <pc:docMk/>
            <pc:sldMk cId="1433339485" sldId="1671"/>
            <ac:spMk id="246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6:52.574" v="1117" actId="1035"/>
          <ac:spMkLst>
            <pc:docMk/>
            <pc:sldMk cId="1433339485" sldId="1671"/>
            <ac:spMk id="248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9:28.155" v="1144" actId="1037"/>
          <ac:spMkLst>
            <pc:docMk/>
            <pc:sldMk cId="1433339485" sldId="1671"/>
            <ac:spMk id="251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6:52.574" v="1117" actId="1035"/>
          <ac:spMkLst>
            <pc:docMk/>
            <pc:sldMk cId="1433339485" sldId="1671"/>
            <ac:spMk id="253" creationId="{270F7A2D-9D41-40C1-B562-4DB2FB1ECA13}"/>
          </ac:spMkLst>
        </pc:spChg>
        <pc:spChg chg="mod">
          <ac:chgData name="HOAN HOANG VAN" userId="f038d051-b3d2-42bf-82a6-8d3fda2b089d" providerId="ADAL" clId="{B37A7445-CE5D-4ACC-A8C6-B204D36B1948}" dt="2025-02-19T04:46:52.574" v="1117" actId="1035"/>
          <ac:spMkLst>
            <pc:docMk/>
            <pc:sldMk cId="1433339485" sldId="1671"/>
            <ac:spMk id="255" creationId="{270F7A2D-9D41-40C1-B562-4DB2FB1ECA13}"/>
          </ac:spMkLst>
        </pc:spChg>
        <pc:spChg chg="mod">
          <ac:chgData name="HOAN HOANG VAN" userId="f038d051-b3d2-42bf-82a6-8d3fda2b089d" providerId="ADAL" clId="{B37A7445-CE5D-4ACC-A8C6-B204D36B1948}" dt="2025-02-19T04:46:52.574" v="1117" actId="1035"/>
          <ac:spMkLst>
            <pc:docMk/>
            <pc:sldMk cId="1433339485" sldId="1671"/>
            <ac:spMk id="257" creationId="{270F7A2D-9D41-40C1-B562-4DB2FB1ECA13}"/>
          </ac:spMkLst>
        </pc:spChg>
        <pc:spChg chg="mod">
          <ac:chgData name="HOAN HOANG VAN" userId="f038d051-b3d2-42bf-82a6-8d3fda2b089d" providerId="ADAL" clId="{B37A7445-CE5D-4ACC-A8C6-B204D36B1948}" dt="2025-02-19T04:46:52.574" v="1117" actId="1035"/>
          <ac:spMkLst>
            <pc:docMk/>
            <pc:sldMk cId="1433339485" sldId="1671"/>
            <ac:spMk id="261" creationId="{270F7A2D-9D41-40C1-B562-4DB2FB1ECA13}"/>
          </ac:spMkLst>
        </pc:spChg>
        <pc:spChg chg="mod">
          <ac:chgData name="HOAN HOANG VAN" userId="f038d051-b3d2-42bf-82a6-8d3fda2b089d" providerId="ADAL" clId="{B37A7445-CE5D-4ACC-A8C6-B204D36B1948}" dt="2025-02-19T04:46:52.574" v="1117" actId="1035"/>
          <ac:spMkLst>
            <pc:docMk/>
            <pc:sldMk cId="1433339485" sldId="1671"/>
            <ac:spMk id="264" creationId="{270F7A2D-9D41-40C1-B562-4DB2FB1ECA13}"/>
          </ac:spMkLst>
        </pc:spChg>
        <pc:spChg chg="mod">
          <ac:chgData name="HOAN HOANG VAN" userId="f038d051-b3d2-42bf-82a6-8d3fda2b089d" providerId="ADAL" clId="{B37A7445-CE5D-4ACC-A8C6-B204D36B1948}" dt="2025-02-19T04:55:40.587" v="1205" actId="1076"/>
          <ac:spMkLst>
            <pc:docMk/>
            <pc:sldMk cId="1433339485" sldId="1671"/>
            <ac:spMk id="279" creationId="{AA278787-84C9-4EDB-8812-38F9C8B47C09}"/>
          </ac:spMkLst>
        </pc:spChg>
        <pc:spChg chg="del">
          <ac:chgData name="HOAN HOANG VAN" userId="f038d051-b3d2-42bf-82a6-8d3fda2b089d" providerId="ADAL" clId="{B37A7445-CE5D-4ACC-A8C6-B204D36B1948}" dt="2025-02-19T04:44:20.710" v="1066" actId="478"/>
          <ac:spMkLst>
            <pc:docMk/>
            <pc:sldMk cId="1433339485" sldId="1671"/>
            <ac:spMk id="4195" creationId="{00000000-0000-0000-0000-000000000000}"/>
          </ac:spMkLst>
        </pc:spChg>
        <pc:grpChg chg="del">
          <ac:chgData name="HOAN HOANG VAN" userId="f038d051-b3d2-42bf-82a6-8d3fda2b089d" providerId="ADAL" clId="{B37A7445-CE5D-4ACC-A8C6-B204D36B1948}" dt="2025-02-19T04:44:20.710" v="1066" actId="478"/>
          <ac:grpSpMkLst>
            <pc:docMk/>
            <pc:sldMk cId="1433339485" sldId="1671"/>
            <ac:grpSpMk id="9" creationId="{22C0AC54-1A55-DC88-09F1-50AD73A7A4F2}"/>
          </ac:grpSpMkLst>
        </pc:grpChg>
        <pc:picChg chg="mod">
          <ac:chgData name="HOAN HOANG VAN" userId="f038d051-b3d2-42bf-82a6-8d3fda2b089d" providerId="ADAL" clId="{B37A7445-CE5D-4ACC-A8C6-B204D36B1948}" dt="2025-02-19T04:48:07.814" v="1127" actId="1038"/>
          <ac:picMkLst>
            <pc:docMk/>
            <pc:sldMk cId="1433339485" sldId="1671"/>
            <ac:picMk id="120" creationId="{00000000-0000-0000-0000-000000000000}"/>
          </ac:picMkLst>
        </pc:picChg>
        <pc:picChg chg="mod">
          <ac:chgData name="HOAN HOANG VAN" userId="f038d051-b3d2-42bf-82a6-8d3fda2b089d" providerId="ADAL" clId="{B37A7445-CE5D-4ACC-A8C6-B204D36B1948}" dt="2025-02-19T04:53:39.837" v="1170" actId="1036"/>
          <ac:picMkLst>
            <pc:docMk/>
            <pc:sldMk cId="1433339485" sldId="1671"/>
            <ac:picMk id="143" creationId="{FBFE973A-A8E8-473A-A95B-7471A6546AE8}"/>
          </ac:picMkLst>
        </pc:picChg>
        <pc:picChg chg="mod">
          <ac:chgData name="HOAN HOANG VAN" userId="f038d051-b3d2-42bf-82a6-8d3fda2b089d" providerId="ADAL" clId="{B37A7445-CE5D-4ACC-A8C6-B204D36B1948}" dt="2025-02-19T04:53:39.837" v="1170" actId="1036"/>
          <ac:picMkLst>
            <pc:docMk/>
            <pc:sldMk cId="1433339485" sldId="1671"/>
            <ac:picMk id="151" creationId="{F4C76405-F429-4063-8F64-A577363830EC}"/>
          </ac:picMkLst>
        </pc:picChg>
        <pc:picChg chg="mod">
          <ac:chgData name="HOAN HOANG VAN" userId="f038d051-b3d2-42bf-82a6-8d3fda2b089d" providerId="ADAL" clId="{B37A7445-CE5D-4ACC-A8C6-B204D36B1948}" dt="2025-02-19T04:53:39.837" v="1170" actId="1036"/>
          <ac:picMkLst>
            <pc:docMk/>
            <pc:sldMk cId="1433339485" sldId="1671"/>
            <ac:picMk id="157" creationId="{7FD978E0-54A7-47EE-9C6A-0F9CB451EC5D}"/>
          </ac:picMkLst>
        </pc:picChg>
        <pc:picChg chg="mod">
          <ac:chgData name="HOAN HOANG VAN" userId="f038d051-b3d2-42bf-82a6-8d3fda2b089d" providerId="ADAL" clId="{B37A7445-CE5D-4ACC-A8C6-B204D36B1948}" dt="2025-02-19T04:53:39.837" v="1170" actId="1036"/>
          <ac:picMkLst>
            <pc:docMk/>
            <pc:sldMk cId="1433339485" sldId="1671"/>
            <ac:picMk id="159" creationId="{00A68B2A-5BD1-4D83-BB6C-EF71DEEB76B1}"/>
          </ac:picMkLst>
        </pc:picChg>
        <pc:picChg chg="mod">
          <ac:chgData name="HOAN HOANG VAN" userId="f038d051-b3d2-42bf-82a6-8d3fda2b089d" providerId="ADAL" clId="{B37A7445-CE5D-4ACC-A8C6-B204D36B1948}" dt="2025-02-19T04:53:39.837" v="1170" actId="1036"/>
          <ac:picMkLst>
            <pc:docMk/>
            <pc:sldMk cId="1433339485" sldId="1671"/>
            <ac:picMk id="162" creationId="{5D7DB5CB-8506-4DAD-9480-D7641679F33A}"/>
          </ac:picMkLst>
        </pc:picChg>
        <pc:cxnChg chg="mod">
          <ac:chgData name="HOAN HOANG VAN" userId="f038d051-b3d2-42bf-82a6-8d3fda2b089d" providerId="ADAL" clId="{B37A7445-CE5D-4ACC-A8C6-B204D36B1948}" dt="2025-02-19T04:47:53.266" v="1125" actId="1038"/>
          <ac:cxnSpMkLst>
            <pc:docMk/>
            <pc:sldMk cId="1433339485" sldId="1671"/>
            <ac:cxnSpMk id="18" creationId="{00000000-0000-0000-0000-000000000000}"/>
          </ac:cxnSpMkLst>
        </pc:cxnChg>
        <pc:cxnChg chg="mod">
          <ac:chgData name="HOAN HOANG VAN" userId="f038d051-b3d2-42bf-82a6-8d3fda2b089d" providerId="ADAL" clId="{B37A7445-CE5D-4ACC-A8C6-B204D36B1948}" dt="2025-02-19T04:49:15.444" v="1141" actId="14100"/>
          <ac:cxnSpMkLst>
            <pc:docMk/>
            <pc:sldMk cId="1433339485" sldId="1671"/>
            <ac:cxnSpMk id="135" creationId="{5E7BECA6-9C91-42B1-8017-FC8C2EBC29D4}"/>
          </ac:cxnSpMkLst>
        </pc:cxnChg>
      </pc:sldChg>
      <pc:sldChg chg="addSp delSp modSp mod">
        <pc:chgData name="HOAN HOANG VAN" userId="f038d051-b3d2-42bf-82a6-8d3fda2b089d" providerId="ADAL" clId="{B37A7445-CE5D-4ACC-A8C6-B204D36B1948}" dt="2025-02-19T05:00:12.289" v="1230" actId="108"/>
        <pc:sldMkLst>
          <pc:docMk/>
          <pc:sldMk cId="2030744793" sldId="1672"/>
        </pc:sldMkLst>
        <pc:spChg chg="mod">
          <ac:chgData name="HOAN HOANG VAN" userId="f038d051-b3d2-42bf-82a6-8d3fda2b089d" providerId="ADAL" clId="{B37A7445-CE5D-4ACC-A8C6-B204D36B1948}" dt="2025-02-19T03:58:38.831" v="371" actId="20577"/>
          <ac:spMkLst>
            <pc:docMk/>
            <pc:sldMk cId="2030744793" sldId="1672"/>
            <ac:spMk id="3" creationId="{D636E40C-D1D4-EC26-126F-A6022BE9437F}"/>
          </ac:spMkLst>
        </pc:spChg>
        <pc:spChg chg="add mod">
          <ac:chgData name="HOAN HOANG VAN" userId="f038d051-b3d2-42bf-82a6-8d3fda2b089d" providerId="ADAL" clId="{B37A7445-CE5D-4ACC-A8C6-B204D36B1948}" dt="2025-02-19T04:57:56.489" v="1218" actId="1582"/>
          <ac:spMkLst>
            <pc:docMk/>
            <pc:sldMk cId="2030744793" sldId="1672"/>
            <ac:spMk id="5" creationId="{030C2CB4-C647-77C0-F24F-779146E33231}"/>
          </ac:spMkLst>
        </pc:spChg>
        <pc:spChg chg="add mod ord">
          <ac:chgData name="HOAN HOANG VAN" userId="f038d051-b3d2-42bf-82a6-8d3fda2b089d" providerId="ADAL" clId="{B37A7445-CE5D-4ACC-A8C6-B204D36B1948}" dt="2025-02-19T04:57:22.952" v="1216" actId="167"/>
          <ac:spMkLst>
            <pc:docMk/>
            <pc:sldMk cId="2030744793" sldId="1672"/>
            <ac:spMk id="7" creationId="{D67D2BE6-C597-EBA1-8C2A-A017B4AB22FF}"/>
          </ac:spMkLst>
        </pc:spChg>
        <pc:spChg chg="add del mod">
          <ac:chgData name="HOAN HOANG VAN" userId="f038d051-b3d2-42bf-82a6-8d3fda2b089d" providerId="ADAL" clId="{B37A7445-CE5D-4ACC-A8C6-B204D36B1948}" dt="2025-02-19T03:41:06.174" v="165" actId="478"/>
          <ac:spMkLst>
            <pc:docMk/>
            <pc:sldMk cId="2030744793" sldId="1672"/>
            <ac:spMk id="8" creationId="{625B4A74-ECA7-480A-5FA6-106E7E469A01}"/>
          </ac:spMkLst>
        </pc:spChg>
        <pc:spChg chg="mod">
          <ac:chgData name="HOAN HOANG VAN" userId="f038d051-b3d2-42bf-82a6-8d3fda2b089d" providerId="ADAL" clId="{B37A7445-CE5D-4ACC-A8C6-B204D36B1948}" dt="2025-02-19T04:44:08.987" v="1065" actId="404"/>
          <ac:spMkLst>
            <pc:docMk/>
            <pc:sldMk cId="2030744793" sldId="1672"/>
            <ac:spMk id="11" creationId="{D1EECAAE-2A4F-1E78-43E2-3452BA5AC55F}"/>
          </ac:spMkLst>
        </pc:spChg>
        <pc:spChg chg="add mod">
          <ac:chgData name="HOAN HOANG VAN" userId="f038d051-b3d2-42bf-82a6-8d3fda2b089d" providerId="ADAL" clId="{B37A7445-CE5D-4ACC-A8C6-B204D36B1948}" dt="2025-02-19T04:59:56.972" v="1229" actId="108"/>
          <ac:spMkLst>
            <pc:docMk/>
            <pc:sldMk cId="2030744793" sldId="1672"/>
            <ac:spMk id="12" creationId="{CA686F0B-4D05-C53A-C4D3-BD8FBCDA6818}"/>
          </ac:spMkLst>
        </pc:spChg>
        <pc:spChg chg="mod">
          <ac:chgData name="HOAN HOANG VAN" userId="f038d051-b3d2-42bf-82a6-8d3fda2b089d" providerId="ADAL" clId="{B37A7445-CE5D-4ACC-A8C6-B204D36B1948}" dt="2025-02-19T04:45:57.670" v="1103" actId="108"/>
          <ac:spMkLst>
            <pc:docMk/>
            <pc:sldMk cId="2030744793" sldId="1672"/>
            <ac:spMk id="14" creationId="{00000000-0000-0000-0000-000000000000}"/>
          </ac:spMkLst>
        </pc:spChg>
        <pc:spChg chg="del mod">
          <ac:chgData name="HOAN HOANG VAN" userId="f038d051-b3d2-42bf-82a6-8d3fda2b089d" providerId="ADAL" clId="{B37A7445-CE5D-4ACC-A8C6-B204D36B1948}" dt="2025-02-19T03:35:55.058" v="75" actId="478"/>
          <ac:spMkLst>
            <pc:docMk/>
            <pc:sldMk cId="2030744793" sldId="1672"/>
            <ac:spMk id="15" creationId="{00000000-0000-0000-0000-000000000000}"/>
          </ac:spMkLst>
        </pc:spChg>
        <pc:spChg chg="add mod">
          <ac:chgData name="HOAN HOANG VAN" userId="f038d051-b3d2-42bf-82a6-8d3fda2b089d" providerId="ADAL" clId="{B37A7445-CE5D-4ACC-A8C6-B204D36B1948}" dt="2025-02-19T03:43:36.612" v="201" actId="14100"/>
          <ac:spMkLst>
            <pc:docMk/>
            <pc:sldMk cId="2030744793" sldId="1672"/>
            <ac:spMk id="16" creationId="{B877A69D-BAE9-B13E-3DBC-BFB226AA2272}"/>
          </ac:spMkLst>
        </pc:spChg>
        <pc:spChg chg="add mod">
          <ac:chgData name="HOAN HOANG VAN" userId="f038d051-b3d2-42bf-82a6-8d3fda2b089d" providerId="ADAL" clId="{B37A7445-CE5D-4ACC-A8C6-B204D36B1948}" dt="2025-02-19T03:43:50.679" v="206" actId="1076"/>
          <ac:spMkLst>
            <pc:docMk/>
            <pc:sldMk cId="2030744793" sldId="1672"/>
            <ac:spMk id="18" creationId="{0B424C61-5686-E676-65A8-635317ABB477}"/>
          </ac:spMkLst>
        </pc:spChg>
        <pc:spChg chg="add mod">
          <ac:chgData name="HOAN HOANG VAN" userId="f038d051-b3d2-42bf-82a6-8d3fda2b089d" providerId="ADAL" clId="{B37A7445-CE5D-4ACC-A8C6-B204D36B1948}" dt="2025-02-19T03:44:56.141" v="246" actId="1076"/>
          <ac:spMkLst>
            <pc:docMk/>
            <pc:sldMk cId="2030744793" sldId="1672"/>
            <ac:spMk id="21" creationId="{B7B1D550-DF97-AB15-42B7-8A0F83B69FBC}"/>
          </ac:spMkLst>
        </pc:spChg>
        <pc:spChg chg="add mod">
          <ac:chgData name="HOAN HOANG VAN" userId="f038d051-b3d2-42bf-82a6-8d3fda2b089d" providerId="ADAL" clId="{B37A7445-CE5D-4ACC-A8C6-B204D36B1948}" dt="2025-02-19T03:44:25.175" v="222" actId="1076"/>
          <ac:spMkLst>
            <pc:docMk/>
            <pc:sldMk cId="2030744793" sldId="1672"/>
            <ac:spMk id="24" creationId="{B1F1BD66-0E7A-DC57-A857-D7CE8F4BFA95}"/>
          </ac:spMkLst>
        </pc:spChg>
        <pc:spChg chg="mod">
          <ac:chgData name="HOAN HOANG VAN" userId="f038d051-b3d2-42bf-82a6-8d3fda2b089d" providerId="ADAL" clId="{B37A7445-CE5D-4ACC-A8C6-B204D36B1948}" dt="2025-02-19T03:52:34.338" v="357" actId="14100"/>
          <ac:spMkLst>
            <pc:docMk/>
            <pc:sldMk cId="2030744793" sldId="1672"/>
            <ac:spMk id="25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48:31.628" v="312" actId="1038"/>
          <ac:spMkLst>
            <pc:docMk/>
            <pc:sldMk cId="2030744793" sldId="1672"/>
            <ac:spMk id="68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51:57.850" v="344" actId="1076"/>
          <ac:spMkLst>
            <pc:docMk/>
            <pc:sldMk cId="2030744793" sldId="1672"/>
            <ac:spMk id="71" creationId="{00000000-0000-0000-0000-000000000000}"/>
          </ac:spMkLst>
        </pc:spChg>
        <pc:spChg chg="mod ord">
          <ac:chgData name="HOAN HOANG VAN" userId="f038d051-b3d2-42bf-82a6-8d3fda2b089d" providerId="ADAL" clId="{B37A7445-CE5D-4ACC-A8C6-B204D36B1948}" dt="2025-02-19T05:00:12.289" v="1230" actId="108"/>
          <ac:spMkLst>
            <pc:docMk/>
            <pc:sldMk cId="2030744793" sldId="1672"/>
            <ac:spMk id="79" creationId="{8E1E4FCB-755C-40C2-981D-003A9EDA8A83}"/>
          </ac:spMkLst>
        </pc:spChg>
        <pc:spChg chg="mod">
          <ac:chgData name="HOAN HOANG VAN" userId="f038d051-b3d2-42bf-82a6-8d3fda2b089d" providerId="ADAL" clId="{B37A7445-CE5D-4ACC-A8C6-B204D36B1948}" dt="2025-02-19T03:53:14.756" v="367" actId="14100"/>
          <ac:spMkLst>
            <pc:docMk/>
            <pc:sldMk cId="2030744793" sldId="1672"/>
            <ac:spMk id="82" creationId="{631A24C7-B604-4413-BEE7-FA55E2CBFB69}"/>
          </ac:spMkLst>
        </pc:spChg>
        <pc:spChg chg="mod">
          <ac:chgData name="HOAN HOANG VAN" userId="f038d051-b3d2-42bf-82a6-8d3fda2b089d" providerId="ADAL" clId="{B37A7445-CE5D-4ACC-A8C6-B204D36B1948}" dt="2025-02-19T03:52:55.878" v="364" actId="1037"/>
          <ac:spMkLst>
            <pc:docMk/>
            <pc:sldMk cId="2030744793" sldId="1672"/>
            <ac:spMk id="88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52:55.878" v="364" actId="1037"/>
          <ac:spMkLst>
            <pc:docMk/>
            <pc:sldMk cId="2030744793" sldId="1672"/>
            <ac:spMk id="90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52:55.878" v="364" actId="1037"/>
          <ac:spMkLst>
            <pc:docMk/>
            <pc:sldMk cId="2030744793" sldId="1672"/>
            <ac:spMk id="91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52:55.878" v="364" actId="1037"/>
          <ac:spMkLst>
            <pc:docMk/>
            <pc:sldMk cId="2030744793" sldId="1672"/>
            <ac:spMk id="92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52:55.878" v="364" actId="1037"/>
          <ac:spMkLst>
            <pc:docMk/>
            <pc:sldMk cId="2030744793" sldId="1672"/>
            <ac:spMk id="93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06:36.426" v="474" actId="207"/>
          <ac:spMkLst>
            <pc:docMk/>
            <pc:sldMk cId="2030744793" sldId="1672"/>
            <ac:spMk id="123" creationId="{83AA380C-1055-4CE1-B672-54C78176F509}"/>
          </ac:spMkLst>
        </pc:spChg>
        <pc:spChg chg="mod">
          <ac:chgData name="HOAN HOANG VAN" userId="f038d051-b3d2-42bf-82a6-8d3fda2b089d" providerId="ADAL" clId="{B37A7445-CE5D-4ACC-A8C6-B204D36B1948}" dt="2025-02-19T04:06:40.802" v="475" actId="207"/>
          <ac:spMkLst>
            <pc:docMk/>
            <pc:sldMk cId="2030744793" sldId="1672"/>
            <ac:spMk id="129" creationId="{DF1A7F40-3623-4EC2-B529-A4237831AC7E}"/>
          </ac:spMkLst>
        </pc:spChg>
        <pc:spChg chg="mod">
          <ac:chgData name="HOAN HOANG VAN" userId="f038d051-b3d2-42bf-82a6-8d3fda2b089d" providerId="ADAL" clId="{B37A7445-CE5D-4ACC-A8C6-B204D36B1948}" dt="2025-02-19T03:32:50.191" v="39" actId="1035"/>
          <ac:spMkLst>
            <pc:docMk/>
            <pc:sldMk cId="2030744793" sldId="1672"/>
            <ac:spMk id="137" creationId="{B864F82B-E16A-4B94-A404-5CD1A7ECFA40}"/>
          </ac:spMkLst>
        </pc:spChg>
        <pc:spChg chg="mod">
          <ac:chgData name="HOAN HOANG VAN" userId="f038d051-b3d2-42bf-82a6-8d3fda2b089d" providerId="ADAL" clId="{B37A7445-CE5D-4ACC-A8C6-B204D36B1948}" dt="2025-02-19T04:05:47.665" v="468" actId="207"/>
          <ac:spMkLst>
            <pc:docMk/>
            <pc:sldMk cId="2030744793" sldId="1672"/>
            <ac:spMk id="138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51:33.287" v="339" actId="122"/>
          <ac:spMkLst>
            <pc:docMk/>
            <pc:sldMk cId="2030744793" sldId="1672"/>
            <ac:spMk id="140" creationId="{138C4ADA-1C72-4939-BA97-481913FAEC81}"/>
          </ac:spMkLst>
        </pc:spChg>
        <pc:spChg chg="del mod">
          <ac:chgData name="HOAN HOANG VAN" userId="f038d051-b3d2-42bf-82a6-8d3fda2b089d" providerId="ADAL" clId="{B37A7445-CE5D-4ACC-A8C6-B204D36B1948}" dt="2025-02-19T03:51:35.701" v="341"/>
          <ac:spMkLst>
            <pc:docMk/>
            <pc:sldMk cId="2030744793" sldId="1672"/>
            <ac:spMk id="143" creationId="{E8FF3A8F-23D7-49BB-86F6-AD49940356BE}"/>
          </ac:spMkLst>
        </pc:spChg>
        <pc:spChg chg="mod">
          <ac:chgData name="HOAN HOANG VAN" userId="f038d051-b3d2-42bf-82a6-8d3fda2b089d" providerId="ADAL" clId="{B37A7445-CE5D-4ACC-A8C6-B204D36B1948}" dt="2025-02-19T03:51:48.825" v="343" actId="1076"/>
          <ac:spMkLst>
            <pc:docMk/>
            <pc:sldMk cId="2030744793" sldId="1672"/>
            <ac:spMk id="144" creationId="{A3188464-50CC-4366-96DA-B7E72386A545}"/>
          </ac:spMkLst>
        </pc:spChg>
        <pc:spChg chg="mod">
          <ac:chgData name="HOAN HOANG VAN" userId="f038d051-b3d2-42bf-82a6-8d3fda2b089d" providerId="ADAL" clId="{B37A7445-CE5D-4ACC-A8C6-B204D36B1948}" dt="2025-02-19T03:45:36.928" v="247" actId="20577"/>
          <ac:spMkLst>
            <pc:docMk/>
            <pc:sldMk cId="2030744793" sldId="1672"/>
            <ac:spMk id="145" creationId="{019C3330-C972-4113-8EFB-CD4BEC500CC3}"/>
          </ac:spMkLst>
        </pc:spChg>
        <pc:spChg chg="mod">
          <ac:chgData name="HOAN HOANG VAN" userId="f038d051-b3d2-42bf-82a6-8d3fda2b089d" providerId="ADAL" clId="{B37A7445-CE5D-4ACC-A8C6-B204D36B1948}" dt="2025-02-19T03:48:31.628" v="312" actId="1038"/>
          <ac:spMkLst>
            <pc:docMk/>
            <pc:sldMk cId="2030744793" sldId="1672"/>
            <ac:spMk id="147" creationId="{F249ADD1-39F4-4342-A48C-CADE021E0607}"/>
          </ac:spMkLst>
        </pc:spChg>
        <pc:spChg chg="mod">
          <ac:chgData name="HOAN HOANG VAN" userId="f038d051-b3d2-42bf-82a6-8d3fda2b089d" providerId="ADAL" clId="{B37A7445-CE5D-4ACC-A8C6-B204D36B1948}" dt="2025-02-19T04:06:45.682" v="476" actId="207"/>
          <ac:spMkLst>
            <pc:docMk/>
            <pc:sldMk cId="2030744793" sldId="1672"/>
            <ac:spMk id="161" creationId="{CB7009A0-EDD5-4109-8F8D-92F92C102845}"/>
          </ac:spMkLst>
        </pc:spChg>
        <pc:spChg chg="mod">
          <ac:chgData name="HOAN HOANG VAN" userId="f038d051-b3d2-42bf-82a6-8d3fda2b089d" providerId="ADAL" clId="{B37A7445-CE5D-4ACC-A8C6-B204D36B1948}" dt="2025-02-19T03:37:12.376" v="90" actId="1038"/>
          <ac:spMkLst>
            <pc:docMk/>
            <pc:sldMk cId="2030744793" sldId="1672"/>
            <ac:spMk id="164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35:49.704" v="74" actId="1076"/>
          <ac:spMkLst>
            <pc:docMk/>
            <pc:sldMk cId="2030744793" sldId="1672"/>
            <ac:spMk id="176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33:27.002" v="53" actId="1035"/>
          <ac:spMkLst>
            <pc:docMk/>
            <pc:sldMk cId="2030744793" sldId="1672"/>
            <ac:spMk id="189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06:19.979" v="473" actId="20577"/>
          <ac:spMkLst>
            <pc:docMk/>
            <pc:sldMk cId="2030744793" sldId="1672"/>
            <ac:spMk id="203" creationId="{AA278787-84C9-4EDB-8812-38F9C8B47C09}"/>
          </ac:spMkLst>
        </pc:spChg>
        <pc:spChg chg="mod">
          <ac:chgData name="HOAN HOANG VAN" userId="f038d051-b3d2-42bf-82a6-8d3fda2b089d" providerId="ADAL" clId="{B37A7445-CE5D-4ACC-A8C6-B204D36B1948}" dt="2025-02-19T03:49:11.348" v="316" actId="1076"/>
          <ac:spMkLst>
            <pc:docMk/>
            <pc:sldMk cId="2030744793" sldId="1672"/>
            <ac:spMk id="204" creationId="{C1FB934A-D6A1-4B87-8D98-4A71940D011F}"/>
          </ac:spMkLst>
        </pc:spChg>
        <pc:spChg chg="mod">
          <ac:chgData name="HOAN HOANG VAN" userId="f038d051-b3d2-42bf-82a6-8d3fda2b089d" providerId="ADAL" clId="{B37A7445-CE5D-4ACC-A8C6-B204D36B1948}" dt="2025-02-19T03:49:08.712" v="315" actId="14100"/>
          <ac:spMkLst>
            <pc:docMk/>
            <pc:sldMk cId="2030744793" sldId="1672"/>
            <ac:spMk id="206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3:49:14.355" v="317" actId="1076"/>
          <ac:spMkLst>
            <pc:docMk/>
            <pc:sldMk cId="2030744793" sldId="1672"/>
            <ac:spMk id="208" creationId="{E1672AF3-C16B-48DB-AB70-61FC75FFA494}"/>
          </ac:spMkLst>
        </pc:spChg>
        <pc:spChg chg="mod">
          <ac:chgData name="HOAN HOANG VAN" userId="f038d051-b3d2-42bf-82a6-8d3fda2b089d" providerId="ADAL" clId="{B37A7445-CE5D-4ACC-A8C6-B204D36B1948}" dt="2025-02-19T03:46:21.010" v="264" actId="1076"/>
          <ac:spMkLst>
            <pc:docMk/>
            <pc:sldMk cId="2030744793" sldId="1672"/>
            <ac:spMk id="215" creationId="{9A6F4F42-8497-46FF-BD69-8C47042410B3}"/>
          </ac:spMkLst>
        </pc:spChg>
        <pc:spChg chg="mod">
          <ac:chgData name="HOAN HOANG VAN" userId="f038d051-b3d2-42bf-82a6-8d3fda2b089d" providerId="ADAL" clId="{B37A7445-CE5D-4ACC-A8C6-B204D36B1948}" dt="2025-02-19T03:48:56.859" v="314" actId="120"/>
          <ac:spMkLst>
            <pc:docMk/>
            <pc:sldMk cId="2030744793" sldId="1672"/>
            <ac:spMk id="218" creationId="{C577C797-5E35-4C70-8683-C4C6B70A5EF9}"/>
          </ac:spMkLst>
        </pc:spChg>
        <pc:spChg chg="del mod">
          <ac:chgData name="HOAN HOANG VAN" userId="f038d051-b3d2-42bf-82a6-8d3fda2b089d" providerId="ADAL" clId="{B37A7445-CE5D-4ACC-A8C6-B204D36B1948}" dt="2025-02-19T03:36:23.516" v="76" actId="478"/>
          <ac:spMkLst>
            <pc:docMk/>
            <pc:sldMk cId="2030744793" sldId="1672"/>
            <ac:spMk id="219" creationId="{A3188464-50CC-4366-96DA-B7E72386A545}"/>
          </ac:spMkLst>
        </pc:spChg>
        <pc:spChg chg="del mod">
          <ac:chgData name="HOAN HOANG VAN" userId="f038d051-b3d2-42bf-82a6-8d3fda2b089d" providerId="ADAL" clId="{B37A7445-CE5D-4ACC-A8C6-B204D36B1948}" dt="2025-02-19T03:35:02.110" v="66" actId="478"/>
          <ac:spMkLst>
            <pc:docMk/>
            <pc:sldMk cId="2030744793" sldId="1672"/>
            <ac:spMk id="220" creationId="{E8FF3A8F-23D7-49BB-86F6-AD49940356BE}"/>
          </ac:spMkLst>
        </pc:spChg>
        <pc:spChg chg="del mod">
          <ac:chgData name="HOAN HOANG VAN" userId="f038d051-b3d2-42bf-82a6-8d3fda2b089d" providerId="ADAL" clId="{B37A7445-CE5D-4ACC-A8C6-B204D36B1948}" dt="2025-02-19T03:34:05.919" v="56" actId="478"/>
          <ac:spMkLst>
            <pc:docMk/>
            <pc:sldMk cId="2030744793" sldId="1672"/>
            <ac:spMk id="221" creationId="{138C4ADA-1C72-4939-BA97-481913FAEC81}"/>
          </ac:spMkLst>
        </pc:spChg>
        <pc:spChg chg="mod">
          <ac:chgData name="HOAN HOANG VAN" userId="f038d051-b3d2-42bf-82a6-8d3fda2b089d" providerId="ADAL" clId="{B37A7445-CE5D-4ACC-A8C6-B204D36B1948}" dt="2025-02-19T03:48:31.628" v="312" actId="1038"/>
          <ac:spMkLst>
            <pc:docMk/>
            <pc:sldMk cId="2030744793" sldId="1672"/>
            <ac:spMk id="251" creationId="{4C147BE1-0445-424E-B4FC-2ACE0B897533}"/>
          </ac:spMkLst>
        </pc:spChg>
        <pc:picChg chg="mod">
          <ac:chgData name="HOAN HOANG VAN" userId="f038d051-b3d2-42bf-82a6-8d3fda2b089d" providerId="ADAL" clId="{B37A7445-CE5D-4ACC-A8C6-B204D36B1948}" dt="2025-02-19T03:52:55.878" v="364" actId="1037"/>
          <ac:picMkLst>
            <pc:docMk/>
            <pc:sldMk cId="2030744793" sldId="1672"/>
            <ac:picMk id="6" creationId="{00000000-0000-0000-0000-000000000000}"/>
          </ac:picMkLst>
        </pc:picChg>
        <pc:picChg chg="mod">
          <ac:chgData name="HOAN HOANG VAN" userId="f038d051-b3d2-42bf-82a6-8d3fda2b089d" providerId="ADAL" clId="{B37A7445-CE5D-4ACC-A8C6-B204D36B1948}" dt="2025-02-19T03:53:03.258" v="365" actId="14100"/>
          <ac:picMkLst>
            <pc:docMk/>
            <pc:sldMk cId="2030744793" sldId="1672"/>
            <ac:picMk id="17" creationId="{00000000-0000-0000-0000-000000000000}"/>
          </ac:picMkLst>
        </pc:picChg>
        <pc:picChg chg="mod">
          <ac:chgData name="HOAN HOANG VAN" userId="f038d051-b3d2-42bf-82a6-8d3fda2b089d" providerId="ADAL" clId="{B37A7445-CE5D-4ACC-A8C6-B204D36B1948}" dt="2025-02-19T03:52:55.878" v="364" actId="1037"/>
          <ac:picMkLst>
            <pc:docMk/>
            <pc:sldMk cId="2030744793" sldId="1672"/>
            <ac:picMk id="22" creationId="{00000000-0000-0000-0000-000000000000}"/>
          </ac:picMkLst>
        </pc:picChg>
        <pc:picChg chg="mod">
          <ac:chgData name="HOAN HOANG VAN" userId="f038d051-b3d2-42bf-82a6-8d3fda2b089d" providerId="ADAL" clId="{B37A7445-CE5D-4ACC-A8C6-B204D36B1948}" dt="2025-02-19T03:37:07.707" v="89" actId="1038"/>
          <ac:picMkLst>
            <pc:docMk/>
            <pc:sldMk cId="2030744793" sldId="1672"/>
            <ac:picMk id="128" creationId="{02594A8A-BA1B-4AA2-B3FC-3A944598434F}"/>
          </ac:picMkLst>
        </pc:picChg>
        <pc:picChg chg="mod">
          <ac:chgData name="HOAN HOANG VAN" userId="f038d051-b3d2-42bf-82a6-8d3fda2b089d" providerId="ADAL" clId="{B37A7445-CE5D-4ACC-A8C6-B204D36B1948}" dt="2025-02-19T03:52:27.475" v="356" actId="1038"/>
          <ac:picMkLst>
            <pc:docMk/>
            <pc:sldMk cId="2030744793" sldId="1672"/>
            <ac:picMk id="130" creationId="{14B69441-D5A3-41CE-BA2D-796B8375A266}"/>
          </ac:picMkLst>
        </pc:picChg>
      </pc:sldChg>
      <pc:sldChg chg="modSp mod">
        <pc:chgData name="HOAN HOANG VAN" userId="f038d051-b3d2-42bf-82a6-8d3fda2b089d" providerId="ADAL" clId="{B37A7445-CE5D-4ACC-A8C6-B204D36B1948}" dt="2025-02-19T04:43:52.940" v="1064" actId="122"/>
        <pc:sldMkLst>
          <pc:docMk/>
          <pc:sldMk cId="3480671789" sldId="1677"/>
        </pc:sldMkLst>
        <pc:graphicFrameChg chg="mod modGraphic">
          <ac:chgData name="HOAN HOANG VAN" userId="f038d051-b3d2-42bf-82a6-8d3fda2b089d" providerId="ADAL" clId="{B37A7445-CE5D-4ACC-A8C6-B204D36B1948}" dt="2025-02-19T04:43:52.940" v="1064" actId="122"/>
          <ac:graphicFrameMkLst>
            <pc:docMk/>
            <pc:sldMk cId="3480671789" sldId="1677"/>
            <ac:graphicFrameMk id="7" creationId="{12AD13D7-4CF5-622A-ACB6-A01139AB439E}"/>
          </ac:graphicFrameMkLst>
        </pc:graphicFrameChg>
      </pc:sldChg>
      <pc:sldChg chg="addSp delSp modSp mod">
        <pc:chgData name="HOAN HOANG VAN" userId="f038d051-b3d2-42bf-82a6-8d3fda2b089d" providerId="ADAL" clId="{B37A7445-CE5D-4ACC-A8C6-B204D36B1948}" dt="2025-02-19T04:43:19.270" v="1057" actId="20577"/>
        <pc:sldMkLst>
          <pc:docMk/>
          <pc:sldMk cId="2966571075" sldId="1678"/>
        </pc:sldMkLst>
        <pc:spChg chg="add mod">
          <ac:chgData name="HOAN HOANG VAN" userId="f038d051-b3d2-42bf-82a6-8d3fda2b089d" providerId="ADAL" clId="{B37A7445-CE5D-4ACC-A8C6-B204D36B1948}" dt="2025-02-19T04:29:25.808" v="754"/>
          <ac:spMkLst>
            <pc:docMk/>
            <pc:sldMk cId="2966571075" sldId="1678"/>
            <ac:spMk id="2" creationId="{4D7F3F27-F109-3F99-81FC-71A0F62280C9}"/>
          </ac:spMkLst>
        </pc:spChg>
        <pc:spChg chg="add mod">
          <ac:chgData name="HOAN HOANG VAN" userId="f038d051-b3d2-42bf-82a6-8d3fda2b089d" providerId="ADAL" clId="{B37A7445-CE5D-4ACC-A8C6-B204D36B1948}" dt="2025-02-19T04:29:25.808" v="754"/>
          <ac:spMkLst>
            <pc:docMk/>
            <pc:sldMk cId="2966571075" sldId="1678"/>
            <ac:spMk id="7" creationId="{20C7DC0A-BBC2-8C63-A4EE-91ACE5F820B4}"/>
          </ac:spMkLst>
        </pc:spChg>
        <pc:spChg chg="del mod">
          <ac:chgData name="HOAN HOANG VAN" userId="f038d051-b3d2-42bf-82a6-8d3fda2b089d" providerId="ADAL" clId="{B37A7445-CE5D-4ACC-A8C6-B204D36B1948}" dt="2025-02-19T04:36:36.469" v="824" actId="478"/>
          <ac:spMkLst>
            <pc:docMk/>
            <pc:sldMk cId="2966571075" sldId="1678"/>
            <ac:spMk id="8" creationId="{15569828-7E12-ECE5-5DFD-328B94A32CBE}"/>
          </ac:spMkLst>
        </pc:spChg>
        <pc:spChg chg="add mod">
          <ac:chgData name="HOAN HOANG VAN" userId="f038d051-b3d2-42bf-82a6-8d3fda2b089d" providerId="ADAL" clId="{B37A7445-CE5D-4ACC-A8C6-B204D36B1948}" dt="2025-02-19T04:29:39.882" v="756" actId="20577"/>
          <ac:spMkLst>
            <pc:docMk/>
            <pc:sldMk cId="2966571075" sldId="1678"/>
            <ac:spMk id="12" creationId="{8F52B145-436E-BFDE-D832-909EBB927D3E}"/>
          </ac:spMkLst>
        </pc:spChg>
        <pc:spChg chg="add mod">
          <ac:chgData name="HOAN HOANG VAN" userId="f038d051-b3d2-42bf-82a6-8d3fda2b089d" providerId="ADAL" clId="{B37A7445-CE5D-4ACC-A8C6-B204D36B1948}" dt="2025-02-19T04:40:36.265" v="949" actId="20577"/>
          <ac:spMkLst>
            <pc:docMk/>
            <pc:sldMk cId="2966571075" sldId="1678"/>
            <ac:spMk id="13" creationId="{E62EA18B-FC6D-818C-E881-90EE37A0F50F}"/>
          </ac:spMkLst>
        </pc:spChg>
        <pc:spChg chg="add mod">
          <ac:chgData name="HOAN HOANG VAN" userId="f038d051-b3d2-42bf-82a6-8d3fda2b089d" providerId="ADAL" clId="{B37A7445-CE5D-4ACC-A8C6-B204D36B1948}" dt="2025-02-19T04:39:33.283" v="924" actId="1076"/>
          <ac:spMkLst>
            <pc:docMk/>
            <pc:sldMk cId="2966571075" sldId="1678"/>
            <ac:spMk id="14" creationId="{6DC021EA-C3B7-1CBF-27DB-2C01E6B49C94}"/>
          </ac:spMkLst>
        </pc:spChg>
        <pc:spChg chg="mod">
          <ac:chgData name="HOAN HOANG VAN" userId="f038d051-b3d2-42bf-82a6-8d3fda2b089d" providerId="ADAL" clId="{B37A7445-CE5D-4ACC-A8C6-B204D36B1948}" dt="2025-02-19T04:29:52.466" v="764" actId="14100"/>
          <ac:spMkLst>
            <pc:docMk/>
            <pc:sldMk cId="2966571075" sldId="1678"/>
            <ac:spMk id="154" creationId="{B864F82B-E16A-4B94-A404-5CD1A7ECFA40}"/>
          </ac:spMkLst>
        </pc:spChg>
        <pc:spChg chg="mod">
          <ac:chgData name="HOAN HOANG VAN" userId="f038d051-b3d2-42bf-82a6-8d3fda2b089d" providerId="ADAL" clId="{B37A7445-CE5D-4ACC-A8C6-B204D36B1948}" dt="2025-02-19T04:30:32.656" v="774" actId="20577"/>
          <ac:spMkLst>
            <pc:docMk/>
            <pc:sldMk cId="2966571075" sldId="1678"/>
            <ac:spMk id="155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30:22.760" v="773" actId="1036"/>
          <ac:spMkLst>
            <pc:docMk/>
            <pc:sldMk cId="2966571075" sldId="1678"/>
            <ac:spMk id="156" creationId="{00000000-0000-0000-0000-000000000000}"/>
          </ac:spMkLst>
        </pc:spChg>
        <pc:spChg chg="mod">
          <ac:chgData name="HOAN HOANG VAN" userId="f038d051-b3d2-42bf-82a6-8d3fda2b089d" providerId="ADAL" clId="{B37A7445-CE5D-4ACC-A8C6-B204D36B1948}" dt="2025-02-19T04:43:19.270" v="1057" actId="20577"/>
          <ac:spMkLst>
            <pc:docMk/>
            <pc:sldMk cId="2966571075" sldId="1678"/>
            <ac:spMk id="339" creationId="{139CFAF0-0606-4F0C-80FB-E538E3489878}"/>
          </ac:spMkLst>
        </pc:spChg>
        <pc:spChg chg="del">
          <ac:chgData name="HOAN HOANG VAN" userId="f038d051-b3d2-42bf-82a6-8d3fda2b089d" providerId="ADAL" clId="{B37A7445-CE5D-4ACC-A8C6-B204D36B1948}" dt="2025-02-19T04:39:23.029" v="922" actId="478"/>
          <ac:spMkLst>
            <pc:docMk/>
            <pc:sldMk cId="2966571075" sldId="1678"/>
            <ac:spMk id="353" creationId="{AAA2B80E-C211-4532-9EE8-BBB78755CE04}"/>
          </ac:spMkLst>
        </pc:spChg>
        <pc:spChg chg="mod ord">
          <ac:chgData name="HOAN HOANG VAN" userId="f038d051-b3d2-42bf-82a6-8d3fda2b089d" providerId="ADAL" clId="{B37A7445-CE5D-4ACC-A8C6-B204D36B1948}" dt="2025-02-19T04:39:57.343" v="936" actId="1035"/>
          <ac:spMkLst>
            <pc:docMk/>
            <pc:sldMk cId="2966571075" sldId="1678"/>
            <ac:spMk id="355" creationId="{07B5C02F-4EC5-44DD-873D-BC4C15A7CC3A}"/>
          </ac:spMkLst>
        </pc:spChg>
        <pc:spChg chg="mod">
          <ac:chgData name="HOAN HOANG VAN" userId="f038d051-b3d2-42bf-82a6-8d3fda2b089d" providerId="ADAL" clId="{B37A7445-CE5D-4ACC-A8C6-B204D36B1948}" dt="2025-02-19T04:40:05.052" v="938" actId="14100"/>
          <ac:spMkLst>
            <pc:docMk/>
            <pc:sldMk cId="2966571075" sldId="1678"/>
            <ac:spMk id="359" creationId="{6C1E430F-807D-485F-BF57-4A74B5B22B50}"/>
          </ac:spMkLst>
        </pc:spChg>
        <pc:spChg chg="mod">
          <ac:chgData name="HOAN HOANG VAN" userId="f038d051-b3d2-42bf-82a6-8d3fda2b089d" providerId="ADAL" clId="{B37A7445-CE5D-4ACC-A8C6-B204D36B1948}" dt="2025-02-19T04:31:05.976" v="783" actId="20577"/>
          <ac:spMkLst>
            <pc:docMk/>
            <pc:sldMk cId="2966571075" sldId="1678"/>
            <ac:spMk id="802" creationId="{CC70EF54-7A9B-407A-8C24-CB3E940C02A0}"/>
          </ac:spMkLst>
        </pc:spChg>
        <pc:spChg chg="mod">
          <ac:chgData name="HOAN HOANG VAN" userId="f038d051-b3d2-42bf-82a6-8d3fda2b089d" providerId="ADAL" clId="{B37A7445-CE5D-4ACC-A8C6-B204D36B1948}" dt="2025-02-19T04:41:58.610" v="1035" actId="20577"/>
          <ac:spMkLst>
            <pc:docMk/>
            <pc:sldMk cId="2966571075" sldId="1678"/>
            <ac:spMk id="803" creationId="{CC70EF54-7A9B-407A-8C24-CB3E940C02A0}"/>
          </ac:spMkLst>
        </pc:spChg>
        <pc:spChg chg="mod">
          <ac:chgData name="HOAN HOANG VAN" userId="f038d051-b3d2-42bf-82a6-8d3fda2b089d" providerId="ADAL" clId="{B37A7445-CE5D-4ACC-A8C6-B204D36B1948}" dt="2025-02-19T04:41:18.439" v="988" actId="20577"/>
          <ac:spMkLst>
            <pc:docMk/>
            <pc:sldMk cId="2966571075" sldId="1678"/>
            <ac:spMk id="954" creationId="{8132DDF3-195A-4D2B-9845-318F33F9EF9A}"/>
          </ac:spMkLst>
        </pc:spChg>
        <pc:spChg chg="del">
          <ac:chgData name="HOAN HOANG VAN" userId="f038d051-b3d2-42bf-82a6-8d3fda2b089d" providerId="ADAL" clId="{B37A7445-CE5D-4ACC-A8C6-B204D36B1948}" dt="2025-02-19T04:29:24.509" v="753" actId="478"/>
          <ac:spMkLst>
            <pc:docMk/>
            <pc:sldMk cId="2966571075" sldId="1678"/>
            <ac:spMk id="4195" creationId="{00000000-0000-0000-0000-000000000000}"/>
          </ac:spMkLst>
        </pc:spChg>
        <pc:grpChg chg="del">
          <ac:chgData name="HOAN HOANG VAN" userId="f038d051-b3d2-42bf-82a6-8d3fda2b089d" providerId="ADAL" clId="{B37A7445-CE5D-4ACC-A8C6-B204D36B1948}" dt="2025-02-19T04:29:24.509" v="753" actId="478"/>
          <ac:grpSpMkLst>
            <pc:docMk/>
            <pc:sldMk cId="2966571075" sldId="1678"/>
            <ac:grpSpMk id="9" creationId="{F7D287F2-FD80-91E7-98BC-CCDA78B740EE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OQC\OQC_project\PMG_dai_new\Reference%20document\New%20folder\Time%20redu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OQC\OQC_project\PMG_dai_new\Reference%20document\New%20folder\back%20goun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background!$C$4</c:f>
              <c:strCache>
                <c:ptCount val="1"/>
                <c:pt idx="0">
                  <c:v>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/>
                      <a:t>470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347-4B0B-B63E-7A6C41586758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/>
                      <a:t>481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347-4B0B-B63E-7A6C41586758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/>
                      <a:t>495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9347-4B0B-B63E-7A6C41586758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dirty="0"/>
                      <a:t>525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347-4B0B-B63E-7A6C41586758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dirty="0"/>
                      <a:t>551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9347-4B0B-B63E-7A6C41586758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dirty="0"/>
                      <a:t>579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347-4B0B-B63E-7A6C415867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background!$D$4:$I$4</c:f>
              <c:numCache>
                <c:formatCode>General</c:formatCode>
                <c:ptCount val="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cat>
          <c:val>
            <c:numRef>
              <c:f>background!$D$4:$I$4</c:f>
              <c:numCache>
                <c:formatCode>General</c:formatCode>
                <c:ptCount val="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347-4B0B-B63E-7A6C415867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9"/>
        <c:overlap val="-91"/>
        <c:axId val="2144307759"/>
        <c:axId val="2083763071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background!$C$5</c15:sqref>
                        </c15:formulaRef>
                      </c:ext>
                    </c:extLst>
                    <c:strCache>
                      <c:ptCount val="1"/>
                      <c:pt idx="0">
                        <c:v>Salary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background!$D$4:$I$4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2020</c:v>
                      </c:pt>
                      <c:pt idx="1">
                        <c:v>2021</c:v>
                      </c:pt>
                      <c:pt idx="2">
                        <c:v>2022</c:v>
                      </c:pt>
                      <c:pt idx="3">
                        <c:v>2023</c:v>
                      </c:pt>
                      <c:pt idx="4">
                        <c:v>2024</c:v>
                      </c:pt>
                      <c:pt idx="5">
                        <c:v>2025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background!$D$5:$I$5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470</c:v>
                      </c:pt>
                      <c:pt idx="1">
                        <c:v>481</c:v>
                      </c:pt>
                      <c:pt idx="2">
                        <c:v>495</c:v>
                      </c:pt>
                      <c:pt idx="3">
                        <c:v>525</c:v>
                      </c:pt>
                      <c:pt idx="4">
                        <c:v>551</c:v>
                      </c:pt>
                      <c:pt idx="5">
                        <c:v>579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9347-4B0B-B63E-7A6C41586758}"/>
                  </c:ext>
                </c:extLst>
              </c15:ser>
            </c15:filteredBarSeries>
          </c:ext>
        </c:extLst>
      </c:barChart>
      <c:catAx>
        <c:axId val="2144307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83763071"/>
        <c:crosses val="autoZero"/>
        <c:auto val="1"/>
        <c:lblAlgn val="ctr"/>
        <c:lblOffset val="100"/>
        <c:noMultiLvlLbl val="0"/>
      </c:catAx>
      <c:valAx>
        <c:axId val="20837630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4307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202550949847324"/>
          <c:y val="0.12209950063057408"/>
          <c:w val="0.84039705307100809"/>
          <c:h val="0.61340719250323772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background!$D$32</c:f>
              <c:strCache>
                <c:ptCount val="1"/>
                <c:pt idx="0">
                  <c:v>SCBU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background!$E$31:$I$31</c:f>
              <c:strCache>
                <c:ptCount val="5"/>
                <c:pt idx="0">
                  <c:v>FY20</c:v>
                </c:pt>
                <c:pt idx="1">
                  <c:v>FY21</c:v>
                </c:pt>
                <c:pt idx="2">
                  <c:v>FY22</c:v>
                </c:pt>
                <c:pt idx="3">
                  <c:v>FY23</c:v>
                </c:pt>
                <c:pt idx="4">
                  <c:v>FY24</c:v>
                </c:pt>
              </c:strCache>
            </c:strRef>
          </c:cat>
          <c:val>
            <c:numRef>
              <c:f>background!$E$32:$I$32</c:f>
              <c:numCache>
                <c:formatCode>#,##0</c:formatCode>
                <c:ptCount val="5"/>
                <c:pt idx="0">
                  <c:v>94.85</c:v>
                </c:pt>
                <c:pt idx="1">
                  <c:v>89.953999999999994</c:v>
                </c:pt>
                <c:pt idx="2">
                  <c:v>95.975999999999999</c:v>
                </c:pt>
                <c:pt idx="3">
                  <c:v>86.411000000000001</c:v>
                </c:pt>
                <c:pt idx="4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25-49BA-A36F-592147D3F9E0}"/>
            </c:ext>
          </c:extLst>
        </c:ser>
        <c:ser>
          <c:idx val="1"/>
          <c:order val="1"/>
          <c:tx>
            <c:strRef>
              <c:f>background!$D$33</c:f>
              <c:strCache>
                <c:ptCount val="1"/>
                <c:pt idx="0">
                  <c:v>BCBU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background!$E$31:$I$31</c:f>
              <c:strCache>
                <c:ptCount val="5"/>
                <c:pt idx="0">
                  <c:v>FY20</c:v>
                </c:pt>
                <c:pt idx="1">
                  <c:v>FY21</c:v>
                </c:pt>
                <c:pt idx="2">
                  <c:v>FY22</c:v>
                </c:pt>
                <c:pt idx="3">
                  <c:v>FY23</c:v>
                </c:pt>
                <c:pt idx="4">
                  <c:v>FY24</c:v>
                </c:pt>
              </c:strCache>
            </c:strRef>
          </c:cat>
          <c:val>
            <c:numRef>
              <c:f>background!$E$33:$I$33</c:f>
              <c:numCache>
                <c:formatCode>#,##0</c:formatCode>
                <c:ptCount val="5"/>
                <c:pt idx="0">
                  <c:v>55.725000000000001</c:v>
                </c:pt>
                <c:pt idx="1">
                  <c:v>37.875999999999998</c:v>
                </c:pt>
                <c:pt idx="2">
                  <c:v>35.991999999999997</c:v>
                </c:pt>
                <c:pt idx="3">
                  <c:v>7.5490000000000004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25-49BA-A36F-592147D3F9E0}"/>
            </c:ext>
          </c:extLst>
        </c:ser>
        <c:ser>
          <c:idx val="2"/>
          <c:order val="2"/>
          <c:tx>
            <c:strRef>
              <c:f>background!$D$34</c:f>
              <c:strCache>
                <c:ptCount val="1"/>
                <c:pt idx="0">
                  <c:v>MEBD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background!$E$31:$I$31</c:f>
              <c:strCache>
                <c:ptCount val="5"/>
                <c:pt idx="0">
                  <c:v>FY20</c:v>
                </c:pt>
                <c:pt idx="1">
                  <c:v>FY21</c:v>
                </c:pt>
                <c:pt idx="2">
                  <c:v>FY22</c:v>
                </c:pt>
                <c:pt idx="3">
                  <c:v>FY23</c:v>
                </c:pt>
                <c:pt idx="4">
                  <c:v>FY24</c:v>
                </c:pt>
              </c:strCache>
            </c:strRef>
          </c:cat>
          <c:val>
            <c:numRef>
              <c:f>background!$E$34:$I$34</c:f>
              <c:numCache>
                <c:formatCode>#,##0</c:formatCode>
                <c:ptCount val="5"/>
                <c:pt idx="0">
                  <c:v>25.289000000000001</c:v>
                </c:pt>
                <c:pt idx="1">
                  <c:v>42.311999999999998</c:v>
                </c:pt>
                <c:pt idx="2">
                  <c:v>54.987000000000002</c:v>
                </c:pt>
                <c:pt idx="3">
                  <c:v>38.954000000000001</c:v>
                </c:pt>
                <c:pt idx="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25-49BA-A36F-592147D3F9E0}"/>
            </c:ext>
          </c:extLst>
        </c:ser>
        <c:ser>
          <c:idx val="3"/>
          <c:order val="3"/>
          <c:tx>
            <c:strRef>
              <c:f>background!$D$35</c:f>
              <c:strCache>
                <c:ptCount val="1"/>
                <c:pt idx="0">
                  <c:v>PAPVN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background!$E$31:$I$31</c:f>
              <c:strCache>
                <c:ptCount val="5"/>
                <c:pt idx="0">
                  <c:v>FY20</c:v>
                </c:pt>
                <c:pt idx="1">
                  <c:v>FY21</c:v>
                </c:pt>
                <c:pt idx="2">
                  <c:v>FY22</c:v>
                </c:pt>
                <c:pt idx="3">
                  <c:v>FY23</c:v>
                </c:pt>
                <c:pt idx="4">
                  <c:v>FY24</c:v>
                </c:pt>
              </c:strCache>
            </c:strRef>
          </c:cat>
          <c:val>
            <c:numRef>
              <c:f>background!$E$35:$I$35</c:f>
              <c:numCache>
                <c:formatCode>#,##0</c:formatCode>
                <c:ptCount val="5"/>
                <c:pt idx="0">
                  <c:v>17.989999999999998</c:v>
                </c:pt>
                <c:pt idx="1">
                  <c:v>25.172000000000001</c:v>
                </c:pt>
                <c:pt idx="2">
                  <c:v>33.158999999999999</c:v>
                </c:pt>
                <c:pt idx="3">
                  <c:v>18.734999999999999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25-49BA-A36F-592147D3F9E0}"/>
            </c:ext>
          </c:extLst>
        </c:ser>
        <c:ser>
          <c:idx val="4"/>
          <c:order val="4"/>
          <c:tx>
            <c:strRef>
              <c:f>background!$D$36</c:f>
              <c:strCache>
                <c:ptCount val="1"/>
                <c:pt idx="0">
                  <c:v>KABD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background!$E$31:$I$31</c:f>
              <c:strCache>
                <c:ptCount val="5"/>
                <c:pt idx="0">
                  <c:v>FY20</c:v>
                </c:pt>
                <c:pt idx="1">
                  <c:v>FY21</c:v>
                </c:pt>
                <c:pt idx="2">
                  <c:v>FY22</c:v>
                </c:pt>
                <c:pt idx="3">
                  <c:v>FY23</c:v>
                </c:pt>
                <c:pt idx="4">
                  <c:v>FY24</c:v>
                </c:pt>
              </c:strCache>
            </c:strRef>
          </c:cat>
          <c:val>
            <c:numRef>
              <c:f>background!$E$36:$I$36</c:f>
              <c:numCache>
                <c:formatCode>#,##0</c:formatCode>
                <c:ptCount val="5"/>
                <c:pt idx="0">
                  <c:v>1.9410000000000001</c:v>
                </c:pt>
                <c:pt idx="1">
                  <c:v>11.574</c:v>
                </c:pt>
                <c:pt idx="2">
                  <c:v>23.475999999999999</c:v>
                </c:pt>
                <c:pt idx="3">
                  <c:v>22.393000000000001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25-49BA-A36F-592147D3F9E0}"/>
            </c:ext>
          </c:extLst>
        </c:ser>
        <c:ser>
          <c:idx val="5"/>
          <c:order val="5"/>
          <c:tx>
            <c:strRef>
              <c:f>background!$D$37</c:f>
              <c:strCache>
                <c:ptCount val="1"/>
                <c:pt idx="0">
                  <c:v>VSBU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background!$E$31:$I$31</c:f>
              <c:strCache>
                <c:ptCount val="5"/>
                <c:pt idx="0">
                  <c:v>FY20</c:v>
                </c:pt>
                <c:pt idx="1">
                  <c:v>FY21</c:v>
                </c:pt>
                <c:pt idx="2">
                  <c:v>FY22</c:v>
                </c:pt>
                <c:pt idx="3">
                  <c:v>FY23</c:v>
                </c:pt>
                <c:pt idx="4">
                  <c:v>FY24</c:v>
                </c:pt>
              </c:strCache>
            </c:strRef>
          </c:cat>
          <c:val>
            <c:numRef>
              <c:f>background!$E$37:$I$37</c:f>
              <c:numCache>
                <c:formatCode>General</c:formatCode>
                <c:ptCount val="5"/>
                <c:pt idx="3" formatCode="#,##0">
                  <c:v>44.581000000000003</c:v>
                </c:pt>
                <c:pt idx="4" formatCode="#,##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C25-49BA-A36F-592147D3F9E0}"/>
            </c:ext>
          </c:extLst>
        </c:ser>
        <c:ser>
          <c:idx val="6"/>
          <c:order val="6"/>
          <c:tx>
            <c:strRef>
              <c:f>background!$D$38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background!$E$31:$I$31</c:f>
              <c:strCache>
                <c:ptCount val="5"/>
                <c:pt idx="0">
                  <c:v>FY20</c:v>
                </c:pt>
                <c:pt idx="1">
                  <c:v>FY21</c:v>
                </c:pt>
                <c:pt idx="2">
                  <c:v>FY22</c:v>
                </c:pt>
                <c:pt idx="3">
                  <c:v>FY23</c:v>
                </c:pt>
                <c:pt idx="4">
                  <c:v>FY24</c:v>
                </c:pt>
              </c:strCache>
            </c:strRef>
          </c:cat>
          <c:val>
            <c:numRef>
              <c:f>background!$E$38:$I$38</c:f>
              <c:numCache>
                <c:formatCode>#,##0</c:formatCode>
                <c:ptCount val="5"/>
                <c:pt idx="0">
                  <c:v>0.995</c:v>
                </c:pt>
                <c:pt idx="1">
                  <c:v>1.1319999999999999</c:v>
                </c:pt>
                <c:pt idx="2">
                  <c:v>1.097</c:v>
                </c:pt>
                <c:pt idx="3">
                  <c:v>1.1539999999999999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25-49BA-A36F-592147D3F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97105088"/>
        <c:axId val="1306691680"/>
        <c:axId val="0"/>
      </c:bar3DChart>
      <c:catAx>
        <c:axId val="139710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06691680"/>
        <c:crosses val="autoZero"/>
        <c:auto val="1"/>
        <c:lblAlgn val="ctr"/>
        <c:lblOffset val="100"/>
        <c:noMultiLvlLbl val="0"/>
      </c:catAx>
      <c:valAx>
        <c:axId val="130669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9710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821503128591138E-2"/>
          <c:y val="0.78884647359223614"/>
          <c:w val="0.8699884084629147"/>
          <c:h val="0.16087726144223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8888" cy="496888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139" y="0"/>
            <a:ext cx="2948888" cy="496888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r">
              <a:defRPr sz="1200"/>
            </a:lvl1pPr>
          </a:lstStyle>
          <a:p>
            <a:fld id="{80F76F07-4DDF-4742-A599-1A1948D9D8BF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864"/>
            <a:ext cx="2948888" cy="496887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139" y="9440864"/>
            <a:ext cx="2948888" cy="496887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r">
              <a:defRPr sz="1200"/>
            </a:lvl1pPr>
          </a:lstStyle>
          <a:p>
            <a:fld id="{138809D2-91ED-4E83-B28F-014D38BC2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61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6967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1" y="1"/>
            <a:ext cx="2949099" cy="496967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r">
              <a:defRPr sz="1200"/>
            </a:lvl1pPr>
          </a:lstStyle>
          <a:p>
            <a:fld id="{D69DC1A8-4A29-4ED6-A8C3-F6D12A0C95F5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1" rIns="91421" bIns="4571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21" tIns="45711" rIns="91421" bIns="4571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7"/>
            <a:ext cx="2949099" cy="496967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1" y="9440647"/>
            <a:ext cx="2949099" cy="496967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r">
              <a:defRPr sz="1200"/>
            </a:lvl1pPr>
          </a:lstStyle>
          <a:p>
            <a:fld id="{7526A045-34A6-4898-B5FE-2497D3664C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0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/>
              <a:t>0.5m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/>
              <a:t>Good morning/afternoon/evening</a:t>
            </a:r>
            <a:r>
              <a:rPr lang="en-US" sz="600" baseline="0" dirty="0"/>
              <a:t> everyone, </a:t>
            </a:r>
            <a:r>
              <a:rPr lang="en-US" sz="600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/>
              <a:t>My name is Minh ,member of IT</a:t>
            </a:r>
            <a:r>
              <a:rPr lang="en-US" sz="600" baseline="0" dirty="0"/>
              <a:t> section. Today, I am very happy to be here to present my promotion report.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 dirty="0"/>
              <a:t>My topic is : “</a:t>
            </a:r>
            <a:r>
              <a:rPr lang="en-US" sz="800" b="1" dirty="0">
                <a:solidFill>
                  <a:schemeClr val="bg1"/>
                </a:solidFill>
              </a:rPr>
              <a:t>Optimize OQC management process by software &amp; standardize electronic stamps</a:t>
            </a:r>
            <a:r>
              <a:rPr kumimoji="1" lang="en-US" sz="600" dirty="0">
                <a:solidFill>
                  <a:srgbClr val="0000FF"/>
                </a:solidFill>
                <a:ea typeface="HGP創英角ｺﾞｼｯｸUB" pitchFamily="50" charset="-128"/>
                <a:cs typeface="Arial" panose="020B0604020202020204" pitchFamily="34" charset="0"/>
              </a:rPr>
              <a:t>”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/>
              <a:t>Let’s begin: I talk </a:t>
            </a:r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about my self.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406">
              <a:defRPr/>
            </a:pPr>
            <a:fld id="{4D9242B2-D33B-4BC5-B174-C62354462A3B}" type="slidenum">
              <a:rPr lang="en-US">
                <a:solidFill>
                  <a:prstClr val="black"/>
                </a:solidFill>
                <a:latin typeface="Calibri"/>
              </a:rPr>
              <a:pPr defTabSz="915406"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97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06">
              <a:defRPr/>
            </a:pPr>
            <a:r>
              <a:rPr lang="en-US" altLang="en-US" dirty="0"/>
              <a:t>0,5m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5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0,5</a:t>
            </a:r>
            <a:endParaRPr lang="en-US" baseline="0" dirty="0"/>
          </a:p>
          <a:p>
            <a:r>
              <a:rPr lang="en-US" baseline="0" dirty="0"/>
              <a:t>The last slide I talk about the next activities:</a:t>
            </a:r>
          </a:p>
          <a:p>
            <a:r>
              <a:rPr lang="en-US" baseline="0" dirty="0"/>
              <a:t>For my team: learning, sharing, knowledge, experience for other member -&gt; My goal :….</a:t>
            </a:r>
          </a:p>
          <a:p>
            <a:r>
              <a:rPr lang="en-US" baseline="0" dirty="0"/>
              <a:t>For myself: study method issue and solve problem, control schedule keep on time. Find the best solution to save time…</a:t>
            </a:r>
          </a:p>
          <a:p>
            <a:r>
              <a:rPr lang="en-US" baseline="0" dirty="0"/>
              <a:t>Next activities: </a:t>
            </a:r>
            <a:r>
              <a:rPr lang="en-US" baseline="0" smtClean="0"/>
              <a:t>….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That all my report. Thanks for your listening! </a:t>
            </a:r>
          </a:p>
          <a:p>
            <a:r>
              <a:rPr lang="en-US" baseline="0" dirty="0"/>
              <a:t>If do you have any question, please let me know? </a:t>
            </a:r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7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0.5m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Now, I introduce about my self.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</a:t>
            </a:r>
            <a:r>
              <a:rPr lang="en-US" baseline="0" dirty="0"/>
              <a:t> </a:t>
            </a:r>
            <a:r>
              <a:rPr lang="en-US" dirty="0"/>
              <a:t>see in new Organization of</a:t>
            </a:r>
            <a:r>
              <a:rPr lang="en-US" baseline="0" dirty="0"/>
              <a:t> ISD</a:t>
            </a:r>
            <a:r>
              <a:rPr lang="en-US" dirty="0"/>
              <a:t>, I’m working in Develop team. my team have</a:t>
            </a:r>
            <a:r>
              <a:rPr lang="en-US" baseline="0" dirty="0"/>
              <a:t> </a:t>
            </a:r>
            <a:r>
              <a:rPr lang="en-US" baseline="0" dirty="0" smtClean="0"/>
              <a:t>4 </a:t>
            </a:r>
            <a:r>
              <a:rPr lang="en-US" baseline="0" dirty="0"/>
              <a:t>people</a:t>
            </a:r>
            <a:r>
              <a:rPr lang="en-US" dirty="0"/>
              <a:t>. I’m a </a:t>
            </a:r>
            <a:r>
              <a:rPr lang="en-US" baseline="0" dirty="0"/>
              <a:t>in charge of Software development.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New assignment after promotion: …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latin typeface="Arial" pitchFamily="34" charset="0"/>
                <a:cs typeface="Arial" pitchFamily="34" charset="0"/>
              </a:rPr>
              <a:t>There are some</a:t>
            </a:r>
            <a:r>
              <a:rPr lang="en-US" altLang="ja-JP" sz="1200" baseline="0" dirty="0">
                <a:latin typeface="Arial" pitchFamily="34" charset="0"/>
                <a:cs typeface="Arial" pitchFamily="34" charset="0"/>
              </a:rPr>
              <a:t> projects</a:t>
            </a:r>
            <a:r>
              <a:rPr lang="en-US" altLang="ja-JP" sz="1200" dirty="0">
                <a:latin typeface="Arial" pitchFamily="34" charset="0"/>
                <a:cs typeface="Arial" pitchFamily="34" charset="0"/>
              </a:rPr>
              <a:t> achievement 2019 - 2024.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latin typeface="Arial" pitchFamily="34" charset="0"/>
                <a:cs typeface="Arial" pitchFamily="34" charset="0"/>
              </a:rPr>
              <a:t> the main</a:t>
            </a:r>
            <a:r>
              <a:rPr lang="en-US" altLang="ja-JP" sz="1200" baseline="0" dirty="0">
                <a:latin typeface="Arial" pitchFamily="34" charset="0"/>
                <a:cs typeface="Arial" pitchFamily="34" charset="0"/>
              </a:rPr>
              <a:t> of project</a:t>
            </a:r>
            <a:r>
              <a:rPr lang="en-US" altLang="ja-JP" sz="1200" dirty="0">
                <a:latin typeface="Arial" pitchFamily="34" charset="0"/>
                <a:cs typeface="Arial" pitchFamily="34" charset="0"/>
              </a:rPr>
              <a:t> achieve reduce HC</a:t>
            </a:r>
            <a:r>
              <a:rPr lang="en-US" altLang="ja-JP" sz="1200" baseline="0" dirty="0">
                <a:latin typeface="Arial" pitchFamily="34" charset="0"/>
                <a:cs typeface="Arial" pitchFamily="34" charset="0"/>
              </a:rPr>
              <a:t>  -&gt;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print Stock card by Mobile, </a:t>
            </a:r>
            <a:r>
              <a:rPr lang="en-US" altLang="ja-JP" sz="1200" baseline="0" dirty="0">
                <a:latin typeface="Arial" pitchFamily="34" charset="0"/>
                <a:cs typeface="Arial" pitchFamily="34" charset="0"/>
              </a:rPr>
              <a:t> auto transfer kitting to SAP, e chop for IQC..</a:t>
            </a:r>
            <a:endParaRPr lang="en-US" altLang="ja-JP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latin typeface="Arial" pitchFamily="34" charset="0"/>
                <a:cs typeface="Arial" pitchFamily="34" charset="0"/>
              </a:rPr>
              <a:t>…save time, ensure quantity for production.</a:t>
            </a:r>
            <a:endParaRPr lang="ja-JP" altLang="en-US" sz="1200" dirty="0">
              <a:latin typeface="Arial" pitchFamily="34" charset="0"/>
              <a:cs typeface="Arial" pitchFamily="34" charset="0"/>
            </a:endParaRPr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2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en-US" dirty="0" smtClean="0"/>
              <a:t>1m</a:t>
            </a:r>
            <a:r>
              <a:rPr lang="en-US" dirty="0"/>
              <a:t>)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first, </a:t>
            </a:r>
            <a:r>
              <a:rPr lang="en-GB" altLang="en-US" baseline="0" dirty="0"/>
              <a:t>I’d like to explain background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baseline="0" dirty="0"/>
              <a:t>For PSNV sale amount : </a:t>
            </a:r>
            <a:r>
              <a:rPr lang="en-GB" altLang="en-US" baseline="0" dirty="0" smtClean="0"/>
              <a:t>the sale is not </a:t>
            </a:r>
            <a:r>
              <a:rPr lang="en-GB" altLang="en-US" baseline="0" dirty="0"/>
              <a:t>increase and rate yearly salary up 5-7%. So IT mission -&gt; reduce labor cost by automation for all department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+We know all departments have management software and auto link other, </a:t>
            </a:r>
            <a:endParaRPr lang="en-US" baseline="0" dirty="0" smtClean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but OQC 100% </a:t>
            </a:r>
            <a:r>
              <a:rPr lang="en-US" baseline="0" dirty="0"/>
              <a:t>still manually controls all steps by excel </a:t>
            </a:r>
            <a:r>
              <a:rPr lang="en-US" baseline="0" dirty="0" smtClean="0"/>
              <a:t>file an no link other system </a:t>
            </a:r>
            <a:endParaRPr lang="en-US" baseline="0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+ let's look at the current process inspection at the OQC area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 Each step is independent and not link other</a:t>
            </a:r>
            <a:r>
              <a:rPr lang="en-US" baseline="0" dirty="0"/>
              <a:t> </a:t>
            </a:r>
            <a:r>
              <a:rPr lang="en-US" baseline="0" dirty="0" smtClean="0"/>
              <a:t>system =&gt; there are some problem:  ……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this </a:t>
            </a:r>
            <a:r>
              <a:rPr lang="en-US" b="0" baseline="0" dirty="0"/>
              <a:t>is reason I select OQC department to develop software because OQC no </a:t>
            </a:r>
            <a:r>
              <a:rPr lang="en-US" b="0" baseline="0" dirty="0" smtClean="0"/>
              <a:t>system </a:t>
            </a:r>
            <a:r>
              <a:rPr lang="en-US" b="0" baseline="0" dirty="0"/>
              <a:t>and All step control manual by excel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5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(1,5m)</a:t>
            </a:r>
            <a:r>
              <a:rPr lang="en-US" altLang="en-US" baseline="0" dirty="0"/>
              <a:t> 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next slide, I talk about the issues</a:t>
            </a:r>
            <a:r>
              <a:rPr lang="en-US" baseline="0" dirty="0"/>
              <a:t> of OQC department</a:t>
            </a:r>
            <a:endParaRPr lang="en-US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smtClean="0"/>
              <a:t>Let's </a:t>
            </a:r>
            <a:r>
              <a:rPr lang="en-US" altLang="en-US" baseline="0" dirty="0"/>
              <a:t>look at the detail current process OQC.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baseline="0" dirty="0"/>
              <a:t>After pick up sample at production line, OQC inspection process include 8 step. All step manual job by excel file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baseline="0" dirty="0" smtClean="0"/>
              <a:t>The problem here </a:t>
            </a:r>
            <a:r>
              <a:rPr lang="en-US" altLang="en-US" b="0" baseline="0"/>
              <a:t>: </a:t>
            </a:r>
            <a:r>
              <a:rPr lang="en-US" altLang="en-US" b="0" baseline="0" smtClean="0"/>
              <a:t>No link </a:t>
            </a:r>
            <a:r>
              <a:rPr lang="en-US" altLang="en-US" b="0" baseline="0" dirty="0"/>
              <a:t>and skip </a:t>
            </a:r>
            <a:r>
              <a:rPr lang="en-US" altLang="en-US" b="0" baseline="0" dirty="0" smtClean="0"/>
              <a:t>process….. 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baseline="0" dirty="0" smtClean="0"/>
              <a:t>This </a:t>
            </a:r>
            <a:r>
              <a:rPr lang="en-US" altLang="en-US" b="0" baseline="0" dirty="0"/>
              <a:t>is  issue 1 : OQC ..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baseline="0" dirty="0"/>
              <a:t>I have activities 1 … 2… -&gt; target: …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baseline="0" dirty="0"/>
              <a:t>Let look at the  next process</a:t>
            </a:r>
            <a:r>
              <a:rPr lang="en-US" altLang="en-US" b="0" baseline="0" dirty="0"/>
              <a:t>: </a:t>
            </a:r>
            <a:r>
              <a:rPr lang="en-US" altLang="en-US" b="0" baseline="0" dirty="0" smtClean="0"/>
              <a:t>OQC chop stamps physical at the FA warehouse</a:t>
            </a:r>
            <a:endParaRPr lang="en-US" altLang="en-US" b="0" baseline="0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baseline="0" dirty="0" smtClean="0"/>
              <a:t>The problem here : 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baseline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system for management chop stamp =&gt; </a:t>
            </a:r>
            <a:r>
              <a:rPr lang="en-US" altLang="en-US" b="0" baseline="0" dirty="0" smtClean="0"/>
              <a:t>Loss time to chop stamp manually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baseline="0" dirty="0" smtClean="0"/>
              <a:t>Not enough space for keeping F/G at FA warehouse</a:t>
            </a:r>
            <a:endParaRPr lang="en-US" altLang="en-US" b="0" baseline="0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baseline="0" dirty="0"/>
              <a:t>This is  issue 2 : …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baseline="0" dirty="0"/>
              <a:t>I have activities 3 … 4… -&gt; target: …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3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06">
              <a:defRPr/>
            </a:pPr>
            <a:r>
              <a:rPr lang="en-US" altLang="en-US" b="0" dirty="0"/>
              <a:t>0.5m</a:t>
            </a:r>
          </a:p>
          <a:p>
            <a:pPr defTabSz="915406">
              <a:defRPr/>
            </a:pPr>
            <a:r>
              <a:rPr lang="en-US" altLang="en-US" b="0" dirty="0"/>
              <a:t>Next slide, I talk</a:t>
            </a:r>
            <a:r>
              <a:rPr lang="en-US" altLang="en-US" b="0" baseline="0" dirty="0"/>
              <a:t> about the </a:t>
            </a:r>
            <a:r>
              <a:rPr lang="en-US" altLang="en-US" b="0" dirty="0"/>
              <a:t>total improvement schedule</a:t>
            </a:r>
          </a:p>
          <a:p>
            <a:pPr defTabSz="915406">
              <a:defRPr/>
            </a:pPr>
            <a:r>
              <a:rPr lang="en-US" altLang="en-US" b="0" dirty="0"/>
              <a:t>With the 2 </a:t>
            </a:r>
            <a:r>
              <a:rPr lang="en-US" altLang="en-US" b="0" dirty="0" smtClean="0"/>
              <a:t>theme</a:t>
            </a:r>
            <a:r>
              <a:rPr lang="en-US" altLang="en-US" b="0" baseline="0" dirty="0" smtClean="0"/>
              <a:t> &amp;  </a:t>
            </a:r>
            <a:r>
              <a:rPr lang="en-US" altLang="en-US" b="0" baseline="0" dirty="0"/>
              <a:t>4 </a:t>
            </a:r>
            <a:r>
              <a:rPr lang="en-US" altLang="en-US" b="0" baseline="0" dirty="0" smtClean="0"/>
              <a:t>activities</a:t>
            </a:r>
            <a:endParaRPr lang="en-US" altLang="en-US" b="0" dirty="0"/>
          </a:p>
          <a:p>
            <a:pPr defTabSz="915406">
              <a:defRPr/>
            </a:pPr>
            <a:r>
              <a:rPr lang="en-US" altLang="en-US" b="0" dirty="0" smtClean="0"/>
              <a:t>The Schedule </a:t>
            </a:r>
            <a:r>
              <a:rPr lang="en-US" altLang="en-US" b="0" dirty="0"/>
              <a:t>of project</a:t>
            </a:r>
            <a:r>
              <a:rPr lang="en-US" altLang="en-US" b="0" baseline="0" dirty="0"/>
              <a:t> from Aug to Mar</a:t>
            </a:r>
            <a:endParaRPr lang="en-US" altLang="en-US" b="0" dirty="0"/>
          </a:p>
          <a:p>
            <a:pPr defTabSz="915406">
              <a:defRPr/>
            </a:pPr>
            <a:r>
              <a:rPr lang="en-US" b="0" baseline="0" dirty="0"/>
              <a:t>Next slide, I will explain more detail for activity 1.</a:t>
            </a:r>
          </a:p>
          <a:p>
            <a:pPr defTabSz="915406">
              <a:defRPr/>
            </a:pPr>
            <a:endParaRPr lang="en-US" altLang="en-US" dirty="0"/>
          </a:p>
          <a:p>
            <a:pPr defTabSz="915406">
              <a:defRPr/>
            </a:pPr>
            <a:endParaRPr lang="en-US" altLang="en-US" dirty="0"/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26A045-34A6-4898-B5FE-2497D3664C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51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1,5m</a:t>
            </a:r>
            <a:endParaRPr lang="en-US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activities 1.1: …..</a:t>
            </a:r>
          </a:p>
          <a:p>
            <a:pPr defTabSz="915406">
              <a:defRPr/>
            </a:pPr>
            <a:r>
              <a:rPr lang="en-US" altLang="en-US" dirty="0" smtClean="0"/>
              <a:t>We </a:t>
            </a:r>
            <a:r>
              <a:rPr lang="en-US" altLang="en-US" dirty="0"/>
              <a:t>are look at the OQC</a:t>
            </a:r>
            <a:r>
              <a:rPr lang="en-US" altLang="en-US" baseline="0" dirty="0"/>
              <a:t> inspection process. 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All step </a:t>
            </a:r>
            <a:r>
              <a:rPr lang="en-US" altLang="en-US" b="1" baseline="0" dirty="0">
                <a:solidFill>
                  <a:schemeClr val="tx1"/>
                </a:solidFill>
              </a:rPr>
              <a:t>manual job control by excel</a:t>
            </a:r>
            <a:r>
              <a:rPr lang="en-US" altLang="en-US" baseline="0" dirty="0"/>
              <a:t>. </a:t>
            </a:r>
          </a:p>
          <a:p>
            <a:pPr defTabSz="915406">
              <a:defRPr/>
            </a:pPr>
            <a:r>
              <a:rPr lang="en-US" dirty="0"/>
              <a:t>Each step </a:t>
            </a:r>
            <a:r>
              <a:rPr lang="en-US" b="1" dirty="0"/>
              <a:t>is independent </a:t>
            </a:r>
            <a:r>
              <a:rPr lang="en-US" dirty="0"/>
              <a:t>no link </a:t>
            </a:r>
            <a:r>
              <a:rPr lang="en-US" baseline="0" dirty="0"/>
              <a:t>other system.</a:t>
            </a:r>
          </a:p>
          <a:p>
            <a:pPr defTabSz="915406">
              <a:defRPr/>
            </a:pPr>
            <a:r>
              <a:rPr lang="en-US" baseline="0" dirty="0"/>
              <a:t>After the meeting discuss IT &amp; OQC </a:t>
            </a:r>
            <a:r>
              <a:rPr lang="en-US" baseline="0" dirty="0" smtClean="0"/>
              <a:t>I found that:</a:t>
            </a:r>
            <a:endParaRPr lang="en-US" baseline="0" dirty="0"/>
          </a:p>
          <a:p>
            <a:pPr defTabSz="915406">
              <a:defRPr/>
            </a:pPr>
            <a:r>
              <a:rPr lang="en-US" baseline="0" dirty="0"/>
              <a:t>+loss time to search the serial range to pick up sample</a:t>
            </a:r>
          </a:p>
          <a:p>
            <a:pPr defTabSz="915406">
              <a:defRPr/>
            </a:pPr>
            <a:r>
              <a:rPr lang="en-US" baseline="0" dirty="0"/>
              <a:t>+ double job to control offline</a:t>
            </a:r>
          </a:p>
          <a:p>
            <a:pPr defTabSz="915406">
              <a:defRPr/>
            </a:pPr>
            <a:r>
              <a:rPr lang="en-US" baseline="0" dirty="0"/>
              <a:t>+ loss time to copy &amp; page result, manual input daily, take time to traceability</a:t>
            </a:r>
            <a:endParaRPr lang="en-US" dirty="0"/>
          </a:p>
          <a:p>
            <a:pPr defTabSz="915406">
              <a:defRPr/>
            </a:pPr>
            <a:r>
              <a:rPr lang="en-US" altLang="en-US" sz="1000" b="0" dirty="0"/>
              <a:t>To solve problem My</a:t>
            </a:r>
            <a:r>
              <a:rPr lang="en-US" altLang="en-US" sz="1000" b="0" baseline="0" dirty="0"/>
              <a:t> </a:t>
            </a:r>
            <a:r>
              <a:rPr lang="en-US" altLang="en-US" sz="1000" b="0" dirty="0"/>
              <a:t>solution: </a:t>
            </a:r>
            <a:r>
              <a:rPr lang="en-US" altLang="en-US" sz="1000" b="1" dirty="0"/>
              <a:t>optimize all step </a:t>
            </a:r>
            <a:r>
              <a:rPr lang="en-US" altLang="en-US" sz="1000" b="0" dirty="0"/>
              <a:t>inspection</a:t>
            </a:r>
            <a:r>
              <a:rPr lang="en-US" altLang="en-US" sz="1000" b="0" baseline="0" dirty="0"/>
              <a:t> OQC by software</a:t>
            </a:r>
            <a:r>
              <a:rPr lang="en-US" altLang="en-US" baseline="0" dirty="0"/>
              <a:t> </a:t>
            </a:r>
          </a:p>
          <a:p>
            <a:pPr defTabSz="915406">
              <a:defRPr/>
            </a:pPr>
            <a:r>
              <a:rPr lang="en-US" altLang="en-US" baseline="0" dirty="0" smtClean="0"/>
              <a:t>1. Step 1,8</a:t>
            </a:r>
            <a:endParaRPr lang="en-US" altLang="en-US" baseline="0" dirty="0"/>
          </a:p>
          <a:p>
            <a:pPr defTabSz="915406">
              <a:defRPr/>
            </a:pPr>
            <a:r>
              <a:rPr lang="en-US" altLang="en-US" baseline="0" dirty="0" smtClean="0"/>
              <a:t>2. Step 2,7=&gt;</a:t>
            </a:r>
            <a:r>
              <a:rPr lang="en-US" altLang="en-US" b="0" baseline="0" dirty="0" smtClean="0"/>
              <a:t>=&gt; reduce double job </a:t>
            </a:r>
          </a:p>
          <a:p>
            <a:pPr defTabSz="915406">
              <a:defRPr/>
            </a:pPr>
            <a:r>
              <a:rPr lang="en-US" altLang="en-US" b="0" baseline="0" dirty="0" smtClean="0"/>
              <a:t>3. Step 3,6 make weight check online =&gt; reduce double job </a:t>
            </a:r>
          </a:p>
          <a:p>
            <a:pPr defTabSz="915406">
              <a:defRPr/>
            </a:pPr>
            <a:r>
              <a:rPr lang="en-US" altLang="en-US" baseline="0" dirty="0" smtClean="0"/>
              <a:t>4. Step 4,5 Develop </a:t>
            </a:r>
            <a:r>
              <a:rPr lang="en-US" altLang="en-US" baseline="0" dirty="0"/>
              <a:t>soft to check mater data </a:t>
            </a:r>
            <a:r>
              <a:rPr lang="en-US" altLang="en-US" b="1" baseline="0" dirty="0"/>
              <a:t>reduce excel fil</a:t>
            </a:r>
            <a:r>
              <a:rPr lang="en-US" altLang="en-US" baseline="0" dirty="0"/>
              <a:t>e. </a:t>
            </a:r>
          </a:p>
          <a:p>
            <a:pPr defTabSz="915406">
              <a:defRPr/>
            </a:pPr>
            <a:r>
              <a:rPr lang="en-US" altLang="en-US" baseline="0" dirty="0"/>
              <a:t>+Make function auto link all step </a:t>
            </a:r>
            <a:r>
              <a:rPr lang="en-US" altLang="en-US" b="1" baseline="0" dirty="0"/>
              <a:t>not skip process =&gt; ensure quality</a:t>
            </a:r>
          </a:p>
          <a:p>
            <a:pPr defTabSz="915406">
              <a:defRPr/>
            </a:pPr>
            <a:r>
              <a:rPr lang="en-US" altLang="en-US" baseline="0" dirty="0"/>
              <a:t>Target this action : save time 960h/year</a:t>
            </a:r>
            <a:endParaRPr lang="en-US" altLang="en-US" dirty="0"/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0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 smtClean="0"/>
              <a:t>1,5m</a:t>
            </a:r>
            <a:endParaRPr lang="en-US" sz="1000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/>
              <a:t>This slide I explain the detail activities </a:t>
            </a:r>
            <a:r>
              <a:rPr lang="en-US" sz="1000" baseline="0" dirty="0" smtClean="0"/>
              <a:t>1.2:</a:t>
            </a:r>
            <a:endParaRPr lang="en-US" sz="1000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b="1" dirty="0"/>
              <a:t>Current</a:t>
            </a:r>
            <a:r>
              <a:rPr lang="en-US" altLang="en-US" sz="1000" b="1" baseline="0" dirty="0"/>
              <a:t> situation: </a:t>
            </a:r>
            <a:r>
              <a:rPr lang="en-US" altLang="en-US" sz="1000" b="0" baseline="0" dirty="0"/>
              <a:t>Daily SCM department send shortage shipment plan via email for FA. FA compare stock an update file and send mail again OQC  so </a:t>
            </a:r>
            <a:r>
              <a:rPr lang="en-US" altLang="en-US" sz="1000" b="1" baseline="0" dirty="0"/>
              <a:t>all department loss time to manual control shortage shipment</a:t>
            </a:r>
            <a:r>
              <a:rPr lang="en-US" altLang="en-US" sz="1000" b="0" baseline="0" dirty="0"/>
              <a:t>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b="0" baseline="0" dirty="0"/>
              <a:t>After that: OQC take time to </a:t>
            </a:r>
            <a:r>
              <a:rPr lang="en-US" altLang="en-US" sz="1000" b="0" baseline="0" dirty="0" smtClean="0"/>
              <a:t>add more information of production </a:t>
            </a:r>
            <a:r>
              <a:rPr lang="en-US" altLang="en-US" sz="1000" b="0" baseline="0" dirty="0"/>
              <a:t>plan to inspection</a:t>
            </a:r>
            <a:endParaRPr lang="en-US" altLang="en-US" sz="1000" dirty="0">
              <a:solidFill>
                <a:schemeClr val="tx1"/>
              </a:solidFill>
            </a:endParaRP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b="1" baseline="0" dirty="0"/>
              <a:t>My solution: </a:t>
            </a:r>
            <a:r>
              <a:rPr lang="en-US" sz="1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</a:t>
            </a:r>
            <a:r>
              <a:rPr lang="en-US" sz="1000" baseline="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hold meeting and discus OQC,FA,SCM, </a:t>
            </a:r>
            <a:endParaRPr lang="en-US" sz="1000" baseline="0" dirty="0" smtClean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 smtClean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 </a:t>
            </a:r>
            <a:r>
              <a:rPr lang="en-US" sz="1000" baseline="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connect </a:t>
            </a:r>
            <a:r>
              <a:rPr lang="en-US" sz="1000" baseline="0" dirty="0" smtClean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auto </a:t>
            </a:r>
            <a:r>
              <a:rPr lang="en-US" sz="1000" baseline="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OQC system with SCM data </a:t>
            </a:r>
            <a:r>
              <a:rPr lang="en-US" sz="1000" baseline="0" dirty="0" smtClean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&amp; </a:t>
            </a:r>
            <a:r>
              <a:rPr lang="en-US" sz="1000" baseline="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data to visualize shipment priority </a:t>
            </a:r>
            <a:r>
              <a:rPr lang="en-US" sz="1000" baseline="0" dirty="0" smtClean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&amp;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 smtClean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000" baseline="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make function upload production plan for OQC auto link mater data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u="sng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  <a:r>
              <a:rPr lang="en-US" sz="10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+OQC </a:t>
            </a:r>
            <a:r>
              <a:rPr lang="en-US" sz="10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Focus</a:t>
            </a:r>
            <a:r>
              <a:rPr lang="en-US" sz="1000" b="1" baseline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priority lot inspection for shipment. </a:t>
            </a:r>
            <a:endParaRPr lang="en-US" sz="1000" b="1" dirty="0">
              <a:solidFill>
                <a:srgbClr val="0000FF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+ </a:t>
            </a:r>
            <a:r>
              <a:rPr lang="en-US" sz="10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auto update</a:t>
            </a:r>
            <a:r>
              <a:rPr lang="en-US" sz="1000" baseline="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data </a:t>
            </a:r>
            <a:r>
              <a:rPr lang="en-US" sz="10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when OQC inspection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b="0" baseline="0" dirty="0" smtClean="0">
                <a:solidFill>
                  <a:srgbClr val="0000FF"/>
                </a:solidFill>
                <a:ea typeface="Meiryo" panose="020B0604030504040204" pitchFamily="34" charset="-128"/>
              </a:rPr>
              <a:t>Merit</a:t>
            </a:r>
            <a:r>
              <a:rPr lang="en-US" altLang="en-US" sz="1000" b="0" baseline="0" dirty="0">
                <a:solidFill>
                  <a:srgbClr val="0000FF"/>
                </a:solidFill>
                <a:ea typeface="Meiryo" panose="020B0604030504040204" pitchFamily="34" charset="-128"/>
              </a:rPr>
              <a:t>: save time more 100h/year &amp; ensure quality</a:t>
            </a:r>
            <a:endParaRPr lang="en-US" altLang="en-US" sz="1000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2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1m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next slide I talk about the detail activity </a:t>
            </a:r>
            <a:r>
              <a:rPr lang="en-US" baseline="0" dirty="0" smtClean="0"/>
              <a:t>2.1.</a:t>
            </a:r>
            <a:endParaRPr lang="en-US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see the OQC process chop stamp.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All process are manual </a:t>
            </a:r>
            <a:r>
              <a:rPr lang="en-US" baseline="0" dirty="0" smtClean="0"/>
              <a:t>job </a:t>
            </a:r>
            <a:r>
              <a:rPr lang="en-US" baseline="0" dirty="0"/>
              <a:t>-&gt; </a:t>
            </a:r>
            <a:r>
              <a:rPr lang="en-US" baseline="0" dirty="0" smtClean="0"/>
              <a:t>Take time the define Lot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Take </a:t>
            </a:r>
            <a:r>
              <a:rPr lang="en-US" baseline="0" dirty="0"/>
              <a:t>time to judgment all lot the same model, line, production date. Loss time to define production lot of FA.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Actually OQC need 2pax/day to chop physical stamp 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My improvement: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first: I modify weight check FA auto to define production LOT after end shift or change model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second: I make software inspection 8 step of OQC.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</a:t>
            </a:r>
            <a:r>
              <a:rPr lang="en-US" b="0" baseline="0" dirty="0"/>
              <a:t>finish all 2 condition: new system auto define </a:t>
            </a:r>
            <a:r>
              <a:rPr lang="en-US" b="0" baseline="0" dirty="0" smtClean="0"/>
              <a:t>finish </a:t>
            </a:r>
            <a:r>
              <a:rPr lang="en-US" b="0" baseline="0" dirty="0"/>
              <a:t>lot, after that I make function</a:t>
            </a:r>
            <a:r>
              <a:rPr lang="en-US" b="1" baseline="0" dirty="0"/>
              <a:t> auto Judgment all lot</a:t>
            </a:r>
            <a:r>
              <a:rPr lang="en-US" baseline="0" dirty="0"/>
              <a:t> and </a:t>
            </a:r>
            <a:r>
              <a:rPr lang="en-US" b="1" baseline="0" dirty="0"/>
              <a:t>visualize for FA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I make function check E-chop for FA &amp; SCM replace visual check by eyes.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Result : we replace the </a:t>
            </a:r>
            <a:r>
              <a:rPr lang="en-US" b="1" baseline="0" dirty="0"/>
              <a:t>physical temp by electronic temp &amp; </a:t>
            </a:r>
            <a:r>
              <a:rPr lang="en-US" baseline="0" dirty="0"/>
              <a:t>Reduce </a:t>
            </a:r>
            <a:r>
              <a:rPr lang="en-US" baseline="0" dirty="0" smtClean="0"/>
              <a:t>2Pax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3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/>
              <a:t>1m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next slide I talk about the activity </a:t>
            </a:r>
            <a:r>
              <a:rPr lang="en-US" baseline="0" dirty="0" smtClean="0"/>
              <a:t>2.2:</a:t>
            </a:r>
            <a:endParaRPr lang="en-US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Analysis </a:t>
            </a:r>
            <a:r>
              <a:rPr lang="en-US" b="0" baseline="0" dirty="0" smtClean="0"/>
              <a:t>current </a:t>
            </a:r>
            <a:r>
              <a:rPr lang="en-US" b="0" baseline="0" dirty="0"/>
              <a:t>process shipment SCM.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+After OQC  electronic approve, FA will transfer the goods to SCM, but due to the long time OQC inspection for the category </a:t>
            </a:r>
            <a:r>
              <a:rPr lang="en-US" b="0" baseline="0" dirty="0" smtClean="0"/>
              <a:t>microwave &amp; PJ, </a:t>
            </a:r>
            <a:endParaRPr lang="en-US" b="0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+</a:t>
            </a:r>
            <a:r>
              <a:rPr lang="en-US" b="0" baseline="0" dirty="0" smtClean="0"/>
              <a:t>FA, </a:t>
            </a:r>
            <a:r>
              <a:rPr lang="en-US" b="0" baseline="0" dirty="0"/>
              <a:t>SCM </a:t>
            </a:r>
            <a:r>
              <a:rPr lang="en-US" b="0" baseline="0" dirty="0" smtClean="0"/>
              <a:t>not enough space stored F/G. SCM must transfer to Jupiter.</a:t>
            </a:r>
            <a:endParaRPr lang="en-US" b="0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Before </a:t>
            </a:r>
            <a:r>
              <a:rPr lang="en-US" b="0" baseline="0" dirty="0"/>
              <a:t>shipment , </a:t>
            </a:r>
            <a:r>
              <a:rPr lang="en-US" b="0" baseline="0" dirty="0" smtClean="0"/>
              <a:t>Jupiter, </a:t>
            </a:r>
            <a:r>
              <a:rPr lang="en-US" b="0" baseline="0" dirty="0"/>
              <a:t>SCM </a:t>
            </a:r>
            <a:r>
              <a:rPr lang="en-US" b="0" baseline="0" dirty="0" smtClean="0"/>
              <a:t>confirm manual </a:t>
            </a:r>
            <a:r>
              <a:rPr lang="en-US" b="0" baseline="0" dirty="0"/>
              <a:t>model and quantity. Not compare OQC status inspection </a:t>
            </a:r>
            <a:r>
              <a:rPr lang="en-US" b="0" baseline="0" dirty="0" smtClean="0"/>
              <a:t> easy mixing ok &amp; not yet ok F/G</a:t>
            </a:r>
            <a:endParaRPr lang="en-US" b="0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My activity</a:t>
            </a:r>
            <a:r>
              <a:rPr lang="en-US" b="0" baseline="0" dirty="0"/>
              <a:t>: I make function to compare shipment SMC &amp; Jupiter with OQC inspection result before ship to market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</a:t>
            </a:r>
            <a:r>
              <a:rPr lang="en-US" b="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</a:t>
            </a:r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still controls the status of OQC inspection before shipping out of the factory</a:t>
            </a:r>
            <a:r>
              <a:rPr lang="en-US" b="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 (1 pit of lot not inspection do</a:t>
            </a:r>
            <a:r>
              <a:rPr lang="en-US" b="0" baseline="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not ship to market)</a:t>
            </a:r>
            <a:endParaRPr lang="en-US" b="0" dirty="0">
              <a:solidFill>
                <a:srgbClr val="0000FF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>
                <a:solidFill>
                  <a:srgbClr val="0000FF"/>
                </a:solidFill>
                <a:ea typeface="Meiryo" panose="020B0604030504040204" pitchFamily="34" charset="-128"/>
              </a:rPr>
              <a:t>Target action: Ensure quality</a:t>
            </a:r>
            <a:endParaRPr lang="en-US" b="0" baseline="0" dirty="0"/>
          </a:p>
          <a:p>
            <a:pPr defTabSz="915406">
              <a:defRPr/>
            </a:pPr>
            <a:r>
              <a:rPr lang="en-US" altLang="en-US" sz="1200" b="1" baseline="0" dirty="0"/>
              <a:t>The next slide to confirm result.</a:t>
            </a:r>
            <a:endParaRPr lang="en-US" b="1" baseline="0" dirty="0"/>
          </a:p>
          <a:p>
            <a:pPr defTabSz="915406">
              <a:defRPr/>
            </a:pPr>
            <a:endParaRPr lang="en-US" altLang="en-US" dirty="0"/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5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81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40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668AA-B719-4E57-9876-5F3933D70C1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660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8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8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2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3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4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6C63C-0848-4B82-AE9B-D0C2F4F853C4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56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.wmf"/><Relationship Id="rId26" Type="http://schemas.openxmlformats.org/officeDocument/2006/relationships/image" Target="../media/image20.jp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oleObject" Target="../embeddings/oleObject1.bin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6" Type="http://schemas.openxmlformats.org/officeDocument/2006/relationships/chart" Target="../charts/chart2.xml"/><Relationship Id="rId20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24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17.png"/><Relationship Id="rId10" Type="http://schemas.openxmlformats.org/officeDocument/2006/relationships/image" Target="../media/image8.jpeg"/><Relationship Id="rId19" Type="http://schemas.openxmlformats.org/officeDocument/2006/relationships/image" Target="../media/image13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chart" Target="../charts/chart1.xml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30.jpe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w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wmf"/><Relationship Id="rId1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8.png"/><Relationship Id="rId18" Type="http://schemas.microsoft.com/office/2007/relationships/hdphoto" Target="../media/hdphoto2.wdp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36.png"/><Relationship Id="rId24" Type="http://schemas.openxmlformats.org/officeDocument/2006/relationships/image" Target="../media/image45.png"/><Relationship Id="rId5" Type="http://schemas.openxmlformats.org/officeDocument/2006/relationships/image" Target="../media/image34.png"/><Relationship Id="rId15" Type="http://schemas.openxmlformats.org/officeDocument/2006/relationships/image" Target="../media/image40.png"/><Relationship Id="rId23" Type="http://schemas.microsoft.com/office/2007/relationships/hdphoto" Target="../media/hdphoto4.wdp"/><Relationship Id="rId10" Type="http://schemas.openxmlformats.org/officeDocument/2006/relationships/image" Target="../media/image10.png"/><Relationship Id="rId19" Type="http://schemas.openxmlformats.org/officeDocument/2006/relationships/image" Target="../media/image42.pn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Relationship Id="rId2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wmf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62.png"/><Relationship Id="rId3" Type="http://schemas.openxmlformats.org/officeDocument/2006/relationships/image" Target="../media/image16.png"/><Relationship Id="rId7" Type="http://schemas.openxmlformats.org/officeDocument/2006/relationships/image" Target="../media/image59.png"/><Relationship Id="rId12" Type="http://schemas.openxmlformats.org/officeDocument/2006/relationships/image" Target="../media/image23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58.png"/><Relationship Id="rId15" Type="http://schemas.microsoft.com/office/2007/relationships/hdphoto" Target="../media/hdphoto3.wdp"/><Relationship Id="rId10" Type="http://schemas.openxmlformats.org/officeDocument/2006/relationships/image" Target="../media/image61.png"/><Relationship Id="rId19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4.png"/><Relationship Id="rId18" Type="http://schemas.openxmlformats.org/officeDocument/2006/relationships/image" Target="../media/image68.jpeg"/><Relationship Id="rId26" Type="http://schemas.openxmlformats.org/officeDocument/2006/relationships/image" Target="../media/image73.png"/><Relationship Id="rId3" Type="http://schemas.openxmlformats.org/officeDocument/2006/relationships/image" Target="../media/image43.png"/><Relationship Id="rId21" Type="http://schemas.openxmlformats.org/officeDocument/2006/relationships/image" Target="../media/image10.png"/><Relationship Id="rId7" Type="http://schemas.openxmlformats.org/officeDocument/2006/relationships/image" Target="../media/image22.wmf"/><Relationship Id="rId12" Type="http://schemas.openxmlformats.org/officeDocument/2006/relationships/image" Target="../media/image23.png"/><Relationship Id="rId17" Type="http://schemas.microsoft.com/office/2007/relationships/hdphoto" Target="../media/hdphoto3.wdp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66.jpeg"/><Relationship Id="rId24" Type="http://schemas.openxmlformats.org/officeDocument/2006/relationships/image" Target="../media/image71.png"/><Relationship Id="rId5" Type="http://schemas.openxmlformats.org/officeDocument/2006/relationships/image" Target="../media/image60.png"/><Relationship Id="rId15" Type="http://schemas.microsoft.com/office/2007/relationships/hdphoto" Target="../media/hdphoto6.wdp"/><Relationship Id="rId23" Type="http://schemas.openxmlformats.org/officeDocument/2006/relationships/image" Target="../media/image70.png"/><Relationship Id="rId28" Type="http://schemas.openxmlformats.org/officeDocument/2006/relationships/image" Target="../media/image56.png"/><Relationship Id="rId10" Type="http://schemas.microsoft.com/office/2007/relationships/hdphoto" Target="../media/hdphoto5.wdp"/><Relationship Id="rId19" Type="http://schemas.openxmlformats.org/officeDocument/2006/relationships/image" Target="../media/image30.jpeg"/><Relationship Id="rId4" Type="http://schemas.openxmlformats.org/officeDocument/2006/relationships/image" Target="../media/image18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Relationship Id="rId22" Type="http://schemas.openxmlformats.org/officeDocument/2006/relationships/image" Target="../media/image61.png"/><Relationship Id="rId27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2"/>
          <p:cNvSpPr>
            <a:spLocks noChangeArrowheads="1"/>
          </p:cNvSpPr>
          <p:nvPr/>
        </p:nvSpPr>
        <p:spPr bwMode="gray">
          <a:xfrm>
            <a:off x="3124200" y="1782532"/>
            <a:ext cx="2743200" cy="4270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400" b="1" dirty="0">
                <a:solidFill>
                  <a:prstClr val="black"/>
                </a:solidFill>
                <a:latin typeface="Arial Black" panose="020B0A040201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MAIN CONTENTS</a:t>
            </a:r>
          </a:p>
        </p:txBody>
      </p:sp>
      <p:sp>
        <p:nvSpPr>
          <p:cNvPr id="10" name="AutoShape 54"/>
          <p:cNvSpPr>
            <a:spLocks noChangeArrowheads="1"/>
          </p:cNvSpPr>
          <p:nvPr/>
        </p:nvSpPr>
        <p:spPr bwMode="gray">
          <a:xfrm>
            <a:off x="1066801" y="2245059"/>
            <a:ext cx="59436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Job History &amp; Achievement</a:t>
            </a:r>
            <a:endParaRPr lang="vi-VN" sz="2000" dirty="0">
              <a:solidFill>
                <a:prstClr val="black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1" name="AutoShape 54"/>
          <p:cNvSpPr>
            <a:spLocks noChangeArrowheads="1"/>
          </p:cNvSpPr>
          <p:nvPr/>
        </p:nvSpPr>
        <p:spPr bwMode="gray">
          <a:xfrm>
            <a:off x="1066800" y="3320516"/>
            <a:ext cx="59436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Total Improvement Schedule</a:t>
            </a:r>
            <a:endParaRPr kumimoji="1" lang="vi-VN" sz="2000" dirty="0">
              <a:solidFill>
                <a:prstClr val="black"/>
              </a:solidFill>
              <a:ea typeface="HGP創英角ｺﾞｼｯｸUB" panose="020B0900000000000000" pitchFamily="50" charset="-128"/>
              <a:cs typeface="Arial" pitchFamily="34" charset="0"/>
            </a:endParaRPr>
          </a:p>
        </p:txBody>
      </p:sp>
      <p:sp>
        <p:nvSpPr>
          <p:cNvPr id="12" name="AutoShape 54"/>
          <p:cNvSpPr>
            <a:spLocks noChangeArrowheads="1"/>
          </p:cNvSpPr>
          <p:nvPr/>
        </p:nvSpPr>
        <p:spPr bwMode="gray">
          <a:xfrm>
            <a:off x="1066803" y="3853916"/>
            <a:ext cx="5943599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lang="en-US" sz="2000" dirty="0"/>
              <a:t>Detail Improvement Activity</a:t>
            </a: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	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3" name="AutoShape 54"/>
          <p:cNvSpPr>
            <a:spLocks noChangeArrowheads="1"/>
          </p:cNvSpPr>
          <p:nvPr/>
        </p:nvSpPr>
        <p:spPr bwMode="gray">
          <a:xfrm>
            <a:off x="7162801" y="2245061"/>
            <a:ext cx="1600201" cy="467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14" name="AutoShape 54"/>
          <p:cNvSpPr>
            <a:spLocks noChangeArrowheads="1"/>
          </p:cNvSpPr>
          <p:nvPr/>
        </p:nvSpPr>
        <p:spPr bwMode="gray">
          <a:xfrm>
            <a:off x="7170968" y="33205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4</a:t>
            </a:r>
          </a:p>
        </p:txBody>
      </p:sp>
      <p:sp>
        <p:nvSpPr>
          <p:cNvPr id="15" name="AutoShape 54"/>
          <p:cNvSpPr>
            <a:spLocks noChangeArrowheads="1"/>
          </p:cNvSpPr>
          <p:nvPr/>
        </p:nvSpPr>
        <p:spPr bwMode="gray">
          <a:xfrm>
            <a:off x="7162801" y="38539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5~8</a:t>
            </a:r>
          </a:p>
        </p:txBody>
      </p:sp>
      <p:sp>
        <p:nvSpPr>
          <p:cNvPr id="16" name="AutoShape 54"/>
          <p:cNvSpPr>
            <a:spLocks noChangeArrowheads="1"/>
          </p:cNvSpPr>
          <p:nvPr/>
        </p:nvSpPr>
        <p:spPr bwMode="gray">
          <a:xfrm>
            <a:off x="1066800" y="4386024"/>
            <a:ext cx="59436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Confirm result &amp; Next activities</a:t>
            </a:r>
          </a:p>
        </p:txBody>
      </p:sp>
      <p:sp>
        <p:nvSpPr>
          <p:cNvPr id="17" name="AutoShape 54"/>
          <p:cNvSpPr>
            <a:spLocks noChangeArrowheads="1"/>
          </p:cNvSpPr>
          <p:nvPr/>
        </p:nvSpPr>
        <p:spPr bwMode="gray">
          <a:xfrm>
            <a:off x="7162801" y="43873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9~10</a:t>
            </a:r>
          </a:p>
        </p:txBody>
      </p:sp>
      <p:sp>
        <p:nvSpPr>
          <p:cNvPr id="18" name="AutoShape 54"/>
          <p:cNvSpPr>
            <a:spLocks noChangeArrowheads="1"/>
          </p:cNvSpPr>
          <p:nvPr/>
        </p:nvSpPr>
        <p:spPr bwMode="gray">
          <a:xfrm>
            <a:off x="457200" y="2245061"/>
            <a:ext cx="457200" cy="467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AutoShape 54"/>
          <p:cNvSpPr>
            <a:spLocks noChangeArrowheads="1"/>
          </p:cNvSpPr>
          <p:nvPr/>
        </p:nvSpPr>
        <p:spPr bwMode="gray">
          <a:xfrm>
            <a:off x="457200" y="33205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" name="AutoShape 54"/>
          <p:cNvSpPr>
            <a:spLocks noChangeArrowheads="1"/>
          </p:cNvSpPr>
          <p:nvPr/>
        </p:nvSpPr>
        <p:spPr bwMode="gray">
          <a:xfrm>
            <a:off x="457200" y="38539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1" name="AutoShape 54"/>
          <p:cNvSpPr>
            <a:spLocks noChangeArrowheads="1"/>
          </p:cNvSpPr>
          <p:nvPr/>
        </p:nvSpPr>
        <p:spPr bwMode="gray">
          <a:xfrm>
            <a:off x="457200" y="43873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" name="AutoShape 54"/>
          <p:cNvSpPr>
            <a:spLocks noChangeArrowheads="1"/>
          </p:cNvSpPr>
          <p:nvPr/>
        </p:nvSpPr>
        <p:spPr bwMode="gray">
          <a:xfrm>
            <a:off x="1066800" y="2787116"/>
            <a:ext cx="59436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ea typeface="HGP創英角ｺﾞｼｯｸUB" pitchFamily="50" charset="-128"/>
                <a:cs typeface="Arial" panose="020B0604020202020204" pitchFamily="34" charset="0"/>
              </a:rPr>
              <a:t>Background Of Activities</a:t>
            </a:r>
          </a:p>
        </p:txBody>
      </p:sp>
      <p:sp>
        <p:nvSpPr>
          <p:cNvPr id="23" name="AutoShape 54"/>
          <p:cNvSpPr>
            <a:spLocks noChangeArrowheads="1"/>
          </p:cNvSpPr>
          <p:nvPr/>
        </p:nvSpPr>
        <p:spPr bwMode="gray">
          <a:xfrm>
            <a:off x="7162801" y="27871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2~3</a:t>
            </a:r>
          </a:p>
        </p:txBody>
      </p:sp>
      <p:sp>
        <p:nvSpPr>
          <p:cNvPr id="24" name="AutoShape 54"/>
          <p:cNvSpPr>
            <a:spLocks noChangeArrowheads="1"/>
          </p:cNvSpPr>
          <p:nvPr/>
        </p:nvSpPr>
        <p:spPr bwMode="gray">
          <a:xfrm>
            <a:off x="457200" y="27871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D8FA03C-A0E8-8E44-D834-BE0286E7A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948135"/>
            <a:ext cx="4724400" cy="1581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+mn-lt"/>
              </a:rPr>
              <a:t>Presented by	 : Nguyen Nhu Minh</a:t>
            </a:r>
          </a:p>
          <a:p>
            <a:pPr eaLnBrk="1" hangingPunct="1"/>
            <a:r>
              <a:rPr lang="en-US" altLang="en-US" sz="2000" dirty="0">
                <a:latin typeface="+mn-lt"/>
              </a:rPr>
              <a:t>Join Date	 : 12-Feb-2019</a:t>
            </a:r>
          </a:p>
          <a:p>
            <a:pPr eaLnBrk="1" hangingPunct="1"/>
            <a:r>
              <a:rPr lang="en-US" altLang="en-US" sz="2000" dirty="0">
                <a:latin typeface="+mn-lt"/>
              </a:rPr>
              <a:t>Current Position	 : Officer </a:t>
            </a:r>
          </a:p>
          <a:p>
            <a:pPr eaLnBrk="1" hangingPunct="1"/>
            <a:r>
              <a:rPr lang="en-US" altLang="en-US" sz="2000" dirty="0">
                <a:latin typeface="+mn-lt"/>
              </a:rPr>
              <a:t>New Position	 : Supervisor</a:t>
            </a:r>
          </a:p>
          <a:p>
            <a:pPr eaLnBrk="1" hangingPunct="1"/>
            <a:r>
              <a:rPr lang="en-US" altLang="en-US" sz="2000" dirty="0"/>
              <a:t>Department </a:t>
            </a:r>
            <a:r>
              <a:rPr lang="en-US" altLang="en-US" sz="2000" dirty="0">
                <a:latin typeface="+mn-lt"/>
              </a:rPr>
              <a:t>	 : ISD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7143E81-F28B-4061-98B7-CACE0AEE4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69" y="184938"/>
            <a:ext cx="8305800" cy="1381125"/>
          </a:xfrm>
          <a:prstGeom prst="roundRect">
            <a:avLst>
              <a:gd name="adj" fmla="val 9944"/>
            </a:avLst>
          </a:prstGeom>
          <a:gradFill rotWithShape="1">
            <a:gsLst>
              <a:gs pos="0">
                <a:srgbClr val="15155C"/>
              </a:gs>
              <a:gs pos="50000">
                <a:srgbClr val="4E4EC6"/>
              </a:gs>
              <a:gs pos="100000">
                <a:srgbClr val="2B2BA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  <a:defRPr/>
            </a:pPr>
            <a:r>
              <a:rPr lang="en-US" sz="2800" b="1" dirty="0">
                <a:solidFill>
                  <a:schemeClr val="bg1"/>
                </a:solidFill>
              </a:rPr>
              <a:t>Optimize OQC management process by software &amp; Standardize electronic stamps</a:t>
            </a:r>
            <a:endParaRPr kumimoji="1" lang="en-US" altLang="ja-JP" sz="2800" b="1" dirty="0">
              <a:solidFill>
                <a:schemeClr val="bg1"/>
              </a:solidFill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279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00827" y="1773392"/>
            <a:ext cx="1426003" cy="49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"/>
              </a:rPr>
              <a:t>65 % Development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24453" y="1653787"/>
            <a:ext cx="1499101" cy="512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"/>
              </a:rPr>
              <a:t>35 % Normal support</a:t>
            </a:r>
          </a:p>
        </p:txBody>
      </p:sp>
      <p:sp>
        <p:nvSpPr>
          <p:cNvPr id="12" name="Oval 51">
            <a:extLst>
              <a:ext uri="{FF2B5EF4-FFF2-40B4-BE49-F238E27FC236}">
                <a16:creationId xmlns:a16="http://schemas.microsoft.com/office/drawing/2014/main" id="{B96BDAF7-183F-4B0F-AEE5-64D95381F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5" y="424958"/>
            <a:ext cx="9072654" cy="6359735"/>
          </a:xfrm>
          <a:prstGeom prst="roundRect">
            <a:avLst>
              <a:gd name="adj" fmla="val 4068"/>
            </a:avLst>
          </a:prstGeom>
          <a:ln>
            <a:solidFill>
              <a:schemeClr val="accent1"/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just">
              <a:lnSpc>
                <a:spcPts val="2800"/>
              </a:lnSpc>
              <a:defRPr/>
            </a:pPr>
            <a:endParaRPr lang="ja-JP" altLang="en-US" sz="1600" dirty="0">
              <a:ea typeface="HGP創英角ｺﾞｼｯｸUB" panose="020B0900000000000000" pitchFamily="50" charset="-128"/>
            </a:endParaRPr>
          </a:p>
        </p:txBody>
      </p:sp>
      <p:sp>
        <p:nvSpPr>
          <p:cNvPr id="15" name="角丸四角形 29">
            <a:extLst>
              <a:ext uri="{FF2B5EF4-FFF2-40B4-BE49-F238E27FC236}">
                <a16:creationId xmlns:a16="http://schemas.microsoft.com/office/drawing/2014/main" id="{C577C797-5E35-4C70-8683-C4C6B70A5EF9}"/>
              </a:ext>
            </a:extLst>
          </p:cNvPr>
          <p:cNvSpPr/>
          <p:nvPr/>
        </p:nvSpPr>
        <p:spPr>
          <a:xfrm>
            <a:off x="-21918" y="768280"/>
            <a:ext cx="4286624" cy="616556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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OQC management process by software</a:t>
            </a:r>
          </a:p>
        </p:txBody>
      </p:sp>
      <p:sp>
        <p:nvSpPr>
          <p:cNvPr id="16" name="角丸四角形 29">
            <a:extLst>
              <a:ext uri="{FF2B5EF4-FFF2-40B4-BE49-F238E27FC236}">
                <a16:creationId xmlns:a16="http://schemas.microsoft.com/office/drawing/2014/main" id="{C577C797-5E35-4C70-8683-C4C6B70A5EF9}"/>
              </a:ext>
            </a:extLst>
          </p:cNvPr>
          <p:cNvSpPr/>
          <p:nvPr/>
        </p:nvSpPr>
        <p:spPr>
          <a:xfrm>
            <a:off x="570" y="3831083"/>
            <a:ext cx="3948815" cy="82419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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 electronic stamps</a:t>
            </a:r>
          </a:p>
        </p:txBody>
      </p:sp>
      <p:sp>
        <p:nvSpPr>
          <p:cNvPr id="19" name="テキスト ボックス 47">
            <a:extLst>
              <a:ext uri="{FF2B5EF4-FFF2-40B4-BE49-F238E27FC236}">
                <a16:creationId xmlns:a16="http://schemas.microsoft.com/office/drawing/2014/main" id="{887EEB1D-7BF8-452E-9EBE-DC0BC410D5E1}"/>
              </a:ext>
            </a:extLst>
          </p:cNvPr>
          <p:cNvSpPr txBox="1"/>
          <p:nvPr/>
        </p:nvSpPr>
        <p:spPr>
          <a:xfrm>
            <a:off x="3867736" y="930494"/>
            <a:ext cx="173761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</a:rPr>
              <a:t>Target</a:t>
            </a:r>
          </a:p>
        </p:txBody>
      </p:sp>
      <p:sp>
        <p:nvSpPr>
          <p:cNvPr id="20" name="テキスト ボックス 47">
            <a:extLst>
              <a:ext uri="{FF2B5EF4-FFF2-40B4-BE49-F238E27FC236}">
                <a16:creationId xmlns:a16="http://schemas.microsoft.com/office/drawing/2014/main" id="{887EEB1D-7BF8-452E-9EBE-DC0BC410D5E1}"/>
              </a:ext>
            </a:extLst>
          </p:cNvPr>
          <p:cNvSpPr txBox="1"/>
          <p:nvPr/>
        </p:nvSpPr>
        <p:spPr>
          <a:xfrm>
            <a:off x="5583094" y="930493"/>
            <a:ext cx="173761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</a:rPr>
              <a:t>Result</a:t>
            </a:r>
          </a:p>
        </p:txBody>
      </p:sp>
      <p:sp>
        <p:nvSpPr>
          <p:cNvPr id="21" name="テキスト ボックス 47">
            <a:extLst>
              <a:ext uri="{FF2B5EF4-FFF2-40B4-BE49-F238E27FC236}">
                <a16:creationId xmlns:a16="http://schemas.microsoft.com/office/drawing/2014/main" id="{887EEB1D-7BF8-452E-9EBE-DC0BC410D5E1}"/>
              </a:ext>
            </a:extLst>
          </p:cNvPr>
          <p:cNvSpPr txBox="1"/>
          <p:nvPr/>
        </p:nvSpPr>
        <p:spPr>
          <a:xfrm>
            <a:off x="7401656" y="905515"/>
            <a:ext cx="173761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</a:rPr>
              <a:t>Judge</a:t>
            </a:r>
          </a:p>
        </p:txBody>
      </p:sp>
      <p:sp>
        <p:nvSpPr>
          <p:cNvPr id="23" name="角丸四角形 29">
            <a:extLst>
              <a:ext uri="{FF2B5EF4-FFF2-40B4-BE49-F238E27FC236}">
                <a16:creationId xmlns:a16="http://schemas.microsoft.com/office/drawing/2014/main" id="{C577C797-5E35-4C70-8683-C4C6B70A5EF9}"/>
              </a:ext>
            </a:extLst>
          </p:cNvPr>
          <p:cNvSpPr/>
          <p:nvPr/>
        </p:nvSpPr>
        <p:spPr>
          <a:xfrm>
            <a:off x="-7442" y="1636739"/>
            <a:ext cx="3842101" cy="82419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software for all steps to reduce manual jobs &amp; Excel files</a:t>
            </a:r>
          </a:p>
        </p:txBody>
      </p:sp>
      <p:sp>
        <p:nvSpPr>
          <p:cNvPr id="24" name="角丸四角形 29">
            <a:extLst>
              <a:ext uri="{FF2B5EF4-FFF2-40B4-BE49-F238E27FC236}">
                <a16:creationId xmlns:a16="http://schemas.microsoft.com/office/drawing/2014/main" id="{C577C797-5E35-4C70-8683-C4C6B70A5EF9}"/>
              </a:ext>
            </a:extLst>
          </p:cNvPr>
          <p:cNvSpPr/>
          <p:nvPr/>
        </p:nvSpPr>
        <p:spPr>
          <a:xfrm>
            <a:off x="-21918" y="2767922"/>
            <a:ext cx="3905360" cy="82419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an auto-link function to visualize SCM shipment shortage data</a:t>
            </a:r>
          </a:p>
        </p:txBody>
      </p:sp>
      <p:sp>
        <p:nvSpPr>
          <p:cNvPr id="29" name="テキスト ボックス 47">
            <a:extLst>
              <a:ext uri="{FF2B5EF4-FFF2-40B4-BE49-F238E27FC236}">
                <a16:creationId xmlns:a16="http://schemas.microsoft.com/office/drawing/2014/main" id="{887EEB1D-7BF8-452E-9EBE-DC0BC410D5E1}"/>
              </a:ext>
            </a:extLst>
          </p:cNvPr>
          <p:cNvSpPr txBox="1"/>
          <p:nvPr/>
        </p:nvSpPr>
        <p:spPr>
          <a:xfrm>
            <a:off x="3867736" y="4067833"/>
            <a:ext cx="173761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</a:rPr>
              <a:t>Target</a:t>
            </a:r>
          </a:p>
        </p:txBody>
      </p:sp>
      <p:sp>
        <p:nvSpPr>
          <p:cNvPr id="30" name="テキスト ボックス 47">
            <a:extLst>
              <a:ext uri="{FF2B5EF4-FFF2-40B4-BE49-F238E27FC236}">
                <a16:creationId xmlns:a16="http://schemas.microsoft.com/office/drawing/2014/main" id="{887EEB1D-7BF8-452E-9EBE-DC0BC410D5E1}"/>
              </a:ext>
            </a:extLst>
          </p:cNvPr>
          <p:cNvSpPr txBox="1"/>
          <p:nvPr/>
        </p:nvSpPr>
        <p:spPr>
          <a:xfrm>
            <a:off x="5657590" y="4047718"/>
            <a:ext cx="173761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</a:rPr>
              <a:t>Result</a:t>
            </a:r>
          </a:p>
        </p:txBody>
      </p:sp>
      <p:sp>
        <p:nvSpPr>
          <p:cNvPr id="31" name="テキスト ボックス 47">
            <a:extLst>
              <a:ext uri="{FF2B5EF4-FFF2-40B4-BE49-F238E27FC236}">
                <a16:creationId xmlns:a16="http://schemas.microsoft.com/office/drawing/2014/main" id="{887EEB1D-7BF8-452E-9EBE-DC0BC410D5E1}"/>
              </a:ext>
            </a:extLst>
          </p:cNvPr>
          <p:cNvSpPr txBox="1"/>
          <p:nvPr/>
        </p:nvSpPr>
        <p:spPr>
          <a:xfrm>
            <a:off x="7447444" y="4021646"/>
            <a:ext cx="173761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</a:rPr>
              <a:t>Judge</a:t>
            </a:r>
          </a:p>
        </p:txBody>
      </p:sp>
      <p:sp>
        <p:nvSpPr>
          <p:cNvPr id="32" name="角丸四角形 29">
            <a:extLst>
              <a:ext uri="{FF2B5EF4-FFF2-40B4-BE49-F238E27FC236}">
                <a16:creationId xmlns:a16="http://schemas.microsoft.com/office/drawing/2014/main" id="{C577C797-5E35-4C70-8683-C4C6B70A5EF9}"/>
              </a:ext>
            </a:extLst>
          </p:cNvPr>
          <p:cNvSpPr/>
          <p:nvPr/>
        </p:nvSpPr>
        <p:spPr>
          <a:xfrm>
            <a:off x="-19643" y="4693039"/>
            <a:ext cx="3927767" cy="82419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judgment function to evaluate &amp; visualize inspection result (OQC – FA)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角丸四角形 29">
            <a:extLst>
              <a:ext uri="{FF2B5EF4-FFF2-40B4-BE49-F238E27FC236}">
                <a16:creationId xmlns:a16="http://schemas.microsoft.com/office/drawing/2014/main" id="{C577C797-5E35-4C70-8683-C4C6B70A5EF9}"/>
              </a:ext>
            </a:extLst>
          </p:cNvPr>
          <p:cNvSpPr/>
          <p:nvPr/>
        </p:nvSpPr>
        <p:spPr>
          <a:xfrm>
            <a:off x="-19643" y="5854552"/>
            <a:ext cx="3969028" cy="82419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OQC judgment result to transfer F/G to SCM for clearance FA W/H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76">
            <a:extLst>
              <a:ext uri="{FF2B5EF4-FFF2-40B4-BE49-F238E27FC236}">
                <a16:creationId xmlns:a16="http://schemas.microsoft.com/office/drawing/2014/main" id="{BB05F283-FE8C-43E3-BBBB-E371C4456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0308" y="4629539"/>
            <a:ext cx="1274233" cy="6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Reduce HC: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Δ</a:t>
            </a:r>
            <a:r>
              <a:rPr lang="en-US" altLang="en-US" sz="1600" b="1" dirty="0">
                <a:ea typeface="Meiryo UI" panose="020B0604030504040204" pitchFamily="34" charset="-128"/>
                <a:sym typeface="Wingdings" panose="05000000000000000000" pitchFamily="2" charset="2"/>
              </a:rPr>
              <a:t>2pax</a:t>
            </a:r>
            <a:endParaRPr lang="en-US" altLang="en-US" sz="1600" b="1" dirty="0">
              <a:ea typeface="HGP創英角ｺﾞｼｯｸUB" panose="020B0A00000000000000" pitchFamily="34" charset="-128"/>
            </a:endParaRPr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58735236-9081-428A-83F0-D8EAC0A17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065" y="1686556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39" name="TextBox 65">
            <a:extLst>
              <a:ext uri="{FF2B5EF4-FFF2-40B4-BE49-F238E27FC236}">
                <a16:creationId xmlns:a16="http://schemas.microsoft.com/office/drawing/2014/main" id="{58735236-9081-428A-83F0-D8EAC0A17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066" y="2645283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41" name="Rectangle 76">
            <a:extLst>
              <a:ext uri="{FF2B5EF4-FFF2-40B4-BE49-F238E27FC236}">
                <a16:creationId xmlns:a16="http://schemas.microsoft.com/office/drawing/2014/main" id="{BB05F283-FE8C-43E3-BBBB-E371C4456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07" y="5854552"/>
            <a:ext cx="1167024" cy="44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Ensure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quality</a:t>
            </a:r>
          </a:p>
        </p:txBody>
      </p:sp>
      <p:sp>
        <p:nvSpPr>
          <p:cNvPr id="47" name="TextBox 65">
            <a:extLst>
              <a:ext uri="{FF2B5EF4-FFF2-40B4-BE49-F238E27FC236}">
                <a16:creationId xmlns:a16="http://schemas.microsoft.com/office/drawing/2014/main" id="{58735236-9081-428A-83F0-D8EAC0A17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101" y="5759176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48" name="Rectangle 76">
            <a:extLst>
              <a:ext uri="{FF2B5EF4-FFF2-40B4-BE49-F238E27FC236}">
                <a16:creationId xmlns:a16="http://schemas.microsoft.com/office/drawing/2014/main" id="{BB05F283-FE8C-43E3-BBBB-E371C4456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181" y="5885111"/>
            <a:ext cx="1167024" cy="44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Ensure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quality</a:t>
            </a:r>
          </a:p>
        </p:txBody>
      </p:sp>
      <p:sp>
        <p:nvSpPr>
          <p:cNvPr id="49" name="Rectangle 76">
            <a:extLst>
              <a:ext uri="{FF2B5EF4-FFF2-40B4-BE49-F238E27FC236}">
                <a16:creationId xmlns:a16="http://schemas.microsoft.com/office/drawing/2014/main" id="{BB05F283-FE8C-43E3-BBBB-E371C4456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1428" y="4625938"/>
            <a:ext cx="1981955" cy="80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Reduce HC: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Δ1pax (SCBU)/Mar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Δ</a:t>
            </a:r>
            <a:r>
              <a:rPr lang="en-US" altLang="en-US" sz="1600" b="1" dirty="0">
                <a:ea typeface="Verdana" panose="020B0604030504040204" pitchFamily="34" charset="0"/>
              </a:rPr>
              <a:t>1pax (Other BD)/Apr</a:t>
            </a:r>
            <a:endParaRPr lang="en-US" altLang="en-US" sz="1600" b="1" dirty="0">
              <a:ea typeface="HGP創英角ｺﾞｼｯｸUB" panose="020B0A00000000000000" pitchFamily="34" charset="-128"/>
            </a:endParaRPr>
          </a:p>
        </p:txBody>
      </p:sp>
      <p:sp>
        <p:nvSpPr>
          <p:cNvPr id="42" name="Rectangle 76">
            <a:extLst>
              <a:ext uri="{FF2B5EF4-FFF2-40B4-BE49-F238E27FC236}">
                <a16:creationId xmlns:a16="http://schemas.microsoft.com/office/drawing/2014/main" id="{6C668A5F-E1DB-4729-9282-E256309D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608" y="1995890"/>
            <a:ext cx="1619845" cy="85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Save time: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l-GR" sz="1600" b="1" dirty="0">
                <a:ea typeface="Verdana" panose="020B0604030504040204" pitchFamily="34" charset="0"/>
              </a:rPr>
              <a:t>Δ</a:t>
            </a:r>
            <a:r>
              <a:rPr kumimoji="1" lang="en-US" sz="1600" b="1" dirty="0">
                <a:ea typeface="Verdana" panose="020B0604030504040204" pitchFamily="34" charset="0"/>
              </a:rPr>
              <a:t>1,000</a:t>
            </a:r>
            <a:r>
              <a:rPr lang="en-US" sz="1600" b="1" dirty="0">
                <a:ea typeface="Meiryo" panose="020B0604030504040204" pitchFamily="34" charset="-128"/>
              </a:rPr>
              <a:t> (H/Year)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Meiryo" panose="020B0604030504040204" pitchFamily="34" charset="-128"/>
              </a:rPr>
              <a:t>Ensure quality</a:t>
            </a:r>
            <a:endParaRPr lang="en-US" altLang="en-US" sz="1600" b="1" dirty="0">
              <a:ea typeface="HGP創英角ｺﾞｼｯｸUB" panose="020B0A00000000000000" pitchFamily="34" charset="-128"/>
            </a:endParaRPr>
          </a:p>
        </p:txBody>
      </p:sp>
      <p:sp>
        <p:nvSpPr>
          <p:cNvPr id="43" name="Rectangle 76">
            <a:extLst>
              <a:ext uri="{FF2B5EF4-FFF2-40B4-BE49-F238E27FC236}">
                <a16:creationId xmlns:a16="http://schemas.microsoft.com/office/drawing/2014/main" id="{6C668A5F-E1DB-4729-9282-E256309D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427" y="2020577"/>
            <a:ext cx="1586896" cy="85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HGP創英角ｺﾞｼｯｸUB" panose="020B0A00000000000000" pitchFamily="34" charset="-128"/>
              </a:rPr>
              <a:t>Save time: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l-GR" sz="1600" b="1" dirty="0">
                <a:ea typeface="Verdana" panose="020B0604030504040204" pitchFamily="34" charset="0"/>
              </a:rPr>
              <a:t>Δ</a:t>
            </a:r>
            <a:r>
              <a:rPr kumimoji="1" lang="en-US" sz="1600" b="1" dirty="0" smtClean="0">
                <a:ea typeface="Verdana" panose="020B0604030504040204" pitchFamily="34" charset="0"/>
              </a:rPr>
              <a:t>1,080</a:t>
            </a:r>
            <a:r>
              <a:rPr lang="en-US" sz="1600" b="1" dirty="0" smtClean="0">
                <a:solidFill>
                  <a:srgbClr val="0000CC"/>
                </a:solidFill>
                <a:ea typeface="Meiryo" panose="020B0604030504040204" pitchFamily="34" charset="-128"/>
              </a:rPr>
              <a:t> </a:t>
            </a:r>
            <a:r>
              <a:rPr lang="en-US" sz="1600" b="1" dirty="0">
                <a:ea typeface="Meiryo" panose="020B0604030504040204" pitchFamily="34" charset="-128"/>
              </a:rPr>
              <a:t>(H/Year)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ea typeface="Meiryo" panose="020B0604030504040204" pitchFamily="34" charset="-128"/>
              </a:rPr>
              <a:t>Ensure quality</a:t>
            </a:r>
            <a:endParaRPr lang="en-US" altLang="en-US" sz="1600" b="1" dirty="0">
              <a:ea typeface="HGP創英角ｺﾞｼｯｸUB" panose="020B0A00000000000000" pitchFamily="34" charset="-128"/>
            </a:endParaRPr>
          </a:p>
        </p:txBody>
      </p:sp>
      <p:sp>
        <p:nvSpPr>
          <p:cNvPr id="40" name="TextBox 65">
            <a:extLst>
              <a:ext uri="{FF2B5EF4-FFF2-40B4-BE49-F238E27FC236}">
                <a16:creationId xmlns:a16="http://schemas.microsoft.com/office/drawing/2014/main" id="{58735236-9081-428A-83F0-D8EAC0A17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9405" y="4783123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36" name="角丸四角形 2">
            <a:extLst>
              <a:ext uri="{FF2B5EF4-FFF2-40B4-BE49-F238E27FC236}">
                <a16:creationId xmlns:a16="http://schemas.microsoft.com/office/drawing/2014/main" id="{B864F82B-E16A-4B94-A404-5CD1A7ECFA40}"/>
              </a:ext>
            </a:extLst>
          </p:cNvPr>
          <p:cNvSpPr/>
          <p:nvPr/>
        </p:nvSpPr>
        <p:spPr>
          <a:xfrm>
            <a:off x="145993" y="483781"/>
            <a:ext cx="1230736" cy="292661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 smtClean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Theme </a:t>
            </a:r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 panose="05020102010507070707" pitchFamily="18" charset="2"/>
              </a:rPr>
              <a:t>1</a:t>
            </a:r>
            <a:endParaRPr lang="en-US" altLang="ja-JP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4" name="角丸四角形 2">
            <a:extLst>
              <a:ext uri="{FF2B5EF4-FFF2-40B4-BE49-F238E27FC236}">
                <a16:creationId xmlns:a16="http://schemas.microsoft.com/office/drawing/2014/main" id="{B864F82B-E16A-4B94-A404-5CD1A7ECFA40}"/>
              </a:ext>
            </a:extLst>
          </p:cNvPr>
          <p:cNvSpPr/>
          <p:nvPr/>
        </p:nvSpPr>
        <p:spPr>
          <a:xfrm>
            <a:off x="133293" y="3721524"/>
            <a:ext cx="1230736" cy="32223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 smtClean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Theme </a:t>
            </a:r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 panose="05020102010507070707" pitchFamily="18" charset="2"/>
              </a:rPr>
              <a:t>2</a:t>
            </a:r>
            <a:endParaRPr lang="en-US" altLang="ja-JP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-95640" y="1335191"/>
            <a:ext cx="1657489" cy="36646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1.1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-100898" y="2467167"/>
            <a:ext cx="1657489" cy="36646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1.2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-87745" y="4380223"/>
            <a:ext cx="1657489" cy="36646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2.1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-107958" y="5539963"/>
            <a:ext cx="1657489" cy="36646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2.2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36E40C-D1D4-EC26-126F-A6022BE94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" y="1531"/>
            <a:ext cx="9130904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buNone/>
            </a:pPr>
            <a:r>
              <a:rPr lang="en-US" altLang="en-US" sz="20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Confirm result</a:t>
            </a:r>
            <a:endParaRPr lang="en-US" altLang="ja-JP" sz="2000" b="1" dirty="0">
              <a:solidFill>
                <a:schemeClr val="bg1"/>
              </a:solidFill>
              <a:ea typeface="HGP創英角ｺﾞｼｯｸUB" pitchFamily="50" charset="-128"/>
              <a:cs typeface="Arial" panose="020B0604020202020204" pitchFamily="34" charset="0"/>
            </a:endParaRPr>
          </a:p>
        </p:txBody>
      </p:sp>
      <p:sp>
        <p:nvSpPr>
          <p:cNvPr id="54" name="正方形/長方形 40">
            <a:extLst>
              <a:ext uri="{FF2B5EF4-FFF2-40B4-BE49-F238E27FC236}">
                <a16:creationId xmlns:a16="http://schemas.microsoft.com/office/drawing/2014/main" id="{D1EECAAE-2A4F-1E78-43E2-3452BA5AC55F}"/>
              </a:ext>
            </a:extLst>
          </p:cNvPr>
          <p:cNvSpPr/>
          <p:nvPr/>
        </p:nvSpPr>
        <p:spPr>
          <a:xfrm>
            <a:off x="8273100" y="94238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9</a:t>
            </a: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1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399E4FDD-365A-BBDE-89D3-E0A06EA07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269161"/>
              </p:ext>
            </p:extLst>
          </p:nvPr>
        </p:nvGraphicFramePr>
        <p:xfrm>
          <a:off x="27995" y="427912"/>
          <a:ext cx="9064036" cy="6418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2107">
                  <a:extLst>
                    <a:ext uri="{9D8B030D-6E8A-4147-A177-3AD203B41FA5}">
                      <a16:colId xmlns:a16="http://schemas.microsoft.com/office/drawing/2014/main" val="71383997"/>
                    </a:ext>
                  </a:extLst>
                </a:gridCol>
                <a:gridCol w="4471929">
                  <a:extLst>
                    <a:ext uri="{9D8B030D-6E8A-4147-A177-3AD203B41FA5}">
                      <a16:colId xmlns:a16="http://schemas.microsoft.com/office/drawing/2014/main" val="448646468"/>
                    </a:ext>
                  </a:extLst>
                </a:gridCol>
              </a:tblGrid>
              <a:tr h="64187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26334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6FA6718-A463-B118-540D-ADFF6BC5DD15}"/>
              </a:ext>
            </a:extLst>
          </p:cNvPr>
          <p:cNvSpPr txBox="1"/>
          <p:nvPr/>
        </p:nvSpPr>
        <p:spPr>
          <a:xfrm>
            <a:off x="-77571" y="6403832"/>
            <a:ext cx="909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listening!</a:t>
            </a:r>
          </a:p>
        </p:txBody>
      </p:sp>
      <p:sp>
        <p:nvSpPr>
          <p:cNvPr id="25" name="Rektangel 99">
            <a:extLst>
              <a:ext uri="{FF2B5EF4-FFF2-40B4-BE49-F238E27FC236}">
                <a16:creationId xmlns:a16="http://schemas.microsoft.com/office/drawing/2014/main" id="{289C706F-13D6-4FEA-8A41-39CADEC4FB9B}"/>
              </a:ext>
            </a:extLst>
          </p:cNvPr>
          <p:cNvSpPr/>
          <p:nvPr/>
        </p:nvSpPr>
        <p:spPr>
          <a:xfrm>
            <a:off x="4718180" y="1120254"/>
            <a:ext cx="4328891" cy="1660341"/>
          </a:xfrm>
          <a:prstGeom prst="rect">
            <a:avLst/>
          </a:prstGeom>
          <a:gradFill rotWithShape="1">
            <a:gsLst>
              <a:gs pos="0">
                <a:srgbClr val="E6E6E6"/>
              </a:gs>
              <a:gs pos="100000">
                <a:sysClr val="window" lastClr="FFFFFF"/>
              </a:gs>
            </a:gsLst>
            <a:lin ang="16200000"/>
          </a:gradFill>
          <a:ln w="3175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82296" rIns="45720" bIns="0" anchor="ctr"/>
          <a:lstStyle/>
          <a:p>
            <a:pPr>
              <a:defRPr/>
            </a:pPr>
            <a:r>
              <a:rPr lang="en-US" altLang="vi-VN" b="1" dirty="0">
                <a:latin typeface="Arial" panose="020B0604020202020204" pitchFamily="34" charset="0"/>
                <a:cs typeface="Arial" panose="020B0604020202020204" pitchFamily="34" charset="0"/>
              </a:rPr>
              <a:t>- Study: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 issue and solved problem, level up communication skill</a:t>
            </a:r>
            <a:endParaRPr lang="en-US" alt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vi-VN" b="1" dirty="0">
                <a:latin typeface="Arial" panose="020B0604020202020204" pitchFamily="34" charset="0"/>
                <a:cs typeface="Arial" panose="020B0604020202020204" pitchFamily="34" charset="0"/>
              </a:rPr>
              <a:t>- Job:</a:t>
            </a:r>
            <a:r>
              <a:rPr lang="en-US" altLang="ja-JP" dirty="0"/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vi-VN" dirty="0">
                <a:latin typeface="Arial" panose="020B0604020202020204" pitchFamily="34" charset="0"/>
                <a:cs typeface="Arial" panose="020B0604020202020204" pitchFamily="34" charset="0"/>
              </a:rPr>
              <a:t>ontrol schedule to keep on time support user, own new technology</a:t>
            </a:r>
          </a:p>
          <a:p>
            <a:pPr>
              <a:defRPr/>
            </a:pPr>
            <a:r>
              <a:rPr lang="en-US" altLang="vi-VN" b="1" dirty="0">
                <a:latin typeface="Arial" panose="020B0604020202020204" pitchFamily="34" charset="0"/>
                <a:cs typeface="Arial" panose="020B0604020202020204" pitchFamily="34" charset="0"/>
              </a:rPr>
              <a:t>- Goal: </a:t>
            </a:r>
            <a:r>
              <a:rPr lang="en-US" altLang="vi-VN" dirty="0">
                <a:latin typeface="Arial" panose="020B0604020202020204" pitchFamily="34" charset="0"/>
                <a:cs typeface="Arial" panose="020B0604020202020204" pitchFamily="34" charset="0"/>
              </a:rPr>
              <a:t>Save time &amp; reduce headcount, ensure quality</a:t>
            </a:r>
          </a:p>
          <a:p>
            <a:pPr>
              <a:defRPr/>
            </a:pP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ktangel 101">
            <a:extLst>
              <a:ext uri="{FF2B5EF4-FFF2-40B4-BE49-F238E27FC236}">
                <a16:creationId xmlns:a16="http://schemas.microsoft.com/office/drawing/2014/main" id="{20DEBD54-A63A-44E4-982D-8A5F771BBE10}"/>
              </a:ext>
            </a:extLst>
          </p:cNvPr>
          <p:cNvSpPr/>
          <p:nvPr/>
        </p:nvSpPr>
        <p:spPr>
          <a:xfrm>
            <a:off x="4703267" y="476863"/>
            <a:ext cx="4328891" cy="544244"/>
          </a:xfrm>
          <a:prstGeom prst="rect">
            <a:avLst/>
          </a:prstGeom>
          <a:solidFill>
            <a:srgbClr val="AEF46E"/>
          </a:solidFill>
          <a:ln w="762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anchor="ctr"/>
          <a:lstStyle/>
          <a:p>
            <a:pPr algn="ctr">
              <a:defRPr/>
            </a:pPr>
            <a:r>
              <a:rPr lang="da-DK" b="1" kern="0" dirty="0"/>
              <a:t>For myself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DFA4A1-AE11-482C-9D6C-9FDD69DB8C95}"/>
              </a:ext>
            </a:extLst>
          </p:cNvPr>
          <p:cNvSpPr/>
          <p:nvPr/>
        </p:nvSpPr>
        <p:spPr>
          <a:xfrm>
            <a:off x="101470" y="2900199"/>
            <a:ext cx="8919889" cy="3507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Next activities in 2025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E6A309-D226-4A77-90C0-F76F151C1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585477"/>
              </p:ext>
            </p:extLst>
          </p:nvPr>
        </p:nvGraphicFramePr>
        <p:xfrm>
          <a:off x="87278" y="3350639"/>
          <a:ext cx="8950407" cy="3067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791">
                  <a:extLst>
                    <a:ext uri="{9D8B030D-6E8A-4147-A177-3AD203B41FA5}">
                      <a16:colId xmlns:a16="http://schemas.microsoft.com/office/drawing/2014/main" val="3700883368"/>
                    </a:ext>
                  </a:extLst>
                </a:gridCol>
                <a:gridCol w="3213536">
                  <a:extLst>
                    <a:ext uri="{9D8B030D-6E8A-4147-A177-3AD203B41FA5}">
                      <a16:colId xmlns:a16="http://schemas.microsoft.com/office/drawing/2014/main" val="3434948184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89172613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412571616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15285734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6884098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55641194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77554466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28746845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7867578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39167055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547743975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85697951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4185768595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75843388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4183500242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561774882"/>
                    </a:ext>
                  </a:extLst>
                </a:gridCol>
              </a:tblGrid>
              <a:tr h="3499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T="27432" marB="27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 plan</a:t>
                      </a:r>
                    </a:p>
                  </a:txBody>
                  <a:tcPr marT="27432" marB="27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FY24</a:t>
                      </a:r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FY25</a:t>
                      </a:r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78094"/>
                  </a:ext>
                </a:extLst>
              </a:tr>
              <a:tr h="2527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5486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396867"/>
                  </a:ext>
                </a:extLst>
              </a:tr>
              <a:tr h="7777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Complete optimize</a:t>
                      </a:r>
                      <a:r>
                        <a:rPr lang="en-US" sz="1600" b="0" baseline="0" dirty="0"/>
                        <a:t> OQC process by software &amp;</a:t>
                      </a:r>
                      <a:r>
                        <a:rPr lang="en-US" sz="1600" b="0" dirty="0"/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standardize electronic stamps for other BD</a:t>
                      </a:r>
                      <a:endParaRPr lang="en-US" sz="1600" dirty="0"/>
                    </a:p>
                  </a:txBody>
                  <a:tcPr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464800"/>
                  </a:ext>
                </a:extLst>
              </a:tr>
              <a:tr h="5588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Traceability system new product Camera</a:t>
                      </a:r>
                    </a:p>
                  </a:txBody>
                  <a:tcPr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753489"/>
                  </a:ext>
                </a:extLst>
              </a:tr>
              <a:tr h="5544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Digital transformation</a:t>
                      </a:r>
                    </a:p>
                  </a:txBody>
                  <a:tcPr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5282"/>
                  </a:ext>
                </a:extLst>
              </a:tr>
              <a:tr h="574186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 </a:t>
                      </a:r>
                      <a:r>
                        <a:rPr lang="en-US" dirty="0" smtClean="0"/>
                        <a:t>my English communication skills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328521"/>
                  </a:ext>
                </a:extLst>
              </a:tr>
            </a:tbl>
          </a:graphicData>
        </a:graphic>
      </p:graphicFrame>
      <p:sp>
        <p:nvSpPr>
          <p:cNvPr id="23" name="Rektangel 99">
            <a:extLst>
              <a:ext uri="{FF2B5EF4-FFF2-40B4-BE49-F238E27FC236}">
                <a16:creationId xmlns:a16="http://schemas.microsoft.com/office/drawing/2014/main" id="{86D28322-C157-4F8F-AECC-40BD9A9994B4}"/>
              </a:ext>
            </a:extLst>
          </p:cNvPr>
          <p:cNvSpPr/>
          <p:nvPr/>
        </p:nvSpPr>
        <p:spPr>
          <a:xfrm>
            <a:off x="84221" y="884376"/>
            <a:ext cx="4529563" cy="1896219"/>
          </a:xfrm>
          <a:prstGeom prst="rect">
            <a:avLst/>
          </a:prstGeom>
          <a:gradFill rotWithShape="1">
            <a:gsLst>
              <a:gs pos="0">
                <a:srgbClr val="E6E6E6"/>
              </a:gs>
              <a:gs pos="100000">
                <a:sysClr val="window" lastClr="FFFFFF"/>
              </a:gs>
            </a:gsLst>
            <a:lin ang="16200000"/>
          </a:gradFill>
          <a:ln w="3175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164592" rIns="45720" bIns="548640" anchor="ctr"/>
          <a:lstStyle/>
          <a:p>
            <a:pPr>
              <a:defRPr/>
            </a:pPr>
            <a:endParaRPr lang="en-US" alt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alt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vi-VN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a-DK" b="1" dirty="0">
                <a:latin typeface="Arial" panose="020B0604020202020204" pitchFamily="34" charset="0"/>
                <a:cs typeface="Arial" panose="020B0604020202020204" pitchFamily="34" charset="0"/>
              </a:rPr>
              <a:t>Training: </a:t>
            </a: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Support skill, Training skill, coding skill, analysis skill</a:t>
            </a:r>
            <a:endParaRPr lang="en-US" alt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vi-VN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 team: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Learn, sharing, knowledge, experience about factory systems. </a:t>
            </a:r>
            <a:r>
              <a:rPr lang="en-US" altLang="vi-VN" dirty="0">
                <a:latin typeface="Arial" panose="020B0604020202020204" pitchFamily="34" charset="0"/>
                <a:cs typeface="Arial" panose="020B0604020202020204" pitchFamily="34" charset="0"/>
              </a:rPr>
              <a:t>Transfer some system to other member</a:t>
            </a:r>
          </a:p>
          <a:p>
            <a:pPr>
              <a:defRPr/>
            </a:pPr>
            <a:r>
              <a:rPr lang="en-US" altLang="vi-VN" b="1" dirty="0">
                <a:latin typeface="Arial" panose="020B0604020202020204" pitchFamily="34" charset="0"/>
                <a:cs typeface="Arial" panose="020B0604020202020204" pitchFamily="34" charset="0"/>
              </a:rPr>
              <a:t>- Goal: </a:t>
            </a:r>
            <a:r>
              <a:rPr lang="en-US" altLang="vi-VN" dirty="0">
                <a:latin typeface="Arial" panose="020B0604020202020204" pitchFamily="34" charset="0"/>
                <a:cs typeface="Arial" panose="020B0604020202020204" pitchFamily="34" charset="0"/>
              </a:rPr>
              <a:t>Make stronger development team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ktangel 101">
            <a:extLst>
              <a:ext uri="{FF2B5EF4-FFF2-40B4-BE49-F238E27FC236}">
                <a16:creationId xmlns:a16="http://schemas.microsoft.com/office/drawing/2014/main" id="{B9D714B8-EF9A-4C93-9745-4DA4FC2282A5}"/>
              </a:ext>
            </a:extLst>
          </p:cNvPr>
          <p:cNvSpPr/>
          <p:nvPr/>
        </p:nvSpPr>
        <p:spPr>
          <a:xfrm>
            <a:off x="101154" y="471308"/>
            <a:ext cx="4512630" cy="549799"/>
          </a:xfrm>
          <a:prstGeom prst="rect">
            <a:avLst/>
          </a:prstGeom>
          <a:solidFill>
            <a:srgbClr val="FF6600"/>
          </a:solidFill>
          <a:ln w="762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anchor="ctr"/>
          <a:lstStyle/>
          <a:p>
            <a:pPr algn="ctr">
              <a:defRPr/>
            </a:pPr>
            <a:r>
              <a:rPr lang="da-DK" b="1" kern="0" dirty="0"/>
              <a:t>For my team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7A7D03-CB53-4BE1-BC2C-C760742DD69C}"/>
              </a:ext>
            </a:extLst>
          </p:cNvPr>
          <p:cNvCxnSpPr>
            <a:cxnSpLocks/>
          </p:cNvCxnSpPr>
          <p:nvPr/>
        </p:nvCxnSpPr>
        <p:spPr>
          <a:xfrm>
            <a:off x="3806706" y="4343400"/>
            <a:ext cx="1066800" cy="0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0B1AEE-952B-430A-88DD-5D508E1A4CDD}"/>
              </a:ext>
            </a:extLst>
          </p:cNvPr>
          <p:cNvCxnSpPr>
            <a:cxnSpLocks/>
          </p:cNvCxnSpPr>
          <p:nvPr/>
        </p:nvCxnSpPr>
        <p:spPr>
          <a:xfrm>
            <a:off x="4873506" y="5029200"/>
            <a:ext cx="1066800" cy="0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B9F3E8-34E2-4BC8-951B-BC218F3DA7BF}"/>
              </a:ext>
            </a:extLst>
          </p:cNvPr>
          <p:cNvCxnSpPr>
            <a:cxnSpLocks/>
          </p:cNvCxnSpPr>
          <p:nvPr/>
        </p:nvCxnSpPr>
        <p:spPr>
          <a:xfrm>
            <a:off x="4859650" y="5575663"/>
            <a:ext cx="4161709" cy="0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0B1AEE-952B-430A-88DD-5D508E1A4CDD}"/>
              </a:ext>
            </a:extLst>
          </p:cNvPr>
          <p:cNvCxnSpPr>
            <a:cxnSpLocks/>
          </p:cNvCxnSpPr>
          <p:nvPr/>
        </p:nvCxnSpPr>
        <p:spPr>
          <a:xfrm>
            <a:off x="4873506" y="6159137"/>
            <a:ext cx="2439258" cy="0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636E40C-D1D4-EC26-126F-A6022BE94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39" y="3008"/>
            <a:ext cx="9130904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buNone/>
            </a:pPr>
            <a:r>
              <a:rPr lang="en-US" altLang="ja-JP" sz="2000" b="1" dirty="0">
                <a:solidFill>
                  <a:srgbClr val="FFFFCC"/>
                </a:solidFill>
                <a:ea typeface="HGP創英角ｺﾞｼｯｸUB" pitchFamily="50" charset="-128"/>
                <a:cs typeface="Arial" panose="020B0604020202020204" pitchFamily="34" charset="0"/>
              </a:rPr>
              <a:t>Next Activities</a:t>
            </a:r>
          </a:p>
        </p:txBody>
      </p:sp>
      <p:sp>
        <p:nvSpPr>
          <p:cNvPr id="21" name="正方形/長方形 40">
            <a:extLst>
              <a:ext uri="{FF2B5EF4-FFF2-40B4-BE49-F238E27FC236}">
                <a16:creationId xmlns:a16="http://schemas.microsoft.com/office/drawing/2014/main" id="{D1EECAAE-2A4F-1E78-43E2-3452BA5AC55F}"/>
              </a:ext>
            </a:extLst>
          </p:cNvPr>
          <p:cNvSpPr/>
          <p:nvPr/>
        </p:nvSpPr>
        <p:spPr>
          <a:xfrm>
            <a:off x="8245130" y="95715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r>
              <a:rPr lang="en-US" altLang="ja-JP" sz="1600" dirty="0" smtClean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 smtClean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37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4088" y="4921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2/10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51CEAD-2519-B1D0-EFB5-9833B6865A93}"/>
              </a:ext>
            </a:extLst>
          </p:cNvPr>
          <p:cNvSpPr txBox="1"/>
          <p:nvPr/>
        </p:nvSpPr>
        <p:spPr>
          <a:xfrm>
            <a:off x="7983224" y="3388337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35873" y="506184"/>
            <a:ext cx="472277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Arial "/>
              </a:rPr>
              <a:t>1.New Organization Chart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32" y="3796847"/>
            <a:ext cx="4702453" cy="317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2.My Assignment: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8417" y="506184"/>
            <a:ext cx="4255647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Arial "/>
              </a:rPr>
              <a:t>3. Job History &amp; Achievements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5873" y="4191000"/>
            <a:ext cx="4688527" cy="258378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dirty="0">
                <a:solidFill>
                  <a:srgbClr val="150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Job: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altLang="ja-JP" sz="1700" dirty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Develop new software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altLang="ja-JP" sz="1700" dirty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Maintain developed </a:t>
            </a:r>
            <a:r>
              <a:rPr lang="en-GB" altLang="ja-JP" sz="1700" dirty="0">
                <a:solidFill>
                  <a:schemeClr val="tx1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s</a:t>
            </a:r>
            <a:r>
              <a:rPr lang="en-GB" altLang="ja-JP" sz="1700" dirty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ystems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users and all systems of IT</a:t>
            </a:r>
          </a:p>
          <a:p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dirty="0">
                <a:solidFill>
                  <a:srgbClr val="150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700" dirty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Continue standardize &amp; optimize procedures to reduce manual jobs</a:t>
            </a:r>
            <a:endParaRPr lang="en-GB" altLang="ja-JP" sz="1700" dirty="0">
              <a:solidFill>
                <a:srgbClr val="000000"/>
              </a:solidFill>
              <a:latin typeface="Arial" pitchFamily="34" charset="0"/>
              <a:ea typeface="Meiryo UI" panose="020B0604030504040204" pitchFamily="50" charset="-128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700" dirty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Support training &amp; planning for manager to achieve KPI policy</a:t>
            </a:r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411994"/>
              </p:ext>
            </p:extLst>
          </p:nvPr>
        </p:nvGraphicFramePr>
        <p:xfrm>
          <a:off x="4858417" y="914400"/>
          <a:ext cx="4237056" cy="586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3">
                  <a:extLst>
                    <a:ext uri="{9D8B030D-6E8A-4147-A177-3AD203B41FA5}">
                      <a16:colId xmlns:a16="http://schemas.microsoft.com/office/drawing/2014/main" val="2475584195"/>
                    </a:ext>
                  </a:extLst>
                </a:gridCol>
                <a:gridCol w="3304273">
                  <a:extLst>
                    <a:ext uri="{9D8B030D-6E8A-4147-A177-3AD203B41FA5}">
                      <a16:colId xmlns:a16="http://schemas.microsoft.com/office/drawing/2014/main" val="2599648076"/>
                    </a:ext>
                  </a:extLst>
                </a:gridCol>
              </a:tblGrid>
              <a:tr h="369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Projects Achievement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68222"/>
                  </a:ext>
                </a:extLst>
              </a:tr>
              <a:tr h="721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"/>
                        </a:rPr>
                        <a:t>02/2019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/>
                        <a:t>Start working in PSNV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dirty="0">
                          <a:latin typeface="Arial "/>
                        </a:rPr>
                        <a:t>Officer of develop team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389538"/>
                  </a:ext>
                </a:extLst>
              </a:tr>
              <a:tr h="1025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"/>
                        </a:rPr>
                        <a:t>08/2019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print Stock card by Mobile printer for MCS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2pax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661078"/>
                  </a:ext>
                </a:extLst>
              </a:tr>
              <a:tr h="721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Arial "/>
                        </a:rPr>
                        <a:t>11/2020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transfer kitting to SAP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l-GR" sz="16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2pax</a:t>
                      </a:r>
                      <a:endParaRPr lang="en-US" sz="1600" b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313412"/>
                  </a:ext>
                </a:extLst>
              </a:tr>
              <a:tr h="7991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Arial "/>
                        </a:rPr>
                        <a:t>03/2021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latin typeface="Arial 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QC &amp;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 Free Location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l-GR" sz="16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2pax</a:t>
                      </a:r>
                      <a:endParaRPr lang="en-US" sz="1600" b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12776"/>
                  </a:ext>
                </a:extLst>
              </a:tr>
              <a:tr h="9040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Arial "/>
                        </a:rPr>
                        <a:t>02/2022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b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Sound Business Adding Serial Outer Weight Check </a:t>
                      </a:r>
                      <a:r>
                        <a:rPr lang="el-GR" sz="16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3.9</a:t>
                      </a: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altLang="ja-JP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513111"/>
                  </a:ext>
                </a:extLst>
              </a:tr>
              <a:tr h="721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"/>
                        </a:rPr>
                        <a:t>03/2023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transfer to SAP for outside plan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1pax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166803"/>
                  </a:ext>
                </a:extLst>
              </a:tr>
              <a:tr h="6039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"/>
                        </a:rPr>
                        <a:t>08/2024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b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E-chop for IQC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59397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648169" y="952096"/>
            <a:ext cx="790231" cy="312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ISD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584F639C-975C-4185-8D42-15876F0A9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782" y="914400"/>
            <a:ext cx="1449388" cy="31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lang="en-US" altLang="ja-JP" sz="1400" dirty="0">
                <a:ea typeface="Meiryo UI" panose="020B0604030504040204" pitchFamily="50" charset="-128"/>
                <a:cs typeface="Arial" panose="020B0604020202020204" pitchFamily="34" charset="0"/>
              </a:rPr>
              <a:t>GM Matsushita</a:t>
            </a:r>
          </a:p>
        </p:txBody>
      </p:sp>
      <p:sp>
        <p:nvSpPr>
          <p:cNvPr id="27" name="Text Box 18">
            <a:extLst>
              <a:ext uri="{FF2B5EF4-FFF2-40B4-BE49-F238E27FC236}">
                <a16:creationId xmlns:a16="http://schemas.microsoft.com/office/drawing/2014/main" id="{584F639C-975C-4185-8D42-15876F0A9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04" y="1608677"/>
            <a:ext cx="1351649" cy="518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ja-JP" sz="1400" dirty="0">
                <a:solidFill>
                  <a:schemeClr val="tx1"/>
                </a:solidFill>
              </a:rPr>
              <a:t>SCM Solution section</a:t>
            </a: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584F639C-975C-4185-8D42-15876F0A9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09" y="1606944"/>
            <a:ext cx="1322127" cy="509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ja-JP" sz="1400" b="1" dirty="0">
                <a:solidFill>
                  <a:schemeClr val="tx1"/>
                </a:solidFill>
              </a:rPr>
              <a:t>IT Planning section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C70510B8-97BD-49AA-82E1-3AF84D1DE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255" y="2408371"/>
            <a:ext cx="677693" cy="542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" tIns="45720" rIns="1828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en-US" sz="1400" b="1" dirty="0">
                <a:solidFill>
                  <a:schemeClr val="tx1"/>
                </a:solidFill>
              </a:rPr>
              <a:t>ISM </a:t>
            </a:r>
            <a:r>
              <a:rPr lang="en-US" altLang="en-US" sz="1400" b="1" dirty="0" smtClean="0">
                <a:solidFill>
                  <a:schemeClr val="tx1"/>
                </a:solidFill>
              </a:rPr>
              <a:t>team</a:t>
            </a:r>
            <a:r>
              <a:rPr lang="en-US" altLang="en-US" sz="1400" dirty="0" smtClean="0">
                <a:solidFill>
                  <a:schemeClr val="tx1"/>
                </a:solidFill>
              </a:rPr>
              <a:t>(2)</a:t>
            </a:r>
            <a:endParaRPr lang="en-US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AutoShape 68">
            <a:extLst>
              <a:ext uri="{FF2B5EF4-FFF2-40B4-BE49-F238E27FC236}">
                <a16:creationId xmlns:a16="http://schemas.microsoft.com/office/drawing/2014/main" id="{434FD15B-39E8-4921-86C9-F1714824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2" y="2395975"/>
            <a:ext cx="752398" cy="56142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" tIns="45720" rIns="1828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</a:t>
            </a:r>
            <a:r>
              <a:rPr lang="en-US" altLang="ja-JP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en-US" altLang="ja-JP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utoShape 68">
            <a:extLst>
              <a:ext uri="{FF2B5EF4-FFF2-40B4-BE49-F238E27FC236}">
                <a16:creationId xmlns:a16="http://schemas.microsoft.com/office/drawing/2014/main" id="{434FD15B-39E8-4921-86C9-F1714824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62" y="2395973"/>
            <a:ext cx="857152" cy="561426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" tIns="45720" rIns="1828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VBA </a:t>
            </a:r>
            <a:r>
              <a:rPr lang="en-US" altLang="ja-JP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altLang="ja-JP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68">
            <a:extLst>
              <a:ext uri="{FF2B5EF4-FFF2-40B4-BE49-F238E27FC236}">
                <a16:creationId xmlns:a16="http://schemas.microsoft.com/office/drawing/2014/main" id="{434FD15B-39E8-4921-86C9-F1714824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741" y="2395972"/>
            <a:ext cx="682582" cy="560326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" tIns="45720" rIns="1828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</a:t>
            </a:r>
            <a:r>
              <a:rPr lang="en-US" altLang="ja-JP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en-US" altLang="ja-JP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utoShape 68">
            <a:extLst>
              <a:ext uri="{FF2B5EF4-FFF2-40B4-BE49-F238E27FC236}">
                <a16:creationId xmlns:a16="http://schemas.microsoft.com/office/drawing/2014/main" id="{434FD15B-39E8-4921-86C9-F1714824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233" y="2409964"/>
            <a:ext cx="1265252" cy="547435"/>
          </a:xfrm>
          <a:prstGeom prst="roundRect">
            <a:avLst>
              <a:gd name="adj" fmla="val 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en-US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endParaRPr lang="en-US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Elbow Connector 59"/>
          <p:cNvCxnSpPr>
            <a:stCxn id="6" idx="2"/>
            <a:endCxn id="28" idx="0"/>
          </p:cNvCxnSpPr>
          <p:nvPr/>
        </p:nvCxnSpPr>
        <p:spPr>
          <a:xfrm rot="16200000" flipH="1">
            <a:off x="2423044" y="885215"/>
            <a:ext cx="341970" cy="11014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2"/>
            <a:endCxn id="27" idx="0"/>
          </p:cNvCxnSpPr>
          <p:nvPr/>
        </p:nvCxnSpPr>
        <p:spPr>
          <a:xfrm rot="5400000">
            <a:off x="1293006" y="858397"/>
            <a:ext cx="343703" cy="11568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2" name="Elbow Connector 4191"/>
          <p:cNvCxnSpPr>
            <a:stCxn id="27" idx="2"/>
            <a:endCxn id="40" idx="0"/>
          </p:cNvCxnSpPr>
          <p:nvPr/>
        </p:nvCxnSpPr>
        <p:spPr>
          <a:xfrm rot="5400000">
            <a:off x="521043" y="2030588"/>
            <a:ext cx="268575" cy="4621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4" name="Elbow Connector 4193"/>
          <p:cNvCxnSpPr>
            <a:stCxn id="27" idx="2"/>
            <a:endCxn id="41" idx="0"/>
          </p:cNvCxnSpPr>
          <p:nvPr/>
        </p:nvCxnSpPr>
        <p:spPr>
          <a:xfrm rot="16200000" flipH="1">
            <a:off x="977397" y="2036431"/>
            <a:ext cx="268573" cy="4505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7" name="Elbow Connector 4196"/>
          <p:cNvCxnSpPr>
            <a:stCxn id="28" idx="2"/>
            <a:endCxn id="50" idx="0"/>
          </p:cNvCxnSpPr>
          <p:nvPr/>
        </p:nvCxnSpPr>
        <p:spPr>
          <a:xfrm rot="5400000">
            <a:off x="2560842" y="1812041"/>
            <a:ext cx="279122" cy="888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" name="Elbow Connector 4198"/>
          <p:cNvCxnSpPr>
            <a:stCxn id="28" idx="2"/>
            <a:endCxn id="57" idx="0"/>
          </p:cNvCxnSpPr>
          <p:nvPr/>
        </p:nvCxnSpPr>
        <p:spPr>
          <a:xfrm rot="16200000" flipH="1">
            <a:off x="3484759" y="1776864"/>
            <a:ext cx="293114" cy="973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" name="Straight Arrow Connector 4202"/>
          <p:cNvCxnSpPr/>
          <p:nvPr/>
        </p:nvCxnSpPr>
        <p:spPr>
          <a:xfrm>
            <a:off x="3152222" y="2127400"/>
            <a:ext cx="1363" cy="28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072E18D-7B70-415D-9359-89B6D2861F1F}"/>
              </a:ext>
            </a:extLst>
          </p:cNvPr>
          <p:cNvSpPr/>
          <p:nvPr/>
        </p:nvSpPr>
        <p:spPr>
          <a:xfrm>
            <a:off x="4373031" y="2683681"/>
            <a:ext cx="253964" cy="227465"/>
          </a:xfrm>
          <a:prstGeom prst="rect">
            <a:avLst/>
          </a:prstGeom>
          <a:solidFill>
            <a:srgbClr val="0000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4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HGP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25069" y="2971800"/>
            <a:ext cx="1703848" cy="76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 </a:t>
            </a:r>
            <a:r>
              <a:rPr lang="en-US" sz="1400" b="1" dirty="0">
                <a:solidFill>
                  <a:schemeClr val="tx1"/>
                </a:solidFill>
              </a:rPr>
              <a:t>Specialist: Hien</a:t>
            </a:r>
          </a:p>
          <a:p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 </a:t>
            </a:r>
            <a:r>
              <a:rPr lang="en-US" sz="1400" b="1" dirty="0">
                <a:solidFill>
                  <a:srgbClr val="0000FF"/>
                </a:solidFill>
              </a:rPr>
              <a:t>Sup: Minh</a:t>
            </a:r>
          </a:p>
          <a:p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 </a:t>
            </a:r>
            <a:r>
              <a:rPr lang="en-US" sz="1400" b="1" dirty="0">
                <a:solidFill>
                  <a:schemeClr val="tx1"/>
                </a:solidFill>
              </a:rPr>
              <a:t>02 Officers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305" y="5332102"/>
            <a:ext cx="4633071" cy="1468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GB" altLang="ja-JP" dirty="0">
              <a:solidFill>
                <a:srgbClr val="000000"/>
              </a:solidFill>
              <a:latin typeface="Arial" pitchFamily="34" charset="0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032" y="4156260"/>
            <a:ext cx="4601504" cy="12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4BDE41-9443-49D8-AEBA-DFBAA5E12EE3}"/>
              </a:ext>
            </a:extLst>
          </p:cNvPr>
          <p:cNvSpPr/>
          <p:nvPr/>
        </p:nvSpPr>
        <p:spPr>
          <a:xfrm>
            <a:off x="3698151" y="1608678"/>
            <a:ext cx="1138334" cy="26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1"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 </a:t>
            </a:r>
            <a:r>
              <a:rPr kumimoji="1" lang="en-US" sz="1400" b="1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</a:t>
            </a:r>
            <a:r>
              <a:rPr kumimoji="1"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hung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95317-45AD-9383-68B2-3C4BA4F3C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167"/>
            <a:ext cx="9144000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FFFFCC"/>
                </a:solidFill>
                <a:ea typeface="Meiryo UI" panose="020B0604030504040204" pitchFamily="50" charset="-128"/>
              </a:rPr>
              <a:t>Job History &amp; Achievement (2019 - 2024)</a:t>
            </a:r>
            <a:endParaRPr lang="en-US" altLang="ja-JP" sz="2000" b="1" dirty="0">
              <a:solidFill>
                <a:srgbClr val="FFFFCC"/>
              </a:solidFill>
              <a:ea typeface="Meiryo UI" panose="020B0604030504040204" pitchFamily="50" charset="-128"/>
            </a:endParaRPr>
          </a:p>
        </p:txBody>
      </p:sp>
      <p:sp>
        <p:nvSpPr>
          <p:cNvPr id="12" name="正方形/長方形 40">
            <a:extLst>
              <a:ext uri="{FF2B5EF4-FFF2-40B4-BE49-F238E27FC236}">
                <a16:creationId xmlns:a16="http://schemas.microsoft.com/office/drawing/2014/main" id="{AB819BEC-6E58-611D-077E-F3D9B43B8122}"/>
              </a:ext>
            </a:extLst>
          </p:cNvPr>
          <p:cNvSpPr/>
          <p:nvPr/>
        </p:nvSpPr>
        <p:spPr>
          <a:xfrm>
            <a:off x="8289174" y="51261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</a:t>
            </a: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8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81">
            <a:extLst>
              <a:ext uri="{FF2B5EF4-FFF2-40B4-BE49-F238E27FC236}">
                <a16:creationId xmlns:a16="http://schemas.microsoft.com/office/drawing/2014/main" id="{769BB28C-4467-F358-7596-8858963C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2" y="2362200"/>
            <a:ext cx="9031227" cy="304800"/>
          </a:xfrm>
          <a:prstGeom prst="roundRect">
            <a:avLst>
              <a:gd name="adj" fmla="val 16667"/>
            </a:avLst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anchor="ctr" anchorCtr="0">
            <a:noAutofit/>
          </a:bodyPr>
          <a:lstStyle/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ja-JP" b="1" dirty="0">
                <a:solidFill>
                  <a:srgbClr val="FFFF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Strengthen factory streamline by IT automation for all Departments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44643" y="3054417"/>
            <a:ext cx="173933" cy="188411"/>
            <a:chOff x="6632894" y="1805408"/>
            <a:chExt cx="301309" cy="259388"/>
          </a:xfrm>
        </p:grpSpPr>
        <p:sp>
          <p:nvSpPr>
            <p:cNvPr id="357" name="AutoShape 682"/>
            <p:cNvSpPr>
              <a:spLocks noChangeArrowheads="1"/>
            </p:cNvSpPr>
            <p:nvPr/>
          </p:nvSpPr>
          <p:spPr bwMode="auto">
            <a:xfrm rot="16200000" flipH="1">
              <a:off x="6753179" y="1779372"/>
              <a:ext cx="154988" cy="207060"/>
            </a:xfrm>
            <a:prstGeom prst="triangle">
              <a:avLst>
                <a:gd name="adj" fmla="val 50000"/>
              </a:avLst>
            </a:prstGeom>
            <a:solidFill>
              <a:srgbClr val="FFFF99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 dirty="0">
                <a:solidFill>
                  <a:prstClr val="white"/>
                </a:solidFill>
              </a:endParaRPr>
            </a:p>
          </p:txBody>
        </p:sp>
        <p:sp>
          <p:nvSpPr>
            <p:cNvPr id="359" name="AutoShape 684"/>
            <p:cNvSpPr>
              <a:spLocks noChangeArrowheads="1"/>
            </p:cNvSpPr>
            <p:nvPr/>
          </p:nvSpPr>
          <p:spPr bwMode="auto">
            <a:xfrm rot="969869" flipH="1">
              <a:off x="6632894" y="1891007"/>
              <a:ext cx="99935" cy="173789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 dirty="0">
                <a:solidFill>
                  <a:prstClr val="white"/>
                </a:solidFill>
              </a:endParaRPr>
            </a:p>
          </p:txBody>
        </p:sp>
        <p:sp>
          <p:nvSpPr>
            <p:cNvPr id="360" name="AutoShape 685"/>
            <p:cNvSpPr>
              <a:spLocks noChangeArrowheads="1"/>
            </p:cNvSpPr>
            <p:nvPr/>
          </p:nvSpPr>
          <p:spPr bwMode="auto">
            <a:xfrm flipH="1">
              <a:off x="6644343" y="1849303"/>
              <a:ext cx="158338" cy="8305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49206" y="457199"/>
            <a:ext cx="9001927" cy="304801"/>
          </a:xfrm>
          <a:prstGeom prst="round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anchor="ctr" anchorCtr="0">
            <a:noAutofit/>
          </a:bodyPr>
          <a:lstStyle/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PSNV business situation and IT mission</a:t>
            </a:r>
            <a:endParaRPr lang="en-US" altLang="ja-JP" b="1" dirty="0">
              <a:solidFill>
                <a:srgbClr val="FFFFFF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40" name="Isosceles Triangle 239">
            <a:extLst>
              <a:ext uri="{FF2B5EF4-FFF2-40B4-BE49-F238E27FC236}">
                <a16:creationId xmlns:a16="http://schemas.microsoft.com/office/drawing/2014/main" id="{091473C5-26A0-4F44-B955-621F01417587}"/>
              </a:ext>
            </a:extLst>
          </p:cNvPr>
          <p:cNvSpPr/>
          <p:nvPr/>
        </p:nvSpPr>
        <p:spPr>
          <a:xfrm rot="16200000" flipV="1">
            <a:off x="5413654" y="1381525"/>
            <a:ext cx="1225760" cy="297464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AC5C452-9820-4D88-9F96-59A3E461DB35}"/>
              </a:ext>
            </a:extLst>
          </p:cNvPr>
          <p:cNvSpPr/>
          <p:nvPr/>
        </p:nvSpPr>
        <p:spPr>
          <a:xfrm>
            <a:off x="6801808" y="1315291"/>
            <a:ext cx="1593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u="sng" dirty="0">
                <a:solidFill>
                  <a:prstClr val="white"/>
                </a:solidFill>
                <a:effectLst>
                  <a:glow rad="127000">
                    <a:srgbClr val="0000FF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IT missions</a:t>
            </a:r>
            <a:endParaRPr lang="ja-JP" altLang="en-US" sz="2000" b="1" u="sng" dirty="0">
              <a:solidFill>
                <a:prstClr val="white"/>
              </a:solidFill>
              <a:effectLst>
                <a:glow rad="127000">
                  <a:srgbClr val="0000FF"/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42" name="Rounded Rectangle 241"/>
          <p:cNvSpPr/>
          <p:nvPr/>
        </p:nvSpPr>
        <p:spPr bwMode="auto">
          <a:xfrm>
            <a:off x="6243917" y="1542015"/>
            <a:ext cx="2751632" cy="87014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labor costs by IT automation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1992" y="757670"/>
            <a:ext cx="2745808" cy="401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Fixed cost increase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7002423" y="1132980"/>
            <a:ext cx="1028684" cy="1920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294646" y="811699"/>
            <a:ext cx="2756487" cy="144714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フローチャート : 磁気ディスク 40">
            <a:extLst>
              <a:ext uri="{FF2B5EF4-FFF2-40B4-BE49-F238E27FC236}">
                <a16:creationId xmlns:a16="http://schemas.microsoft.com/office/drawing/2014/main" id="{56F64875-B1E4-FB68-E638-45738737C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176" y="3353763"/>
            <a:ext cx="320230" cy="186781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DB</a:t>
            </a:r>
            <a:endParaRPr lang="en-SG" sz="8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pic>
        <p:nvPicPr>
          <p:cNvPr id="215" name="Picture 2" descr="C:\Users\2005293\Desktop\New folder\IMG_1643.JPG">
            <a:extLst>
              <a:ext uri="{FF2B5EF4-FFF2-40B4-BE49-F238E27FC236}">
                <a16:creationId xmlns:a16="http://schemas.microsoft.com/office/drawing/2014/main" id="{B1A9FA7F-99C9-C3BA-736A-05FFAA32D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t="11967" r="13267" b="18587"/>
          <a:stretch/>
        </p:blipFill>
        <p:spPr bwMode="auto">
          <a:xfrm rot="10800000">
            <a:off x="4189431" y="3019489"/>
            <a:ext cx="597155" cy="5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フローチャート : 磁気ディスク 40">
            <a:extLst>
              <a:ext uri="{FF2B5EF4-FFF2-40B4-BE49-F238E27FC236}">
                <a16:creationId xmlns:a16="http://schemas.microsoft.com/office/drawing/2014/main" id="{51F5A52A-BF4A-D42D-D4B8-454E2F80D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399" y="3341079"/>
            <a:ext cx="287972" cy="194398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DB</a:t>
            </a:r>
            <a:endParaRPr lang="en-SG" sz="8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grpSp>
        <p:nvGrpSpPr>
          <p:cNvPr id="217" name="Group 284">
            <a:extLst>
              <a:ext uri="{FF2B5EF4-FFF2-40B4-BE49-F238E27FC236}">
                <a16:creationId xmlns:a16="http://schemas.microsoft.com/office/drawing/2014/main" id="{66FD26A4-F8D2-5A12-222B-1E6DC9522AB4}"/>
              </a:ext>
            </a:extLst>
          </p:cNvPr>
          <p:cNvGrpSpPr/>
          <p:nvPr/>
        </p:nvGrpSpPr>
        <p:grpSpPr>
          <a:xfrm>
            <a:off x="4829724" y="3061290"/>
            <a:ext cx="281197" cy="194407"/>
            <a:chOff x="4852049" y="1727863"/>
            <a:chExt cx="1419070" cy="1169265"/>
          </a:xfrm>
        </p:grpSpPr>
        <p:grpSp>
          <p:nvGrpSpPr>
            <p:cNvPr id="218" name="グループ化 55">
              <a:extLst>
                <a:ext uri="{FF2B5EF4-FFF2-40B4-BE49-F238E27FC236}">
                  <a16:creationId xmlns:a16="http://schemas.microsoft.com/office/drawing/2014/main" id="{CC3CEA57-D9F0-1BCD-67D6-8F71BC38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049" y="1727863"/>
              <a:ext cx="1419070" cy="1169265"/>
              <a:chOff x="1092876" y="1546802"/>
              <a:chExt cx="1123820" cy="946094"/>
            </a:xfrm>
          </p:grpSpPr>
          <p:sp>
            <p:nvSpPr>
              <p:cNvPr id="220" name="正方形/長方形 56">
                <a:extLst>
                  <a:ext uri="{FF2B5EF4-FFF2-40B4-BE49-F238E27FC236}">
                    <a16:creationId xmlns:a16="http://schemas.microsoft.com/office/drawing/2014/main" id="{E4C4138A-6830-3E32-D3C1-61B885A63F6B}"/>
                  </a:ext>
                </a:extLst>
              </p:cNvPr>
              <p:cNvSpPr/>
              <p:nvPr/>
            </p:nvSpPr>
            <p:spPr>
              <a:xfrm>
                <a:off x="1092876" y="1546802"/>
                <a:ext cx="1123820" cy="729668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/>
                </a:pPr>
                <a:endParaRPr kumimoji="1" lang="ja-JP" altLang="en-US" sz="5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57">
                <a:extLst>
                  <a:ext uri="{FF2B5EF4-FFF2-40B4-BE49-F238E27FC236}">
                    <a16:creationId xmlns:a16="http://schemas.microsoft.com/office/drawing/2014/main" id="{775D45D3-988F-2BF1-BE46-56ABA657715E}"/>
                  </a:ext>
                </a:extLst>
              </p:cNvPr>
              <p:cNvSpPr/>
              <p:nvPr/>
            </p:nvSpPr>
            <p:spPr>
              <a:xfrm>
                <a:off x="1147396" y="1614822"/>
                <a:ext cx="1006425" cy="589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kumimoji="1" lang="ja-JP" altLang="en-US" sz="1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22" name="正方形/長方形 58">
                <a:extLst>
                  <a:ext uri="{FF2B5EF4-FFF2-40B4-BE49-F238E27FC236}">
                    <a16:creationId xmlns:a16="http://schemas.microsoft.com/office/drawing/2014/main" id="{BAC09261-6DB2-C6F9-C091-C75A8FDAF5D2}"/>
                  </a:ext>
                </a:extLst>
              </p:cNvPr>
              <p:cNvSpPr/>
              <p:nvPr/>
            </p:nvSpPr>
            <p:spPr>
              <a:xfrm>
                <a:off x="1092876" y="2385713"/>
                <a:ext cx="1123820" cy="107183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/>
                </a:pPr>
                <a:endParaRPr kumimoji="1" lang="ja-JP" altLang="en-US" sz="5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59">
                <a:extLst>
                  <a:ext uri="{FF2B5EF4-FFF2-40B4-BE49-F238E27FC236}">
                    <a16:creationId xmlns:a16="http://schemas.microsoft.com/office/drawing/2014/main" id="{93C169F1-95C1-0CD5-03B6-A5CAE70F21C8}"/>
                  </a:ext>
                </a:extLst>
              </p:cNvPr>
              <p:cNvSpPr/>
              <p:nvPr/>
            </p:nvSpPr>
            <p:spPr>
              <a:xfrm>
                <a:off x="1447984" y="2276470"/>
                <a:ext cx="409421" cy="109242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/>
                </a:pPr>
                <a:endParaRPr kumimoji="1" lang="ja-JP" altLang="en-US" sz="5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219" name="正方形/長方形 70">
              <a:extLst>
                <a:ext uri="{FF2B5EF4-FFF2-40B4-BE49-F238E27FC236}">
                  <a16:creationId xmlns:a16="http://schemas.microsoft.com/office/drawing/2014/main" id="{EEAE4379-D9E5-F86B-70EF-EFBBCCE28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534" y="1846055"/>
              <a:ext cx="1218348" cy="651739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36000" tIns="0" rIns="36000" bIns="0" anchor="ctr" anchorCtr="0">
              <a:no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SG" altLang="vi-VN" sz="50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Sys</a:t>
              </a:r>
            </a:p>
          </p:txBody>
        </p:sp>
      </p:grpSp>
      <p:pic>
        <p:nvPicPr>
          <p:cNvPr id="356" name="Picture 3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348" y="3056269"/>
            <a:ext cx="184425" cy="229412"/>
          </a:xfrm>
          <a:prstGeom prst="rect">
            <a:avLst/>
          </a:prstGeom>
        </p:spPr>
      </p:pic>
      <p:pic>
        <p:nvPicPr>
          <p:cNvPr id="364" name="Picture 36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3730" y="3309816"/>
            <a:ext cx="867998" cy="266138"/>
          </a:xfrm>
          <a:prstGeom prst="rect">
            <a:avLst/>
          </a:prstGeom>
        </p:spPr>
      </p:pic>
      <p:pic>
        <p:nvPicPr>
          <p:cNvPr id="365" name="図 2">
            <a:extLst>
              <a:ext uri="{FF2B5EF4-FFF2-40B4-BE49-F238E27FC236}">
                <a16:creationId xmlns:a16="http://schemas.microsoft.com/office/drawing/2014/main" id="{883CA374-3CAD-7FFC-B275-5ECC6C3AC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2876" y="3058287"/>
            <a:ext cx="891600" cy="47909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6199" y="2645232"/>
            <a:ext cx="8974933" cy="407118"/>
            <a:chOff x="-34754" y="1318573"/>
            <a:chExt cx="9034404" cy="461836"/>
          </a:xfrm>
        </p:grpSpPr>
        <p:sp>
          <p:nvSpPr>
            <p:cNvPr id="366" name="Arrow: Right 210">
              <a:extLst>
                <a:ext uri="{FF2B5EF4-FFF2-40B4-BE49-F238E27FC236}">
                  <a16:creationId xmlns:a16="http://schemas.microsoft.com/office/drawing/2014/main" id="{BCD8AF3A-AB48-C286-4DA4-EB1A28926061}"/>
                </a:ext>
              </a:extLst>
            </p:cNvPr>
            <p:cNvSpPr/>
            <p:nvPr/>
          </p:nvSpPr>
          <p:spPr>
            <a:xfrm>
              <a:off x="-34754" y="1318573"/>
              <a:ext cx="9034404" cy="461836"/>
            </a:xfrm>
            <a:prstGeom prst="rightArrow">
              <a:avLst/>
            </a:prstGeom>
            <a:solidFill>
              <a:srgbClr val="FFC000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000" tIns="0" rIns="36000" bIns="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67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1591751" y="1406586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>
                  <a:solidFill>
                    <a:prstClr val="black"/>
                  </a:solidFill>
                  <a:ea typeface="Meiryo UI" panose="020B0604030504040204" pitchFamily="50" charset="-128"/>
                </a:rPr>
                <a:t>IQC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368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209441" y="1420610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ja-JP" sz="1200" b="1" dirty="0">
                  <a:solidFill>
                    <a:prstClr val="black"/>
                  </a:solidFill>
                  <a:ea typeface="Meiryo UI" panose="020B0604030504040204" pitchFamily="50" charset="-128"/>
                </a:rPr>
                <a:t>MCS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369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2935985" y="1435777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>
                  <a:solidFill>
                    <a:prstClr val="black"/>
                  </a:solidFill>
                  <a:ea typeface="Meiryo UI" panose="020B0604030504040204" pitchFamily="50" charset="-128"/>
                </a:rPr>
                <a:t>SMT 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370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4217539" y="1430424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>
                  <a:solidFill>
                    <a:prstClr val="black"/>
                  </a:solidFill>
                  <a:ea typeface="Meiryo UI" panose="020B0604030504040204" pitchFamily="50" charset="-128"/>
                </a:rPr>
                <a:t>DIP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371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5467659" y="1432877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>
                  <a:solidFill>
                    <a:srgbClr val="000000"/>
                  </a:solidFill>
                  <a:ea typeface="Meiryo UI" panose="020B0604030504040204" pitchFamily="50" charset="-128"/>
                  <a:cs typeface="Arial" panose="020B0604020202020204" pitchFamily="34" charset="0"/>
                </a:rPr>
                <a:t>FA</a:t>
              </a:r>
            </a:p>
          </p:txBody>
        </p:sp>
        <p:sp>
          <p:nvSpPr>
            <p:cNvPr id="372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6783245" y="1434206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>
                  <a:solidFill>
                    <a:prstClr val="black"/>
                  </a:solidFill>
                  <a:ea typeface="Meiryo UI" panose="020B0604030504040204" pitchFamily="50" charset="-128"/>
                  <a:cs typeface="Arial" panose="020B0604020202020204" pitchFamily="34" charset="0"/>
                </a:rPr>
                <a:t>OQC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373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8010523" y="1442693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>
                  <a:solidFill>
                    <a:prstClr val="black"/>
                  </a:solidFill>
                  <a:ea typeface="Meiryo UI" panose="020B0604030504040204" pitchFamily="50" charset="-128"/>
                  <a:cs typeface="Arial" panose="020B0604020202020204" pitchFamily="34" charset="0"/>
                </a:rPr>
                <a:t>SCM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256" name="Picture 208">
            <a:extLst>
              <a:ext uri="{FF2B5EF4-FFF2-40B4-BE49-F238E27FC236}">
                <a16:creationId xmlns:a16="http://schemas.microsoft.com/office/drawing/2014/main" id="{D98B095A-585A-74C8-699D-AD56669B2C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60" t="12222"/>
          <a:stretch/>
        </p:blipFill>
        <p:spPr>
          <a:xfrm>
            <a:off x="3462214" y="3181672"/>
            <a:ext cx="266247" cy="403423"/>
          </a:xfrm>
          <a:prstGeom prst="rect">
            <a:avLst/>
          </a:prstGeom>
        </p:spPr>
      </p:pic>
      <p:pic>
        <p:nvPicPr>
          <p:cNvPr id="257" name="Picture 209">
            <a:extLst>
              <a:ext uri="{FF2B5EF4-FFF2-40B4-BE49-F238E27FC236}">
                <a16:creationId xmlns:a16="http://schemas.microsoft.com/office/drawing/2014/main" id="{3D510DE2-A9ED-57E0-96BE-B69B9328C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6716" y="3059550"/>
            <a:ext cx="651481" cy="235259"/>
          </a:xfrm>
          <a:prstGeom prst="rect">
            <a:avLst/>
          </a:prstGeom>
        </p:spPr>
      </p:pic>
      <p:pic>
        <p:nvPicPr>
          <p:cNvPr id="258" name="Picture 273">
            <a:extLst>
              <a:ext uri="{FF2B5EF4-FFF2-40B4-BE49-F238E27FC236}">
                <a16:creationId xmlns:a16="http://schemas.microsoft.com/office/drawing/2014/main" id="{05E0448E-BF09-F204-864F-23A27BC1E9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0" r="13872"/>
          <a:stretch>
            <a:fillRect/>
          </a:stretch>
        </p:blipFill>
        <p:spPr bwMode="auto">
          <a:xfrm>
            <a:off x="2877615" y="3061268"/>
            <a:ext cx="224167" cy="26152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3463" y="3015826"/>
            <a:ext cx="768039" cy="542885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62913" y="790379"/>
            <a:ext cx="2839706" cy="1468877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17B9582-7D08-4A14-BA2F-B5CFEA15754E}"/>
              </a:ext>
            </a:extLst>
          </p:cNvPr>
          <p:cNvSpPr/>
          <p:nvPr/>
        </p:nvSpPr>
        <p:spPr bwMode="auto">
          <a:xfrm>
            <a:off x="3059714" y="789021"/>
            <a:ext cx="2631612" cy="147172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CBD10B6-A1DB-4BD2-ABE4-22C3A07D041D}"/>
              </a:ext>
            </a:extLst>
          </p:cNvPr>
          <p:cNvSpPr/>
          <p:nvPr/>
        </p:nvSpPr>
        <p:spPr>
          <a:xfrm>
            <a:off x="3230089" y="790366"/>
            <a:ext cx="2039382" cy="33855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altLang="ja-JP" sz="1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Yearly Salary up</a:t>
            </a:r>
            <a:endParaRPr lang="en-US" altLang="ja-JP" sz="16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3996" y="3058225"/>
            <a:ext cx="363629" cy="214138"/>
          </a:xfrm>
          <a:prstGeom prst="rect">
            <a:avLst/>
          </a:prstGeom>
        </p:spPr>
      </p:pic>
      <p:sp>
        <p:nvSpPr>
          <p:cNvPr id="17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2800019" y="2984776"/>
            <a:ext cx="1027652" cy="959108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4155587" y="2975910"/>
            <a:ext cx="1025902" cy="977168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5495484" y="2973404"/>
            <a:ext cx="1055318" cy="979674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Rectangle 349">
            <a:extLst>
              <a:ext uri="{FF2B5EF4-FFF2-40B4-BE49-F238E27FC236}">
                <a16:creationId xmlns:a16="http://schemas.microsoft.com/office/drawing/2014/main" id="{66FAB7B3-3EE7-8EBE-6B4F-53D31B1E2AF9}"/>
              </a:ext>
            </a:extLst>
          </p:cNvPr>
          <p:cNvSpPr/>
          <p:nvPr/>
        </p:nvSpPr>
        <p:spPr bwMode="auto">
          <a:xfrm>
            <a:off x="6721354" y="2971792"/>
            <a:ext cx="1022641" cy="98128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7917662" y="2975910"/>
            <a:ext cx="968205" cy="977168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5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5576089" y="3551491"/>
            <a:ext cx="935599" cy="394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HGPGothicE" panose="020B0900000000000000" pitchFamily="34" charset="-128"/>
                <a:cs typeface="Arial" panose="020B0604020202020204" pitchFamily="34" charset="0"/>
              </a:rPr>
              <a:t>Weight &amp; Traceability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4069" y="2988805"/>
            <a:ext cx="1055318" cy="1032940"/>
            <a:chOff x="1477155" y="3154939"/>
            <a:chExt cx="1055318" cy="1032940"/>
          </a:xfrm>
        </p:grpSpPr>
        <p:pic>
          <p:nvPicPr>
            <p:cNvPr id="252" name="Picture 4">
              <a:extLst>
                <a:ext uri="{FF2B5EF4-FFF2-40B4-BE49-F238E27FC236}">
                  <a16:creationId xmlns:a16="http://schemas.microsoft.com/office/drawing/2014/main" id="{FA71AE3F-9E9B-1BAB-59FF-027DC9187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0960" y="3227402"/>
              <a:ext cx="506520" cy="615100"/>
            </a:xfrm>
            <a:prstGeom prst="rect">
              <a:avLst/>
            </a:prstGeom>
          </p:spPr>
        </p:pic>
        <p:sp>
          <p:nvSpPr>
            <p:cNvPr id="253" name="フローチャート : 磁気ディスク 40">
              <a:extLst>
                <a:ext uri="{FF2B5EF4-FFF2-40B4-BE49-F238E27FC236}">
                  <a16:creationId xmlns:a16="http://schemas.microsoft.com/office/drawing/2014/main" id="{6EADA0BE-9A60-0031-C5D2-053D2C1B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467" y="3657600"/>
              <a:ext cx="305309" cy="215063"/>
            </a:xfrm>
            <a:prstGeom prst="flowChartMagneticDisk">
              <a:avLst/>
            </a:prstGeom>
            <a:solidFill>
              <a:srgbClr val="4F81BD">
                <a:lumMod val="75000"/>
              </a:srgbClr>
            </a:solidFill>
            <a:ln w="1905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0" rIns="36000" bIns="0" rtlCol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b="1" kern="0" dirty="0">
                  <a:solidFill>
                    <a:prstClr val="white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SAP</a:t>
              </a:r>
              <a:endParaRPr lang="en-SG" sz="9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254" name="フローチャート : 磁気ディスク 40">
              <a:extLst>
                <a:ext uri="{FF2B5EF4-FFF2-40B4-BE49-F238E27FC236}">
                  <a16:creationId xmlns:a16="http://schemas.microsoft.com/office/drawing/2014/main" id="{EC0586E3-6EF7-C049-0E1A-D5B72239E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954" y="3200400"/>
              <a:ext cx="305309" cy="215063"/>
            </a:xfrm>
            <a:prstGeom prst="flowChartMagneticDisk">
              <a:avLst/>
            </a:prstGeom>
            <a:solidFill>
              <a:srgbClr val="4F81BD">
                <a:lumMod val="75000"/>
              </a:srgbClr>
            </a:solidFill>
            <a:ln w="1905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0" rIns="36000" bIns="0" rtlCol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b="1" kern="0" dirty="0">
                  <a:solidFill>
                    <a:prstClr val="white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DB</a:t>
              </a:r>
              <a:endParaRPr lang="en-SG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255" name="上下矢印 15">
              <a:extLst>
                <a:ext uri="{FF2B5EF4-FFF2-40B4-BE49-F238E27FC236}">
                  <a16:creationId xmlns:a16="http://schemas.microsoft.com/office/drawing/2014/main" id="{33F65204-C9E1-155C-4F26-03B0E87FF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779" y="3438921"/>
              <a:ext cx="199360" cy="196219"/>
            </a:xfrm>
            <a:prstGeom prst="upDownArrow">
              <a:avLst>
                <a:gd name="adj1" fmla="val 53972"/>
                <a:gd name="adj2" fmla="val 3061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SG" sz="1100" b="1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Rectangle 207">
              <a:extLst>
                <a:ext uri="{FF2B5EF4-FFF2-40B4-BE49-F238E27FC236}">
                  <a16:creationId xmlns:a16="http://schemas.microsoft.com/office/drawing/2014/main" id="{2337A679-470C-28FD-B39C-EB1381F74987}"/>
                </a:ext>
              </a:extLst>
            </p:cNvPr>
            <p:cNvSpPr/>
            <p:nvPr/>
          </p:nvSpPr>
          <p:spPr bwMode="auto">
            <a:xfrm>
              <a:off x="1477155" y="3154939"/>
              <a:ext cx="1055318" cy="957606"/>
            </a:xfrm>
            <a:prstGeom prst="rect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0" rIns="3600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100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1" name="TextBox 272">
              <a:extLst>
                <a:ext uri="{FF2B5EF4-FFF2-40B4-BE49-F238E27FC236}">
                  <a16:creationId xmlns:a16="http://schemas.microsoft.com/office/drawing/2014/main" id="{6A866B2D-2B04-1973-DB72-BE1AB47CF897}"/>
                </a:ext>
              </a:extLst>
            </p:cNvPr>
            <p:cNvSpPr txBox="1"/>
            <p:nvPr/>
          </p:nvSpPr>
          <p:spPr>
            <a:xfrm>
              <a:off x="1574005" y="3793098"/>
              <a:ext cx="913868" cy="3947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36000" tIns="0" rIns="36000" bIns="0" rtlCol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50" charset="-128"/>
                  <a:cs typeface="Arial" panose="020B0604020202020204" pitchFamily="34" charset="0"/>
                </a:rPr>
                <a:t>Smart W/H  </a:t>
              </a:r>
            </a:p>
          </p:txBody>
        </p:sp>
      </p:grpSp>
      <p:sp>
        <p:nvSpPr>
          <p:cNvPr id="126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2792289" y="3558711"/>
            <a:ext cx="1023898" cy="394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HGPGothicE" panose="020B0900000000000000" pitchFamily="34" charset="-128"/>
                <a:cs typeface="Arial" panose="020B0604020202020204" pitchFamily="34" charset="0"/>
              </a:rPr>
              <a:t>Scan Reel &amp; check part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7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4091623" y="3559070"/>
            <a:ext cx="1070421" cy="394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Verify part card   </a:t>
            </a:r>
          </a:p>
        </p:txBody>
      </p:sp>
      <p:sp>
        <p:nvSpPr>
          <p:cNvPr id="128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7921780" y="3565008"/>
            <a:ext cx="964087" cy="394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HGPGothicE" panose="020B0900000000000000" pitchFamily="34" charset="-128"/>
                <a:cs typeface="Arial" panose="020B0604020202020204" pitchFamily="34" charset="0"/>
              </a:rPr>
              <a:t>WMS &amp; Tally Sheet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5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6623916" y="3604126"/>
            <a:ext cx="1216514" cy="31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100% Manual control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0887" y="1235277"/>
            <a:ext cx="680455" cy="18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Unit: $</a:t>
            </a:r>
          </a:p>
        </p:txBody>
      </p:sp>
      <p:graphicFrame>
        <p:nvGraphicFramePr>
          <p:cNvPr id="155" name="Chart 154">
            <a:extLst>
              <a:ext uri="{FF2B5EF4-FFF2-40B4-BE49-F238E27FC236}">
                <a16:creationId xmlns:a16="http://schemas.microsoft.com/office/drawing/2014/main" id="{FAF6755E-92FD-448E-8964-F39F57C9B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638758"/>
              </p:ext>
            </p:extLst>
          </p:nvPr>
        </p:nvGraphicFramePr>
        <p:xfrm>
          <a:off x="3125999" y="1014186"/>
          <a:ext cx="2486025" cy="1203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56" name="Arrow: Right 6">
            <a:extLst>
              <a:ext uri="{FF2B5EF4-FFF2-40B4-BE49-F238E27FC236}">
                <a16:creationId xmlns:a16="http://schemas.microsoft.com/office/drawing/2014/main" id="{1F2B095A-D917-403E-B613-0A60AB5E8A8E}"/>
              </a:ext>
            </a:extLst>
          </p:cNvPr>
          <p:cNvSpPr/>
          <p:nvPr/>
        </p:nvSpPr>
        <p:spPr>
          <a:xfrm rot="20932398">
            <a:off x="3688097" y="1452440"/>
            <a:ext cx="1352590" cy="324927"/>
          </a:xfrm>
          <a:prstGeom prst="rightArrow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5~7%</a:t>
            </a:r>
          </a:p>
        </p:txBody>
      </p:sp>
      <p:sp>
        <p:nvSpPr>
          <p:cNvPr id="203" name="フローチャート : 磁気ディスク 40">
            <a:extLst>
              <a:ext uri="{FF2B5EF4-FFF2-40B4-BE49-F238E27FC236}">
                <a16:creationId xmlns:a16="http://schemas.microsoft.com/office/drawing/2014/main" id="{6EADA0BE-9A60-0031-C5D2-053D2C1B2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265" y="3519140"/>
            <a:ext cx="305309" cy="215063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SAP</a:t>
            </a:r>
            <a:endParaRPr lang="en-SG" sz="9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4" name="フローチャート : 磁気ディスク 40">
            <a:extLst>
              <a:ext uri="{FF2B5EF4-FFF2-40B4-BE49-F238E27FC236}">
                <a16:creationId xmlns:a16="http://schemas.microsoft.com/office/drawing/2014/main" id="{EC0586E3-6EF7-C049-0E1A-D5B72239E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771" y="3046790"/>
            <a:ext cx="305309" cy="215063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DB</a:t>
            </a:r>
            <a:endParaRPr lang="en-SG" sz="8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31393" y="3058964"/>
            <a:ext cx="572591" cy="509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4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1621245" y="3640202"/>
            <a:ext cx="758296" cy="394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E-Chop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7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1431458" y="2980434"/>
            <a:ext cx="1055318" cy="952475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4" name="上下矢印 15">
            <a:extLst>
              <a:ext uri="{FF2B5EF4-FFF2-40B4-BE49-F238E27FC236}">
                <a16:creationId xmlns:a16="http://schemas.microsoft.com/office/drawing/2014/main" id="{33F65204-C9E1-155C-4F26-03B0E87FF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745" y="3299227"/>
            <a:ext cx="199360" cy="196219"/>
          </a:xfrm>
          <a:prstGeom prst="upDownArrow">
            <a:avLst>
              <a:gd name="adj1" fmla="val 53972"/>
              <a:gd name="adj2" fmla="val 3061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SG" sz="1100" b="1" dirty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4" name="Left-Right Arrow 142">
            <a:extLst>
              <a:ext uri="{FF2B5EF4-FFF2-40B4-BE49-F238E27FC236}">
                <a16:creationId xmlns:a16="http://schemas.microsoft.com/office/drawing/2014/main" id="{EF0ACBA8-22BD-426D-901C-4EB4768DEE34}"/>
              </a:ext>
            </a:extLst>
          </p:cNvPr>
          <p:cNvSpPr/>
          <p:nvPr/>
        </p:nvSpPr>
        <p:spPr>
          <a:xfrm>
            <a:off x="1152087" y="3367996"/>
            <a:ext cx="279988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Left-Right Arrow 142">
            <a:extLst>
              <a:ext uri="{FF2B5EF4-FFF2-40B4-BE49-F238E27FC236}">
                <a16:creationId xmlns:a16="http://schemas.microsoft.com/office/drawing/2014/main" id="{EF0ACBA8-22BD-426D-901C-4EB4768DEE34}"/>
              </a:ext>
            </a:extLst>
          </p:cNvPr>
          <p:cNvSpPr/>
          <p:nvPr/>
        </p:nvSpPr>
        <p:spPr>
          <a:xfrm>
            <a:off x="2510847" y="3367996"/>
            <a:ext cx="279988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Left-Right Arrow 142">
            <a:extLst>
              <a:ext uri="{FF2B5EF4-FFF2-40B4-BE49-F238E27FC236}">
                <a16:creationId xmlns:a16="http://schemas.microsoft.com/office/drawing/2014/main" id="{EF0ACBA8-22BD-426D-901C-4EB4768DEE34}"/>
              </a:ext>
            </a:extLst>
          </p:cNvPr>
          <p:cNvSpPr/>
          <p:nvPr/>
        </p:nvSpPr>
        <p:spPr>
          <a:xfrm>
            <a:off x="3851635" y="3360930"/>
            <a:ext cx="279988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Left-Right Arrow 142">
            <a:extLst>
              <a:ext uri="{FF2B5EF4-FFF2-40B4-BE49-F238E27FC236}">
                <a16:creationId xmlns:a16="http://schemas.microsoft.com/office/drawing/2014/main" id="{EF0ACBA8-22BD-426D-901C-4EB4768DEE34}"/>
              </a:ext>
            </a:extLst>
          </p:cNvPr>
          <p:cNvSpPr/>
          <p:nvPr/>
        </p:nvSpPr>
        <p:spPr>
          <a:xfrm>
            <a:off x="5213528" y="3361289"/>
            <a:ext cx="279988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3" name="Chart 212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653331"/>
              </p:ext>
            </p:extLst>
          </p:nvPr>
        </p:nvGraphicFramePr>
        <p:xfrm>
          <a:off x="-83168" y="664032"/>
          <a:ext cx="3203199" cy="1768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227" name="Rectangle 226">
            <a:extLst>
              <a:ext uri="{FF2B5EF4-FFF2-40B4-BE49-F238E27FC236}">
                <a16:creationId xmlns:a16="http://schemas.microsoft.com/office/drawing/2014/main" id="{28EEE8B5-11AC-4374-AEE0-8006D65AF809}"/>
              </a:ext>
            </a:extLst>
          </p:cNvPr>
          <p:cNvSpPr/>
          <p:nvPr/>
        </p:nvSpPr>
        <p:spPr>
          <a:xfrm>
            <a:off x="566416" y="1090153"/>
            <a:ext cx="347707" cy="20005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197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28EEE8B5-11AC-4374-AEE0-8006D65AF809}"/>
              </a:ext>
            </a:extLst>
          </p:cNvPr>
          <p:cNvSpPr/>
          <p:nvPr/>
        </p:nvSpPr>
        <p:spPr>
          <a:xfrm>
            <a:off x="1026800" y="1070585"/>
            <a:ext cx="347707" cy="20005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208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28EEE8B5-11AC-4374-AEE0-8006D65AF809}"/>
              </a:ext>
            </a:extLst>
          </p:cNvPr>
          <p:cNvSpPr/>
          <p:nvPr/>
        </p:nvSpPr>
        <p:spPr>
          <a:xfrm>
            <a:off x="1403376" y="955681"/>
            <a:ext cx="347707" cy="20005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245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28EEE8B5-11AC-4374-AEE0-8006D65AF809}"/>
              </a:ext>
            </a:extLst>
          </p:cNvPr>
          <p:cNvSpPr/>
          <p:nvPr/>
        </p:nvSpPr>
        <p:spPr>
          <a:xfrm>
            <a:off x="1947198" y="1002909"/>
            <a:ext cx="347707" cy="20005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8EEE8B5-11AC-4374-AEE0-8006D65AF809}"/>
              </a:ext>
            </a:extLst>
          </p:cNvPr>
          <p:cNvSpPr/>
          <p:nvPr/>
        </p:nvSpPr>
        <p:spPr>
          <a:xfrm>
            <a:off x="2423604" y="1023740"/>
            <a:ext cx="347707" cy="20005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216</a:t>
            </a:r>
            <a:endParaRPr lang="en-US" sz="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B090DC4-7BBA-4E80-BB4B-643C9EB0DD26}"/>
              </a:ext>
            </a:extLst>
          </p:cNvPr>
          <p:cNvSpPr/>
          <p:nvPr/>
        </p:nvSpPr>
        <p:spPr>
          <a:xfrm>
            <a:off x="728928" y="1454586"/>
            <a:ext cx="1574116" cy="2439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i="1" dirty="0">
                <a:latin typeface="Arial" pitchFamily="34" charset="0"/>
                <a:cs typeface="Arial" pitchFamily="34" charset="0"/>
              </a:rPr>
              <a:t>Sales not increase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4F64455F-24DA-461C-9CAE-72F5C97733FD}"/>
              </a:ext>
            </a:extLst>
          </p:cNvPr>
          <p:cNvSpPr/>
          <p:nvPr/>
        </p:nvSpPr>
        <p:spPr>
          <a:xfrm>
            <a:off x="696866" y="813904"/>
            <a:ext cx="1848758" cy="23722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lIns="0" tIns="0" rIns="0" bIns="9144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altLang="ja-JP" sz="1600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Sales Amount </a:t>
            </a:r>
            <a:endParaRPr lang="en-US" altLang="ja-JP" sz="1600" b="1" dirty="0">
              <a:solidFill>
                <a:prstClr val="white"/>
              </a:solidFill>
              <a:effectLst>
                <a:glow rad="127000">
                  <a:schemeClr val="accent1">
                    <a:lumMod val="75000"/>
                  </a:schemeClr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7" name="Left-Right Arrow 96"/>
          <p:cNvSpPr/>
          <p:nvPr/>
        </p:nvSpPr>
        <p:spPr>
          <a:xfrm>
            <a:off x="8301625" y="4707995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Left-Right Arrow 97"/>
          <p:cNvSpPr/>
          <p:nvPr/>
        </p:nvSpPr>
        <p:spPr>
          <a:xfrm>
            <a:off x="550222" y="4721998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Left-Right Arrow 98"/>
          <p:cNvSpPr/>
          <p:nvPr/>
        </p:nvSpPr>
        <p:spPr>
          <a:xfrm>
            <a:off x="7341240" y="4737533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3" name="Object 808">
            <a:extLst>
              <a:ext uri="{FF2B5EF4-FFF2-40B4-BE49-F238E27FC236}">
                <a16:creationId xmlns:a16="http://schemas.microsoft.com/office/drawing/2014/main" id="{980D731F-455D-42C6-A17C-3DE4D23205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938189"/>
              </p:ext>
            </p:extLst>
          </p:nvPr>
        </p:nvGraphicFramePr>
        <p:xfrm>
          <a:off x="852477" y="4643099"/>
          <a:ext cx="383486" cy="292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ｸﾘｯﾌﾟ" r:id="rId17" imgW="768350" imgH="1003300" progId="MS_ClipArt_Gallery.2">
                  <p:embed/>
                </p:oleObj>
              </mc:Choice>
              <mc:Fallback>
                <p:oleObj name="ｸﾘｯﾌﾟ" r:id="rId17" imgW="768350" imgH="1003300" progId="MS_ClipArt_Gallery.2">
                  <p:embed/>
                  <p:pic>
                    <p:nvPicPr>
                      <p:cNvPr id="103" name="Object 808">
                        <a:extLst>
                          <a:ext uri="{FF2B5EF4-FFF2-40B4-BE49-F238E27FC236}">
                            <a16:creationId xmlns:a16="http://schemas.microsoft.com/office/drawing/2014/main" id="{980D731F-455D-42C6-A17C-3DE4D232050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77" y="4643099"/>
                        <a:ext cx="383486" cy="292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" name="Picture 103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15674" b="44649"/>
          <a:stretch/>
        </p:blipFill>
        <p:spPr>
          <a:xfrm flipV="1">
            <a:off x="1600796" y="4625784"/>
            <a:ext cx="473083" cy="2820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24077" y="4602563"/>
            <a:ext cx="500329" cy="3117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47169" y="4634984"/>
            <a:ext cx="500605" cy="279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58795" y="4623584"/>
            <a:ext cx="554647" cy="290732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780" y="4615776"/>
            <a:ext cx="170096" cy="21380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6727" y="4608062"/>
            <a:ext cx="170096" cy="21380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7743" y="4615095"/>
            <a:ext cx="170096" cy="21380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90845" y="4619789"/>
            <a:ext cx="500329" cy="2880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15674" b="44649"/>
          <a:stretch/>
        </p:blipFill>
        <p:spPr>
          <a:xfrm flipV="1">
            <a:off x="5841916" y="4606418"/>
            <a:ext cx="500526" cy="3078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2756" y="4614009"/>
            <a:ext cx="170096" cy="21380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4C147BE1-0445-424E-B4FC-2ACE0B897533}"/>
              </a:ext>
            </a:extLst>
          </p:cNvPr>
          <p:cNvSpPr/>
          <p:nvPr/>
        </p:nvSpPr>
        <p:spPr>
          <a:xfrm>
            <a:off x="4878251" y="4526380"/>
            <a:ext cx="414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rgbClr val="FF0000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gency FB" panose="020B0503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Off line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C147BE1-0445-424E-B4FC-2ACE0B897533}"/>
              </a:ext>
            </a:extLst>
          </p:cNvPr>
          <p:cNvSpPr/>
          <p:nvPr/>
        </p:nvSpPr>
        <p:spPr>
          <a:xfrm>
            <a:off x="2317551" y="4526280"/>
            <a:ext cx="414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rgbClr val="FF0000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gency FB" panose="020B0503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Off line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82527" y="4608790"/>
            <a:ext cx="453622" cy="28558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4" name="Group 123"/>
          <p:cNvGrpSpPr/>
          <p:nvPr/>
        </p:nvGrpSpPr>
        <p:grpSpPr>
          <a:xfrm>
            <a:off x="7633387" y="4613906"/>
            <a:ext cx="520013" cy="331587"/>
            <a:chOff x="7568180" y="4539653"/>
            <a:chExt cx="522305" cy="331587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8180" y="4539653"/>
              <a:ext cx="522305" cy="331587"/>
            </a:xfrm>
            <a:prstGeom prst="rect">
              <a:avLst/>
            </a:prstGeom>
            <a:noFill/>
          </p:spPr>
        </p:pic>
        <p:pic>
          <p:nvPicPr>
            <p:cNvPr id="184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916" y="4712233"/>
              <a:ext cx="274157" cy="100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5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7666867" y="4956867"/>
            <a:ext cx="757884" cy="38425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ctr"/>
          </a:lstStyle>
          <a:p>
            <a:pPr algn="l"/>
            <a:r>
              <a:rPr lang="en-US" sz="1200" dirty="0">
                <a:solidFill>
                  <a:schemeClr val="tx1"/>
                </a:solidFill>
              </a:rPr>
              <a:t>OQC chop stamp</a:t>
            </a:r>
          </a:p>
        </p:txBody>
      </p:sp>
      <p:grpSp>
        <p:nvGrpSpPr>
          <p:cNvPr id="129" name="object 166"/>
          <p:cNvGrpSpPr/>
          <p:nvPr/>
        </p:nvGrpSpPr>
        <p:grpSpPr>
          <a:xfrm>
            <a:off x="8579486" y="4582986"/>
            <a:ext cx="475776" cy="311384"/>
            <a:chOff x="7060147" y="209216"/>
            <a:chExt cx="1569720" cy="889000"/>
          </a:xfrm>
        </p:grpSpPr>
        <p:sp>
          <p:nvSpPr>
            <p:cNvPr id="181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 dirty="0"/>
            </a:p>
          </p:txBody>
        </p:sp>
        <p:sp>
          <p:nvSpPr>
            <p:cNvPr id="182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 dirty="0"/>
            </a:p>
          </p:txBody>
        </p:sp>
      </p:grpSp>
      <p:sp>
        <p:nvSpPr>
          <p:cNvPr id="130" name="Left-Right Arrow 129"/>
          <p:cNvSpPr/>
          <p:nvPr/>
        </p:nvSpPr>
        <p:spPr>
          <a:xfrm>
            <a:off x="1261136" y="4739820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Left-Right Arrow 130"/>
          <p:cNvSpPr/>
          <p:nvPr/>
        </p:nvSpPr>
        <p:spPr>
          <a:xfrm>
            <a:off x="2096270" y="4721998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Left-Right Arrow 131"/>
          <p:cNvSpPr/>
          <p:nvPr/>
        </p:nvSpPr>
        <p:spPr>
          <a:xfrm>
            <a:off x="2960741" y="4721998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Left-Right Arrow 132"/>
          <p:cNvSpPr/>
          <p:nvPr/>
        </p:nvSpPr>
        <p:spPr>
          <a:xfrm>
            <a:off x="3839937" y="4739820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Left-Right Arrow 135"/>
          <p:cNvSpPr/>
          <p:nvPr/>
        </p:nvSpPr>
        <p:spPr>
          <a:xfrm>
            <a:off x="4666974" y="4712432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Left-Right Arrow 142"/>
          <p:cNvSpPr/>
          <p:nvPr/>
        </p:nvSpPr>
        <p:spPr>
          <a:xfrm>
            <a:off x="5499132" y="4702773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Left-Right Arrow 143"/>
          <p:cNvSpPr/>
          <p:nvPr/>
        </p:nvSpPr>
        <p:spPr>
          <a:xfrm>
            <a:off x="6391084" y="4712432"/>
            <a:ext cx="278760" cy="17678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541774" y="4645381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6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1262977" y="4655195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7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2096582" y="4654618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8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2970617" y="4645380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9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3841914" y="4672620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0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4677566" y="4654617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7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5501939" y="4634985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8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6390973" y="4634985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7336139" y="4663236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0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8288401" y="4634985"/>
            <a:ext cx="283861" cy="305817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7757962" y="4566335"/>
            <a:ext cx="514692" cy="354396"/>
            <a:chOff x="7927670" y="4928087"/>
            <a:chExt cx="611275" cy="453265"/>
          </a:xfrm>
        </p:grpSpPr>
        <p:sp>
          <p:nvSpPr>
            <p:cNvPr id="173" name="Line 115">
              <a:extLst>
                <a:ext uri="{FF2B5EF4-FFF2-40B4-BE49-F238E27FC236}">
                  <a16:creationId xmlns:a16="http://schemas.microsoft.com/office/drawing/2014/main" id="{F7A5B02C-E0C6-4D92-A4BD-BF9B1F61B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4998" y="5099618"/>
              <a:ext cx="49081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7927670" y="4928087"/>
              <a:ext cx="611275" cy="453265"/>
              <a:chOff x="8504720" y="5337935"/>
              <a:chExt cx="611275" cy="453265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3AACC3E-D535-48FD-8C2F-2F2797D98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8804" y="5337935"/>
                <a:ext cx="520947" cy="453265"/>
              </a:xfrm>
              <a:prstGeom prst="ellipse">
                <a:avLst/>
              </a:prstGeom>
              <a:noFill/>
              <a:ln w="28575">
                <a:solidFill>
                  <a:srgbClr xmlns:mc="http://schemas.openxmlformats.org/markup-compatibility/2006" xmlns:a14="http://schemas.microsoft.com/office/drawing/2010/main" val="0000FF" mc:Ignorable="a14" a14:legacySpreadsheetColorIndex="1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a14" a14:legacySpreadsheetColorIndex="65"/>
                    </a:solidFill>
                  </a14:hiddenFill>
                </a:ext>
              </a:extLst>
            </p:spPr>
            <p:txBody>
              <a:bodyPr wrap="square" lIns="45720" tIns="36576" rIns="45720" bIns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" name="Line 116">
                <a:extLst>
                  <a:ext uri="{FF2B5EF4-FFF2-40B4-BE49-F238E27FC236}">
                    <a16:creationId xmlns:a16="http://schemas.microsoft.com/office/drawing/2014/main" id="{37DE6C83-608B-49A7-8B0E-D97CE0BFF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6026" y="5633542"/>
                <a:ext cx="490810" cy="0"/>
              </a:xfrm>
              <a:prstGeom prst="line">
                <a:avLst/>
              </a:prstGeom>
              <a:noFill/>
              <a:ln w="28575">
                <a:solidFill>
                  <a:srgbClr xmlns:mc="http://schemas.openxmlformats.org/markup-compatibility/2006" xmlns:a14="http://schemas.microsoft.com/office/drawing/2010/main" val="0000FF" mc:Ignorable="a14" a14:legacySpreadsheetColorIndex="1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8504720" y="5343056"/>
                <a:ext cx="611275" cy="407735"/>
                <a:chOff x="8504720" y="5343056"/>
                <a:chExt cx="611275" cy="407735"/>
              </a:xfrm>
            </p:grpSpPr>
            <p:sp>
              <p:nvSpPr>
                <p:cNvPr id="178" name="Text Box 114">
                  <a:extLst>
                    <a:ext uri="{FF2B5EF4-FFF2-40B4-BE49-F238E27FC236}">
                      <a16:creationId xmlns:a16="http://schemas.microsoft.com/office/drawing/2014/main" id="{E331E56D-9C43-4D2D-AC58-D21C687AF4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50058" y="5652965"/>
                  <a:ext cx="334880" cy="97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27432" tIns="22860" rIns="27432" bIns="0" anchor="t" upright="1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r>
                    <a:rPr kumimoji="0" lang="en-GB" sz="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eiryo UI" panose="020B0604030504040204" pitchFamily="34" charset="-128"/>
                      <a:cs typeface="Arial" panose="020B0604020202020204" pitchFamily="34" charset="0"/>
                    </a:rPr>
                    <a:t>OQC</a:t>
                  </a:r>
                  <a:endParaRPr kumimoji="0" lang="en-GB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Text Box 117">
                  <a:extLst>
                    <a:ext uri="{FF2B5EF4-FFF2-40B4-BE49-F238E27FC236}">
                      <a16:creationId xmlns:a16="http://schemas.microsoft.com/office/drawing/2014/main" id="{A01E1713-7859-451D-9829-B3D8F924A4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2048" y="5343056"/>
                  <a:ext cx="507703" cy="143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45720" tIns="36576" rIns="45720" bIns="0" anchor="t" upright="1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r>
                    <a:rPr kumimoji="0" lang="en-GB" sz="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eiryo UI" panose="020B0604030504040204" pitchFamily="34" charset="-128"/>
                      <a:cs typeface="Arial" panose="020B0604020202020204" pitchFamily="34" charset="0"/>
                    </a:rPr>
                    <a:t> OK</a:t>
                  </a:r>
                  <a:endParaRPr kumimoji="0" lang="en-GB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Text Box 119">
                  <a:extLst>
                    <a:ext uri="{FF2B5EF4-FFF2-40B4-BE49-F238E27FC236}">
                      <a16:creationId xmlns:a16="http://schemas.microsoft.com/office/drawing/2014/main" id="{3170DE9F-28D0-4717-BB2C-DFEA6C6E57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04720" y="5474697"/>
                  <a:ext cx="611275" cy="1491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36576" tIns="27432" rIns="36576" bIns="0" anchor="t" upright="1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r>
                    <a:rPr kumimoji="0" 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eiryo UI" panose="020B0604030504040204" pitchFamily="34" charset="-128"/>
                      <a:cs typeface="Arial" panose="020B0604020202020204" pitchFamily="34" charset="0"/>
                    </a:rPr>
                    <a:t>  </a:t>
                  </a:r>
                  <a:r>
                    <a:rPr kumimoji="0" lang="en-US" sz="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eiryo UI" panose="020B0604030504040204" pitchFamily="34" charset="-128"/>
                      <a:cs typeface="Arial" panose="020B0604020202020204" pitchFamily="34" charset="0"/>
                    </a:rPr>
                    <a:t>DD-MM-YY</a:t>
                  </a:r>
                  <a:endPara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63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329960" y="5030183"/>
            <a:ext cx="595297" cy="194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Step  </a:t>
            </a:r>
          </a:p>
        </p:txBody>
      </p:sp>
      <p:sp>
        <p:nvSpPr>
          <p:cNvPr id="171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-12529" y="4867799"/>
            <a:ext cx="531855" cy="421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FA Line 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72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8377420" y="5065684"/>
            <a:ext cx="818627" cy="190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SCM stock </a:t>
            </a:r>
          </a:p>
        </p:txBody>
      </p:sp>
      <p:sp>
        <p:nvSpPr>
          <p:cNvPr id="233" name="TextBox 32">
            <a:extLst>
              <a:ext uri="{FF2B5EF4-FFF2-40B4-BE49-F238E27FC236}">
                <a16:creationId xmlns:a16="http://schemas.microsoft.com/office/drawing/2014/main" id="{CC70EF54-7A9B-407A-8C24-CB3E940C02A0}"/>
              </a:ext>
            </a:extLst>
          </p:cNvPr>
          <p:cNvSpPr txBox="1"/>
          <p:nvPr/>
        </p:nvSpPr>
        <p:spPr>
          <a:xfrm>
            <a:off x="32124" y="5665391"/>
            <a:ext cx="4532090" cy="11387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lIns="0" tIns="45720" rIns="0" bIns="45720" rtlCol="0" anchor="ctr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,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Manual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control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pick up &amp; return sample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,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&amp;</a:t>
            </a:r>
            <a:r>
              <a:rPr lang="en-US" altLang="ja-JP" dirty="0" smtClean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,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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Double job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 control offline</a:t>
            </a:r>
          </a:p>
          <a:p>
            <a:r>
              <a:rPr lang="en-US" altLang="ja-JP" sz="1600" dirty="0" smtClean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&amp;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Lost time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to input Excel files &amp;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manual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 chop 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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Easy to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 loss of data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, take time to copy &amp; paste</a:t>
            </a:r>
          </a:p>
        </p:txBody>
      </p:sp>
      <p:sp>
        <p:nvSpPr>
          <p:cNvPr id="234" name="Rounded Rectangle 233"/>
          <p:cNvSpPr/>
          <p:nvPr/>
        </p:nvSpPr>
        <p:spPr>
          <a:xfrm>
            <a:off x="59872" y="4147457"/>
            <a:ext cx="9007928" cy="304800"/>
          </a:xfrm>
          <a:prstGeom prst="round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anchor="ctr" anchorCtr="0">
            <a:noAutofit/>
          </a:bodyPr>
          <a:lstStyle/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Current process inspection sample of OQC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73348" y="4952393"/>
            <a:ext cx="447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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94010" y="4952393"/>
            <a:ext cx="299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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74113" y="4952393"/>
            <a:ext cx="481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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71513" y="4952393"/>
            <a:ext cx="486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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13778" y="4952393"/>
            <a:ext cx="482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</a:t>
            </a:r>
            <a:endParaRPr lang="en-US" altLang="ja-JP" dirty="0">
              <a:solidFill>
                <a:srgbClr val="FF0000"/>
              </a:solidFill>
              <a:latin typeface="Arial 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47219" y="4952393"/>
            <a:ext cx="488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1518666" y="4960258"/>
            <a:ext cx="451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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2286061" y="4957024"/>
            <a:ext cx="489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</a:t>
            </a:r>
            <a:endParaRPr lang="en-US" altLang="ja-JP" dirty="0">
              <a:solidFill>
                <a:srgbClr val="FF0000"/>
              </a:solidFill>
              <a:latin typeface="Arial "/>
            </a:endParaRPr>
          </a:p>
        </p:txBody>
      </p:sp>
      <p:pic>
        <p:nvPicPr>
          <p:cNvPr id="269" name="Picture 268">
            <a:extLst>
              <a:ext uri="{FF2B5EF4-FFF2-40B4-BE49-F238E27FC236}">
                <a16:creationId xmlns:a16="http://schemas.microsoft.com/office/drawing/2014/main" id="{3FD36037-C4B5-45FF-A7CF-4BCE4FBA6AD0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3" y="4543109"/>
            <a:ext cx="467502" cy="336446"/>
          </a:xfrm>
          <a:prstGeom prst="rect">
            <a:avLst/>
          </a:prstGeom>
          <a:noFill/>
        </p:spPr>
      </p:pic>
      <p:sp>
        <p:nvSpPr>
          <p:cNvPr id="271" name="AutoShape 374">
            <a:extLst>
              <a:ext uri="{FF2B5EF4-FFF2-40B4-BE49-F238E27FC236}">
                <a16:creationId xmlns:a16="http://schemas.microsoft.com/office/drawing/2014/main" id="{E9641436-FFE5-4A9D-A81B-056160D11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737760"/>
            <a:ext cx="9003554" cy="1317168"/>
          </a:xfrm>
          <a:prstGeom prst="roundRect">
            <a:avLst>
              <a:gd name="adj" fmla="val 3738"/>
            </a:avLst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2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</p:txBody>
      </p:sp>
      <p:pic>
        <p:nvPicPr>
          <p:cNvPr id="272" name="Picture 271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2368" y="4634984"/>
            <a:ext cx="170096" cy="213805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166" y="4615258"/>
            <a:ext cx="170096" cy="213805"/>
          </a:xfrm>
          <a:prstGeom prst="rect">
            <a:avLst/>
          </a:prstGeom>
        </p:spPr>
      </p:pic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091473C5-26A0-4F44-B955-621F01417587}"/>
              </a:ext>
            </a:extLst>
          </p:cNvPr>
          <p:cNvSpPr/>
          <p:nvPr/>
        </p:nvSpPr>
        <p:spPr>
          <a:xfrm rot="16200000" flipV="1">
            <a:off x="4311559" y="6191203"/>
            <a:ext cx="1015872" cy="144487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963503" y="4985552"/>
            <a:ext cx="597920" cy="324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Pick up sample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7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1695965" y="4982493"/>
            <a:ext cx="724498" cy="309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Check outer 1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st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8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2493396" y="4954413"/>
            <a:ext cx="680919" cy="3652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Weight check </a:t>
            </a:r>
            <a:r>
              <a:rPr lang="en-US" sz="1200" dirty="0">
                <a:solidFill>
                  <a:schemeClr val="tx1"/>
                </a:solidFill>
              </a:rPr>
              <a:t>1</a:t>
            </a:r>
            <a:r>
              <a:rPr lang="en-US" sz="1200" baseline="30000" dirty="0">
                <a:solidFill>
                  <a:schemeClr val="tx1"/>
                </a:solidFill>
              </a:rPr>
              <a:t>st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9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3308267" y="4993387"/>
            <a:ext cx="777612" cy="319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OQC inspection</a:t>
            </a:r>
          </a:p>
        </p:txBody>
      </p:sp>
      <p:sp>
        <p:nvSpPr>
          <p:cNvPr id="170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4233563" y="5010849"/>
            <a:ext cx="504143" cy="267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Check Inner</a:t>
            </a:r>
          </a:p>
        </p:txBody>
      </p:sp>
      <p:sp>
        <p:nvSpPr>
          <p:cNvPr id="185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5002657" y="5018183"/>
            <a:ext cx="717611" cy="246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Weight check </a:t>
            </a:r>
            <a:r>
              <a:rPr lang="en-US" sz="1200" dirty="0">
                <a:solidFill>
                  <a:schemeClr val="tx1"/>
                </a:solidFill>
              </a:rPr>
              <a:t>2</a:t>
            </a:r>
            <a:r>
              <a:rPr lang="en-US" sz="1200" baseline="30000" dirty="0">
                <a:solidFill>
                  <a:schemeClr val="tx1"/>
                </a:solidFill>
              </a:rPr>
              <a:t>nd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6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5875843" y="4968762"/>
            <a:ext cx="697083" cy="349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Check outer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nd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7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6808216" y="4993387"/>
            <a:ext cx="597920" cy="285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Return sample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1" y="4520256"/>
            <a:ext cx="8991600" cy="862512"/>
          </a:xfrm>
          <a:prstGeom prst="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Isosceles Triangle 188">
            <a:extLst>
              <a:ext uri="{FF2B5EF4-FFF2-40B4-BE49-F238E27FC236}">
                <a16:creationId xmlns:a16="http://schemas.microsoft.com/office/drawing/2014/main" id="{2F389DC6-AACF-455D-B887-BA20D220BE4A}"/>
              </a:ext>
            </a:extLst>
          </p:cNvPr>
          <p:cNvSpPr/>
          <p:nvPr/>
        </p:nvSpPr>
        <p:spPr>
          <a:xfrm flipV="1">
            <a:off x="1535050" y="5467890"/>
            <a:ext cx="1237299" cy="161365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4770" y="4951301"/>
            <a:ext cx="736653" cy="37151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/>
          <p:cNvSpPr/>
          <p:nvPr/>
        </p:nvSpPr>
        <p:spPr>
          <a:xfrm>
            <a:off x="2368548" y="4964879"/>
            <a:ext cx="736653" cy="37151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/>
          <p:cNvSpPr/>
          <p:nvPr/>
        </p:nvSpPr>
        <p:spPr>
          <a:xfrm>
            <a:off x="1592856" y="4957824"/>
            <a:ext cx="736653" cy="37151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ectangle 191"/>
          <p:cNvSpPr/>
          <p:nvPr/>
        </p:nvSpPr>
        <p:spPr>
          <a:xfrm>
            <a:off x="6570376" y="4957824"/>
            <a:ext cx="822298" cy="37151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/>
          <p:cNvSpPr/>
          <p:nvPr/>
        </p:nvSpPr>
        <p:spPr>
          <a:xfrm>
            <a:off x="3148946" y="4964878"/>
            <a:ext cx="871303" cy="37151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tangle 193"/>
          <p:cNvSpPr/>
          <p:nvPr/>
        </p:nvSpPr>
        <p:spPr>
          <a:xfrm>
            <a:off x="4066837" y="4964877"/>
            <a:ext cx="736653" cy="37151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/>
          <p:cNvSpPr/>
          <p:nvPr/>
        </p:nvSpPr>
        <p:spPr>
          <a:xfrm>
            <a:off x="4851011" y="4964296"/>
            <a:ext cx="848037" cy="37151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5765462" y="4964296"/>
            <a:ext cx="736653" cy="37151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698A00-378B-495E-952E-D2C8CCBA980C}"/>
              </a:ext>
            </a:extLst>
          </p:cNvPr>
          <p:cNvSpPr/>
          <p:nvPr/>
        </p:nvSpPr>
        <p:spPr>
          <a:xfrm>
            <a:off x="7379191" y="494747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</a:t>
            </a:r>
            <a:endParaRPr lang="en-US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D4B771F-E425-4567-9369-99BD8C50883D}"/>
              </a:ext>
            </a:extLst>
          </p:cNvPr>
          <p:cNvSpPr/>
          <p:nvPr/>
        </p:nvSpPr>
        <p:spPr>
          <a:xfrm>
            <a:off x="7475587" y="4957252"/>
            <a:ext cx="919927" cy="37151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81B3776A-653A-929B-22F2-44F394C19575}"/>
              </a:ext>
            </a:extLst>
          </p:cNvPr>
          <p:cNvSpPr>
            <a:spLocks/>
          </p:cNvSpPr>
          <p:nvPr/>
        </p:nvSpPr>
        <p:spPr bwMode="auto">
          <a:xfrm>
            <a:off x="8574088" y="4921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2/10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7329A-36FA-6D08-2BB9-20B656974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167"/>
            <a:ext cx="9144000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FFFFCC"/>
                </a:solidFill>
                <a:ea typeface="Meiryo UI" panose="020B0604030504040204" pitchFamily="50" charset="-128"/>
              </a:rPr>
              <a:t>Background of Activities</a:t>
            </a:r>
            <a:endParaRPr lang="en-US" altLang="ja-JP" sz="2000" b="1" dirty="0">
              <a:solidFill>
                <a:srgbClr val="FFFFCC"/>
              </a:solidFill>
              <a:ea typeface="Meiryo UI" panose="020B0604030504040204" pitchFamily="50" charset="-128"/>
            </a:endParaRPr>
          </a:p>
        </p:txBody>
      </p:sp>
      <p:sp>
        <p:nvSpPr>
          <p:cNvPr id="19" name="正方形/長方形 40">
            <a:extLst>
              <a:ext uri="{FF2B5EF4-FFF2-40B4-BE49-F238E27FC236}">
                <a16:creationId xmlns:a16="http://schemas.microsoft.com/office/drawing/2014/main" id="{96F01EA1-BE87-C439-4110-CABCC69DB744}"/>
              </a:ext>
            </a:extLst>
          </p:cNvPr>
          <p:cNvSpPr/>
          <p:nvPr/>
        </p:nvSpPr>
        <p:spPr>
          <a:xfrm>
            <a:off x="8289174" y="51261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2</a:t>
            </a: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95189" y="5676217"/>
            <a:ext cx="4005270" cy="1127947"/>
          </a:xfrm>
          <a:prstGeom prst="rect">
            <a:avLst/>
          </a:prstGeom>
          <a:solidFill>
            <a:srgbClr val="FFFF66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OQC has no system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Jobs still manual &amp; lost time </a:t>
            </a:r>
            <a:endParaRPr lang="en-US" sz="2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82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Rectangle 27">
            <a:extLst>
              <a:ext uri="{FF2B5EF4-FFF2-40B4-BE49-F238E27FC236}">
                <a16:creationId xmlns:a16="http://schemas.microsoft.com/office/drawing/2014/main" id="{8132DDF3-195A-4D2B-9845-318F33F9EF9A}"/>
              </a:ext>
            </a:extLst>
          </p:cNvPr>
          <p:cNvSpPr/>
          <p:nvPr/>
        </p:nvSpPr>
        <p:spPr>
          <a:xfrm>
            <a:off x="4688795" y="4806408"/>
            <a:ext cx="4430568" cy="570235"/>
          </a:xfrm>
          <a:prstGeom prst="rect">
            <a:avLst/>
          </a:prstGeom>
          <a:noFill/>
          <a:ln w="1905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loss time to find Finished Goods (FG) &amp; Chop stamps manually</a:t>
            </a:r>
          </a:p>
        </p:txBody>
      </p:sp>
      <p:sp>
        <p:nvSpPr>
          <p:cNvPr id="154" name="角丸四角形 2">
            <a:extLst>
              <a:ext uri="{FF2B5EF4-FFF2-40B4-BE49-F238E27FC236}">
                <a16:creationId xmlns:a16="http://schemas.microsoft.com/office/drawing/2014/main" id="{B864F82B-E16A-4B94-A404-5CD1A7ECFA40}"/>
              </a:ext>
            </a:extLst>
          </p:cNvPr>
          <p:cNvSpPr/>
          <p:nvPr/>
        </p:nvSpPr>
        <p:spPr>
          <a:xfrm>
            <a:off x="37951" y="390023"/>
            <a:ext cx="1587587" cy="34632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My mission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1684588" y="404017"/>
            <a:ext cx="7430070" cy="330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ja-JP" sz="2000" b="1" dirty="0">
                <a:solidFill>
                  <a:srgbClr val="0000FF"/>
                </a:solidFill>
                <a:ea typeface="HGSSoeiKakugothicUB" panose="020B0900000000000000" pitchFamily="34" charset="-128"/>
                <a:cs typeface="Arial" panose="020B0604020202020204" pitchFamily="34" charset="0"/>
              </a:rPr>
              <a:t>Develop software to reduce manual jobs &amp; ensure quality</a:t>
            </a:r>
            <a:endParaRPr lang="en-US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29946" y="775989"/>
            <a:ext cx="3387006" cy="312333"/>
          </a:xfrm>
          <a:prstGeom prst="round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anchor="ctr" anchorCtr="0">
            <a:noAutofit/>
          </a:bodyPr>
          <a:lstStyle/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Current Process Analysis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14299" y="3235534"/>
            <a:ext cx="4325755" cy="1203024"/>
          </a:xfrm>
          <a:prstGeom prst="roundRect">
            <a:avLst>
              <a:gd name="adj" fmla="val 8115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1" name="Rounded Rectangle 800"/>
          <p:cNvSpPr/>
          <p:nvPr/>
        </p:nvSpPr>
        <p:spPr>
          <a:xfrm>
            <a:off x="4700267" y="3250276"/>
            <a:ext cx="4259162" cy="1178429"/>
          </a:xfrm>
          <a:prstGeom prst="roundRect">
            <a:avLst>
              <a:gd name="adj" fmla="val 7944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2" name="TextBox 32">
            <a:extLst>
              <a:ext uri="{FF2B5EF4-FFF2-40B4-BE49-F238E27FC236}">
                <a16:creationId xmlns:a16="http://schemas.microsoft.com/office/drawing/2014/main" id="{CC70EF54-7A9B-407A-8C24-CB3E940C02A0}"/>
              </a:ext>
            </a:extLst>
          </p:cNvPr>
          <p:cNvSpPr txBox="1"/>
          <p:nvPr/>
        </p:nvSpPr>
        <p:spPr>
          <a:xfrm>
            <a:off x="111833" y="3317992"/>
            <a:ext cx="4243680" cy="1077218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Loss time to control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by excel files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No link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to other systems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 2" panose="05020102010507070707" pitchFamily="18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Each step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independent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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Skip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process &amp;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 easy mistakes</a:t>
            </a:r>
          </a:p>
        </p:txBody>
      </p:sp>
      <p:sp>
        <p:nvSpPr>
          <p:cNvPr id="803" name="TextBox 32">
            <a:extLst>
              <a:ext uri="{FF2B5EF4-FFF2-40B4-BE49-F238E27FC236}">
                <a16:creationId xmlns:a16="http://schemas.microsoft.com/office/drawing/2014/main" id="{CC70EF54-7A9B-407A-8C24-CB3E940C02A0}"/>
              </a:ext>
            </a:extLst>
          </p:cNvPr>
          <p:cNvSpPr txBox="1"/>
          <p:nvPr/>
        </p:nvSpPr>
        <p:spPr>
          <a:xfrm>
            <a:off x="4732940" y="3317161"/>
            <a:ext cx="4082287" cy="1077218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system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 to chop stamp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manually.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enough space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keeping F/G at FA warehouse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EEA203-E856-431C-BE5F-7CC18AF9FDD6}"/>
              </a:ext>
            </a:extLst>
          </p:cNvPr>
          <p:cNvGrpSpPr/>
          <p:nvPr/>
        </p:nvGrpSpPr>
        <p:grpSpPr>
          <a:xfrm>
            <a:off x="-17411" y="1086081"/>
            <a:ext cx="9132069" cy="1123719"/>
            <a:chOff x="-63072" y="1638938"/>
            <a:chExt cx="9223390" cy="1253698"/>
          </a:xfrm>
        </p:grpSpPr>
        <p:sp>
          <p:nvSpPr>
            <p:cNvPr id="3" name="Rectangle 2"/>
            <p:cNvSpPr/>
            <p:nvPr/>
          </p:nvSpPr>
          <p:spPr>
            <a:xfrm>
              <a:off x="5024077" y="1638938"/>
              <a:ext cx="1828583" cy="1253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2" name="Speech Bubble: Rectangle 11">
              <a:extLst>
                <a:ext uri="{FF2B5EF4-FFF2-40B4-BE49-F238E27FC236}">
                  <a16:creationId xmlns:a16="http://schemas.microsoft.com/office/drawing/2014/main" id="{36BE4CD0-4EC0-4BA3-9C45-9AE51467EC6C}"/>
                </a:ext>
              </a:extLst>
            </p:cNvPr>
            <p:cNvSpPr/>
            <p:nvPr/>
          </p:nvSpPr>
          <p:spPr>
            <a:xfrm>
              <a:off x="3861243" y="2387529"/>
              <a:ext cx="1362276" cy="380769"/>
            </a:xfrm>
            <a:prstGeom prst="wedgeRectCallout">
              <a:avLst>
                <a:gd name="adj1" fmla="val -14293"/>
                <a:gd name="adj2" fmla="val -48698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cs typeface="Arial" panose="020B0604020202020204" pitchFamily="34" charset="0"/>
                </a:rPr>
                <a:t>FA stock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83" name="Speech Bubble: Rectangle 11">
              <a:extLst>
                <a:ext uri="{FF2B5EF4-FFF2-40B4-BE49-F238E27FC236}">
                  <a16:creationId xmlns:a16="http://schemas.microsoft.com/office/drawing/2014/main" id="{36BE4CD0-4EC0-4BA3-9C45-9AE51467EC6C}"/>
                </a:ext>
              </a:extLst>
            </p:cNvPr>
            <p:cNvSpPr/>
            <p:nvPr/>
          </p:nvSpPr>
          <p:spPr>
            <a:xfrm>
              <a:off x="6975275" y="2450959"/>
              <a:ext cx="1139324" cy="380769"/>
            </a:xfrm>
            <a:prstGeom prst="wedgeRectCallout">
              <a:avLst>
                <a:gd name="adj1" fmla="val -14293"/>
                <a:gd name="adj2" fmla="val -48698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SCM stock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32AD3115-9C40-4954-8919-2758016C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6315" y="1770801"/>
              <a:ext cx="668365" cy="6714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B7E1AD7E-0FA5-437F-B5E6-524A9802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6860" y="1717403"/>
              <a:ext cx="716154" cy="60619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339930" y="1695218"/>
              <a:ext cx="1350809" cy="11755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8" name="Picture 154" descr="BD06761_">
              <a:extLst>
                <a:ext uri="{FF2B5EF4-FFF2-40B4-BE49-F238E27FC236}">
                  <a16:creationId xmlns:a16="http://schemas.microsoft.com/office/drawing/2014/main" id="{68B26810-88CF-4B35-9107-E4B6A9977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9075" y="1697168"/>
              <a:ext cx="677436" cy="68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9" name="Speech Bubble: Rectangle 11">
              <a:extLst>
                <a:ext uri="{FF2B5EF4-FFF2-40B4-BE49-F238E27FC236}">
                  <a16:creationId xmlns:a16="http://schemas.microsoft.com/office/drawing/2014/main" id="{36BE4CD0-4EC0-4BA3-9C45-9AE51467EC6C}"/>
                </a:ext>
              </a:extLst>
            </p:cNvPr>
            <p:cNvSpPr/>
            <p:nvPr/>
          </p:nvSpPr>
          <p:spPr>
            <a:xfrm>
              <a:off x="8020994" y="2450960"/>
              <a:ext cx="1139324" cy="380769"/>
            </a:xfrm>
            <a:prstGeom prst="wedgeRectCallout">
              <a:avLst>
                <a:gd name="adj1" fmla="val -14293"/>
                <a:gd name="adj2" fmla="val -48698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Shipment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490" name="Right Arrow 489"/>
            <p:cNvSpPr/>
            <p:nvPr/>
          </p:nvSpPr>
          <p:spPr>
            <a:xfrm>
              <a:off x="8095055" y="1970633"/>
              <a:ext cx="192533" cy="37207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4493" y="1801440"/>
              <a:ext cx="1764093" cy="617738"/>
              <a:chOff x="273938" y="3208092"/>
              <a:chExt cx="4434429" cy="977907"/>
            </a:xfrm>
          </p:grpSpPr>
          <p:sp>
            <p:nvSpPr>
              <p:cNvPr id="491" name="CustomShape 10"/>
              <p:cNvSpPr/>
              <p:nvPr/>
            </p:nvSpPr>
            <p:spPr>
              <a:xfrm>
                <a:off x="409910" y="3432174"/>
                <a:ext cx="3567960" cy="467640"/>
              </a:xfrm>
              <a:prstGeom prst="rect">
                <a:avLst/>
              </a:prstGeom>
              <a:solidFill>
                <a:srgbClr val="00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CustomShape 11"/>
              <p:cNvSpPr/>
              <p:nvPr/>
            </p:nvSpPr>
            <p:spPr>
              <a:xfrm rot="11152800" flipH="1">
                <a:off x="2079648" y="3890079"/>
                <a:ext cx="42120" cy="133200"/>
              </a:xfrm>
              <a:prstGeom prst="flowChartOnlineStorage">
                <a:avLst/>
              </a:prstGeom>
              <a:solidFill>
                <a:srgbClr val="DEC878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CustomShape 12"/>
              <p:cNvSpPr/>
              <p:nvPr/>
            </p:nvSpPr>
            <p:spPr>
              <a:xfrm rot="11152800">
                <a:off x="2356848" y="3900159"/>
                <a:ext cx="47160" cy="133200"/>
              </a:xfrm>
              <a:prstGeom prst="flowChartOnlineStorage">
                <a:avLst/>
              </a:prstGeom>
              <a:solidFill>
                <a:srgbClr val="DEC878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CustomShape 13"/>
              <p:cNvSpPr/>
              <p:nvPr/>
            </p:nvSpPr>
            <p:spPr>
              <a:xfrm rot="12609000">
                <a:off x="2310768" y="4004199"/>
                <a:ext cx="84600" cy="130320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CustomShape 14"/>
              <p:cNvSpPr/>
              <p:nvPr/>
            </p:nvSpPr>
            <p:spPr>
              <a:xfrm rot="20251200">
                <a:off x="2082528" y="3992679"/>
                <a:ext cx="83520" cy="141480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CustomShape 15"/>
              <p:cNvSpPr/>
              <p:nvPr/>
            </p:nvSpPr>
            <p:spPr>
              <a:xfrm>
                <a:off x="2102688" y="4028679"/>
                <a:ext cx="250920" cy="15732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CustomShape 16"/>
              <p:cNvSpPr/>
              <p:nvPr/>
            </p:nvSpPr>
            <p:spPr>
              <a:xfrm>
                <a:off x="2159928" y="4007079"/>
                <a:ext cx="135000" cy="1562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24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498" name="Picture 2"/>
              <p:cNvPicPr/>
              <p:nvPr/>
            </p:nvPicPr>
            <p:blipFill>
              <a:blip r:embed="rId6"/>
              <a:stretch/>
            </p:blipFill>
            <p:spPr>
              <a:xfrm>
                <a:off x="2309328" y="3798639"/>
                <a:ext cx="174600" cy="2908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9" name="Picture 3"/>
              <p:cNvPicPr/>
              <p:nvPr/>
            </p:nvPicPr>
            <p:blipFill>
              <a:blip r:embed="rId7"/>
              <a:stretch/>
            </p:blipFill>
            <p:spPr>
              <a:xfrm>
                <a:off x="2050128" y="3762639"/>
                <a:ext cx="107280" cy="222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00" name="CustomShape 17"/>
              <p:cNvSpPr/>
              <p:nvPr/>
            </p:nvSpPr>
            <p:spPr>
              <a:xfrm rot="5400000">
                <a:off x="2202408" y="3954879"/>
                <a:ext cx="54360" cy="105840"/>
              </a:xfrm>
              <a:prstGeom prst="moon">
                <a:avLst>
                  <a:gd name="adj" fmla="val 50000"/>
                </a:avLst>
              </a:prstGeom>
              <a:solidFill>
                <a:srgbClr val="FF9966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CustomShape 18"/>
              <p:cNvSpPr/>
              <p:nvPr/>
            </p:nvSpPr>
            <p:spPr>
              <a:xfrm rot="16200000">
                <a:off x="2177928" y="4046319"/>
                <a:ext cx="92520" cy="7776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CustomShape 19"/>
              <p:cNvSpPr/>
              <p:nvPr/>
            </p:nvSpPr>
            <p:spPr>
              <a:xfrm rot="11152800" flipH="1">
                <a:off x="2713608" y="3890079"/>
                <a:ext cx="42120" cy="133200"/>
              </a:xfrm>
              <a:prstGeom prst="flowChartOnlineStorage">
                <a:avLst/>
              </a:prstGeom>
              <a:solidFill>
                <a:srgbClr val="DEC878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CustomShape 20"/>
              <p:cNvSpPr/>
              <p:nvPr/>
            </p:nvSpPr>
            <p:spPr>
              <a:xfrm rot="11152800">
                <a:off x="2990808" y="3900159"/>
                <a:ext cx="47160" cy="133200"/>
              </a:xfrm>
              <a:prstGeom prst="flowChartOnlineStorage">
                <a:avLst/>
              </a:prstGeom>
              <a:solidFill>
                <a:srgbClr val="DEC878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CustomShape 21"/>
              <p:cNvSpPr/>
              <p:nvPr/>
            </p:nvSpPr>
            <p:spPr>
              <a:xfrm rot="12609000">
                <a:off x="2944728" y="4004199"/>
                <a:ext cx="84600" cy="130320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CustomShape 22"/>
              <p:cNvSpPr/>
              <p:nvPr/>
            </p:nvSpPr>
            <p:spPr>
              <a:xfrm rot="20251200">
                <a:off x="2716488" y="3992679"/>
                <a:ext cx="83520" cy="141480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CustomShape 23"/>
              <p:cNvSpPr/>
              <p:nvPr/>
            </p:nvSpPr>
            <p:spPr>
              <a:xfrm>
                <a:off x="2736648" y="4028679"/>
                <a:ext cx="250920" cy="15732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CustomShape 24"/>
              <p:cNvSpPr/>
              <p:nvPr/>
            </p:nvSpPr>
            <p:spPr>
              <a:xfrm>
                <a:off x="2794248" y="4007079"/>
                <a:ext cx="135000" cy="1562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24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508" name="Picture 2"/>
              <p:cNvPicPr/>
              <p:nvPr/>
            </p:nvPicPr>
            <p:blipFill>
              <a:blip r:embed="rId6"/>
              <a:stretch/>
            </p:blipFill>
            <p:spPr>
              <a:xfrm>
                <a:off x="2943288" y="3798639"/>
                <a:ext cx="174600" cy="2908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09" name="Picture 3"/>
              <p:cNvPicPr/>
              <p:nvPr/>
            </p:nvPicPr>
            <p:blipFill>
              <a:blip r:embed="rId7"/>
              <a:stretch/>
            </p:blipFill>
            <p:spPr>
              <a:xfrm>
                <a:off x="2684088" y="3762639"/>
                <a:ext cx="107280" cy="222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10" name="CustomShape 25"/>
              <p:cNvSpPr/>
              <p:nvPr/>
            </p:nvSpPr>
            <p:spPr>
              <a:xfrm rot="5400000">
                <a:off x="2836368" y="3954879"/>
                <a:ext cx="54360" cy="105840"/>
              </a:xfrm>
              <a:prstGeom prst="moon">
                <a:avLst>
                  <a:gd name="adj" fmla="val 50000"/>
                </a:avLst>
              </a:prstGeom>
              <a:solidFill>
                <a:srgbClr val="FF9966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CustomShape 26"/>
              <p:cNvSpPr/>
              <p:nvPr/>
            </p:nvSpPr>
            <p:spPr>
              <a:xfrm rot="16200000">
                <a:off x="2811888" y="4046319"/>
                <a:ext cx="92520" cy="7776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CustomShape 27"/>
              <p:cNvSpPr/>
              <p:nvPr/>
            </p:nvSpPr>
            <p:spPr>
              <a:xfrm rot="11152800" flipH="1">
                <a:off x="3232008" y="3890079"/>
                <a:ext cx="42120" cy="133200"/>
              </a:xfrm>
              <a:prstGeom prst="flowChartOnlineStorage">
                <a:avLst/>
              </a:prstGeom>
              <a:solidFill>
                <a:srgbClr val="DEC878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CustomShape 28"/>
              <p:cNvSpPr/>
              <p:nvPr/>
            </p:nvSpPr>
            <p:spPr>
              <a:xfrm rot="11152800">
                <a:off x="3509568" y="3900159"/>
                <a:ext cx="47160" cy="133200"/>
              </a:xfrm>
              <a:prstGeom prst="flowChartOnlineStorage">
                <a:avLst/>
              </a:prstGeom>
              <a:solidFill>
                <a:srgbClr val="DEC878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CustomShape 29"/>
              <p:cNvSpPr/>
              <p:nvPr/>
            </p:nvSpPr>
            <p:spPr>
              <a:xfrm rot="12609000">
                <a:off x="3463128" y="4004199"/>
                <a:ext cx="84600" cy="130320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CustomShape 30"/>
              <p:cNvSpPr/>
              <p:nvPr/>
            </p:nvSpPr>
            <p:spPr>
              <a:xfrm rot="20251200">
                <a:off x="3234888" y="3992679"/>
                <a:ext cx="83520" cy="141480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CustomShape 31"/>
              <p:cNvSpPr/>
              <p:nvPr/>
            </p:nvSpPr>
            <p:spPr>
              <a:xfrm>
                <a:off x="3255408" y="4028679"/>
                <a:ext cx="250920" cy="15732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CustomShape 32"/>
              <p:cNvSpPr/>
              <p:nvPr/>
            </p:nvSpPr>
            <p:spPr>
              <a:xfrm>
                <a:off x="3312648" y="4007079"/>
                <a:ext cx="135000" cy="1562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24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518" name="Picture 2"/>
              <p:cNvPicPr/>
              <p:nvPr/>
            </p:nvPicPr>
            <p:blipFill>
              <a:blip r:embed="rId6"/>
              <a:stretch/>
            </p:blipFill>
            <p:spPr>
              <a:xfrm>
                <a:off x="3461688" y="3798639"/>
                <a:ext cx="174600" cy="2908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19" name="Picture 3"/>
              <p:cNvPicPr/>
              <p:nvPr/>
            </p:nvPicPr>
            <p:blipFill>
              <a:blip r:embed="rId7"/>
              <a:stretch/>
            </p:blipFill>
            <p:spPr>
              <a:xfrm>
                <a:off x="3202488" y="3762639"/>
                <a:ext cx="107280" cy="222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20" name="CustomShape 33"/>
              <p:cNvSpPr/>
              <p:nvPr/>
            </p:nvSpPr>
            <p:spPr>
              <a:xfrm rot="5400000">
                <a:off x="3354768" y="3954879"/>
                <a:ext cx="54360" cy="105840"/>
              </a:xfrm>
              <a:prstGeom prst="moon">
                <a:avLst>
                  <a:gd name="adj" fmla="val 50000"/>
                </a:avLst>
              </a:prstGeom>
              <a:solidFill>
                <a:srgbClr val="FF9966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CustomShape 34"/>
              <p:cNvSpPr/>
              <p:nvPr/>
            </p:nvSpPr>
            <p:spPr>
              <a:xfrm rot="16200000">
                <a:off x="3330288" y="4046319"/>
                <a:ext cx="92520" cy="7776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CustomShape 35"/>
              <p:cNvSpPr/>
              <p:nvPr/>
            </p:nvSpPr>
            <p:spPr>
              <a:xfrm rot="1607400">
                <a:off x="3606408" y="3759399"/>
                <a:ext cx="15480" cy="103680"/>
              </a:xfrm>
              <a:prstGeom prst="rect">
                <a:avLst/>
              </a:prstGeom>
              <a:solidFill>
                <a:srgbClr val="FFFF99"/>
              </a:solidFill>
              <a:ln w="324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CustomShape 47"/>
              <p:cNvSpPr/>
              <p:nvPr/>
            </p:nvSpPr>
            <p:spPr>
              <a:xfrm>
                <a:off x="2097941" y="3541760"/>
                <a:ext cx="392040" cy="2696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CustomShape 48"/>
              <p:cNvSpPr/>
              <p:nvPr/>
            </p:nvSpPr>
            <p:spPr>
              <a:xfrm>
                <a:off x="2679408" y="3560679"/>
                <a:ext cx="392040" cy="2696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CustomShape 49"/>
              <p:cNvSpPr/>
              <p:nvPr/>
            </p:nvSpPr>
            <p:spPr>
              <a:xfrm>
                <a:off x="3173328" y="3552759"/>
                <a:ext cx="392040" cy="2696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526" name="Picture 6"/>
              <p:cNvPicPr/>
              <p:nvPr/>
            </p:nvPicPr>
            <p:blipFill>
              <a:blip r:embed="rId8"/>
              <a:stretch/>
            </p:blipFill>
            <p:spPr>
              <a:xfrm>
                <a:off x="1161461" y="3242469"/>
                <a:ext cx="583920" cy="569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27" name="Picture 73"/>
              <p:cNvPicPr/>
              <p:nvPr/>
            </p:nvPicPr>
            <p:blipFill>
              <a:blip r:embed="rId9"/>
              <a:stretch/>
            </p:blipFill>
            <p:spPr>
              <a:xfrm>
                <a:off x="273938" y="3208092"/>
                <a:ext cx="699480" cy="6426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28" name="CustomShape 51"/>
              <p:cNvSpPr/>
              <p:nvPr/>
            </p:nvSpPr>
            <p:spPr>
              <a:xfrm rot="11152800" flipH="1">
                <a:off x="397728" y="3890079"/>
                <a:ext cx="42120" cy="133200"/>
              </a:xfrm>
              <a:prstGeom prst="flowChartOnlineStorage">
                <a:avLst/>
              </a:prstGeom>
              <a:solidFill>
                <a:srgbClr val="DEC878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CustomShape 52"/>
              <p:cNvSpPr/>
              <p:nvPr/>
            </p:nvSpPr>
            <p:spPr>
              <a:xfrm rot="11152800">
                <a:off x="674928" y="3900159"/>
                <a:ext cx="47160" cy="133200"/>
              </a:xfrm>
              <a:prstGeom prst="flowChartOnlineStorage">
                <a:avLst/>
              </a:prstGeom>
              <a:solidFill>
                <a:srgbClr val="DEC878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CustomShape 53"/>
              <p:cNvSpPr/>
              <p:nvPr/>
            </p:nvSpPr>
            <p:spPr>
              <a:xfrm rot="12609000">
                <a:off x="628488" y="4004199"/>
                <a:ext cx="84600" cy="130320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CustomShape 54"/>
              <p:cNvSpPr/>
              <p:nvPr/>
            </p:nvSpPr>
            <p:spPr>
              <a:xfrm rot="20251200">
                <a:off x="400608" y="3992679"/>
                <a:ext cx="83520" cy="141480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CustomShape 55"/>
              <p:cNvSpPr/>
              <p:nvPr/>
            </p:nvSpPr>
            <p:spPr>
              <a:xfrm>
                <a:off x="420768" y="4028679"/>
                <a:ext cx="250920" cy="15732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CustomShape 56"/>
              <p:cNvSpPr/>
              <p:nvPr/>
            </p:nvSpPr>
            <p:spPr>
              <a:xfrm>
                <a:off x="478008" y="4007079"/>
                <a:ext cx="135000" cy="1562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24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534" name="Picture 2"/>
              <p:cNvPicPr/>
              <p:nvPr/>
            </p:nvPicPr>
            <p:blipFill>
              <a:blip r:embed="rId6"/>
              <a:stretch/>
            </p:blipFill>
            <p:spPr>
              <a:xfrm>
                <a:off x="627408" y="3798639"/>
                <a:ext cx="174600" cy="2908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35" name="Picture 3"/>
              <p:cNvPicPr/>
              <p:nvPr/>
            </p:nvPicPr>
            <p:blipFill>
              <a:blip r:embed="rId7"/>
              <a:stretch/>
            </p:blipFill>
            <p:spPr>
              <a:xfrm>
                <a:off x="368208" y="3762639"/>
                <a:ext cx="107280" cy="222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36" name="CustomShape 57"/>
              <p:cNvSpPr/>
              <p:nvPr/>
            </p:nvSpPr>
            <p:spPr>
              <a:xfrm rot="5400000">
                <a:off x="520488" y="3954879"/>
                <a:ext cx="54360" cy="105840"/>
              </a:xfrm>
              <a:prstGeom prst="moon">
                <a:avLst>
                  <a:gd name="adj" fmla="val 50000"/>
                </a:avLst>
              </a:prstGeom>
              <a:solidFill>
                <a:srgbClr val="FF9966"/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CustomShape 58"/>
              <p:cNvSpPr/>
              <p:nvPr/>
            </p:nvSpPr>
            <p:spPr>
              <a:xfrm rot="16200000">
                <a:off x="495648" y="4046319"/>
                <a:ext cx="92520" cy="7776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538" name="Picture 809"/>
              <p:cNvPicPr/>
              <p:nvPr/>
            </p:nvPicPr>
            <p:blipFill>
              <a:blip r:embed="rId10"/>
              <a:stretch/>
            </p:blipFill>
            <p:spPr>
              <a:xfrm>
                <a:off x="1173561" y="3883781"/>
                <a:ext cx="568080" cy="16894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39" name="図 13"/>
              <p:cNvPicPr/>
              <p:nvPr/>
            </p:nvPicPr>
            <p:blipFill>
              <a:blip r:embed="rId11"/>
              <a:stretch/>
            </p:blipFill>
            <p:spPr>
              <a:xfrm rot="20086315">
                <a:off x="1727116" y="3765973"/>
                <a:ext cx="239760" cy="2642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40" name="Picture 539"/>
              <p:cNvPicPr/>
              <p:nvPr/>
            </p:nvPicPr>
            <p:blipFill>
              <a:blip r:embed="rId12"/>
              <a:stretch/>
            </p:blipFill>
            <p:spPr>
              <a:xfrm>
                <a:off x="3852580" y="3406610"/>
                <a:ext cx="646775" cy="32364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41" name="CustomShape 37"/>
              <p:cNvSpPr/>
              <p:nvPr/>
            </p:nvSpPr>
            <p:spPr>
              <a:xfrm>
                <a:off x="4173852" y="3909341"/>
                <a:ext cx="36000" cy="108360"/>
              </a:xfrm>
              <a:prstGeom prst="rect">
                <a:avLst/>
              </a:prstGeom>
              <a:solidFill>
                <a:srgbClr val="FFFF99"/>
              </a:solidFill>
              <a:ln w="324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CustomShape 40"/>
              <p:cNvSpPr/>
              <p:nvPr/>
            </p:nvSpPr>
            <p:spPr>
              <a:xfrm>
                <a:off x="4097892" y="3746981"/>
                <a:ext cx="33840" cy="1285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48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CustomShape 43"/>
              <p:cNvSpPr/>
              <p:nvPr/>
            </p:nvSpPr>
            <p:spPr>
              <a:xfrm>
                <a:off x="4011492" y="3743741"/>
                <a:ext cx="35640" cy="140040"/>
              </a:xfrm>
              <a:prstGeom prst="rect">
                <a:avLst/>
              </a:prstGeom>
              <a:solidFill>
                <a:srgbClr val="FFFF99"/>
              </a:solidFill>
              <a:ln w="324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CustomShape 45"/>
              <p:cNvSpPr/>
              <p:nvPr/>
            </p:nvSpPr>
            <p:spPr>
              <a:xfrm>
                <a:off x="4009332" y="3915461"/>
                <a:ext cx="40320" cy="107280"/>
              </a:xfrm>
              <a:prstGeom prst="rect">
                <a:avLst/>
              </a:prstGeom>
              <a:solidFill>
                <a:srgbClr val="FFFF99"/>
              </a:solidFill>
              <a:ln w="324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CustomShape 46"/>
              <p:cNvSpPr/>
              <p:nvPr/>
            </p:nvSpPr>
            <p:spPr>
              <a:xfrm>
                <a:off x="3862092" y="3876941"/>
                <a:ext cx="351720" cy="3636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24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3888767" y="3736852"/>
                <a:ext cx="819600" cy="183108"/>
              </a:xfrm>
              <a:prstGeom prst="rect">
                <a:avLst/>
              </a:prstGeom>
              <a:solidFill>
                <a:srgbClr val="00B05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600" dirty="0">
                    <a:solidFill>
                      <a:schemeClr val="tx1"/>
                    </a:solidFill>
                  </a:rPr>
                  <a:t>5KG</a:t>
                </a:r>
                <a:endParaRPr lang="en-US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Left-Right Arrow 10"/>
            <p:cNvSpPr/>
            <p:nvPr/>
          </p:nvSpPr>
          <p:spPr>
            <a:xfrm>
              <a:off x="1914899" y="2027072"/>
              <a:ext cx="398923" cy="252868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53249CD1-EAE6-4D20-B472-879E497F7792}"/>
                </a:ext>
              </a:extLst>
            </p:cNvPr>
            <p:cNvGrpSpPr/>
            <p:nvPr/>
          </p:nvGrpSpPr>
          <p:grpSpPr>
            <a:xfrm>
              <a:off x="4108970" y="1752890"/>
              <a:ext cx="860221" cy="738463"/>
              <a:chOff x="38203" y="0"/>
              <a:chExt cx="768617" cy="593576"/>
            </a:xfrm>
          </p:grpSpPr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6CB97020-66E7-4CA5-98BB-987E4CFBF5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582" y="0"/>
                <a:ext cx="606238" cy="593576"/>
                <a:chOff x="200582" y="0"/>
                <a:chExt cx="1152" cy="1083"/>
              </a:xfrm>
            </p:grpSpPr>
            <p:sp>
              <p:nvSpPr>
                <p:cNvPr id="551" name="AutoShape 150">
                  <a:extLst>
                    <a:ext uri="{FF2B5EF4-FFF2-40B4-BE49-F238E27FC236}">
                      <a16:creationId xmlns:a16="http://schemas.microsoft.com/office/drawing/2014/main" id="{3902D101-49F0-4D55-87B4-7EB3DE5A43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582" y="299"/>
                  <a:ext cx="1152" cy="576"/>
                </a:xfrm>
                <a:prstGeom prst="cube">
                  <a:avLst>
                    <a:gd name="adj" fmla="val 29333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E3499B1B-B6BF-4CFB-AE80-E63D37C274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1302" y="51"/>
                  <a:ext cx="319" cy="488"/>
                  <a:chOff x="201302" y="51"/>
                  <a:chExt cx="319" cy="488"/>
                </a:xfrm>
              </p:grpSpPr>
              <p:sp>
                <p:nvSpPr>
                  <p:cNvPr id="748" name="AutoShape 152">
                    <a:extLst>
                      <a:ext uri="{FF2B5EF4-FFF2-40B4-BE49-F238E27FC236}">
                        <a16:creationId xmlns:a16="http://schemas.microsoft.com/office/drawing/2014/main" id="{D0D94F09-9CC0-4BB4-A823-64DF58FD5E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302" y="51"/>
                    <a:ext cx="319" cy="390"/>
                  </a:xfrm>
                  <a:prstGeom prst="cube">
                    <a:avLst>
                      <a:gd name="adj" fmla="val 44870"/>
                    </a:avLst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49" name="Freeform 748">
                    <a:extLst>
                      <a:ext uri="{FF2B5EF4-FFF2-40B4-BE49-F238E27FC236}">
                        <a16:creationId xmlns:a16="http://schemas.microsoft.com/office/drawing/2014/main" id="{153A39DC-2F80-4D88-BEC0-E367891D37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336" y="316"/>
                    <a:ext cx="123" cy="223"/>
                  </a:xfrm>
                  <a:custGeom>
                    <a:avLst/>
                    <a:gdLst>
                      <a:gd name="T0" fmla="*/ 96 w 528"/>
                      <a:gd name="T1" fmla="*/ 0 h 432"/>
                      <a:gd name="T2" fmla="*/ 528 w 528"/>
                      <a:gd name="T3" fmla="*/ 0 h 432"/>
                      <a:gd name="T4" fmla="*/ 480 w 528"/>
                      <a:gd name="T5" fmla="*/ 96 h 432"/>
                      <a:gd name="T6" fmla="*/ 480 w 528"/>
                      <a:gd name="T7" fmla="*/ 192 h 432"/>
                      <a:gd name="T8" fmla="*/ 480 w 528"/>
                      <a:gd name="T9" fmla="*/ 384 h 432"/>
                      <a:gd name="T10" fmla="*/ 480 w 528"/>
                      <a:gd name="T11" fmla="*/ 432 h 432"/>
                      <a:gd name="T12" fmla="*/ 0 w 528"/>
                      <a:gd name="T13" fmla="*/ 432 h 432"/>
                      <a:gd name="T14" fmla="*/ 0 w 528"/>
                      <a:gd name="T15" fmla="*/ 336 h 432"/>
                      <a:gd name="T16" fmla="*/ 0 w 528"/>
                      <a:gd name="T17" fmla="*/ 192 h 432"/>
                      <a:gd name="T18" fmla="*/ 48 w 528"/>
                      <a:gd name="T19" fmla="*/ 96 h 432"/>
                      <a:gd name="T20" fmla="*/ 96 w 528"/>
                      <a:gd name="T21" fmla="*/ 0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28" h="432">
                        <a:moveTo>
                          <a:pt x="96" y="0"/>
                        </a:moveTo>
                        <a:lnTo>
                          <a:pt x="528" y="0"/>
                        </a:lnTo>
                        <a:lnTo>
                          <a:pt x="480" y="96"/>
                        </a:lnTo>
                        <a:lnTo>
                          <a:pt x="480" y="192"/>
                        </a:lnTo>
                        <a:lnTo>
                          <a:pt x="480" y="384"/>
                        </a:lnTo>
                        <a:lnTo>
                          <a:pt x="480" y="432"/>
                        </a:lnTo>
                        <a:lnTo>
                          <a:pt x="0" y="432"/>
                        </a:lnTo>
                        <a:lnTo>
                          <a:pt x="0" y="336"/>
                        </a:lnTo>
                        <a:lnTo>
                          <a:pt x="0" y="192"/>
                        </a:lnTo>
                        <a:lnTo>
                          <a:pt x="48" y="96"/>
                        </a:lnTo>
                        <a:lnTo>
                          <a:pt x="96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50" name="Rectangle 749">
                    <a:extLst>
                      <a:ext uri="{FF2B5EF4-FFF2-40B4-BE49-F238E27FC236}">
                        <a16:creationId xmlns:a16="http://schemas.microsoft.com/office/drawing/2014/main" id="{157C5502-CA4E-4747-BE83-2790C6258B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311" y="246"/>
                    <a:ext cx="38" cy="8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51" name="Line 155">
                    <a:extLst>
                      <a:ext uri="{FF2B5EF4-FFF2-40B4-BE49-F238E27FC236}">
                        <a16:creationId xmlns:a16="http://schemas.microsoft.com/office/drawing/2014/main" id="{AA773E65-046F-453A-AB92-9FC65F1C61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77" y="246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52" name="Line 156">
                    <a:extLst>
                      <a:ext uri="{FF2B5EF4-FFF2-40B4-BE49-F238E27FC236}">
                        <a16:creationId xmlns:a16="http://schemas.microsoft.com/office/drawing/2014/main" id="{DBCA05B9-B9F0-4307-8F82-5FB29AECD2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77" y="260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53" name="Line 157">
                    <a:extLst>
                      <a:ext uri="{FF2B5EF4-FFF2-40B4-BE49-F238E27FC236}">
                        <a16:creationId xmlns:a16="http://schemas.microsoft.com/office/drawing/2014/main" id="{0588B22C-3C05-4160-BC67-370DE2C8F2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77" y="274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54" name="Line 158">
                    <a:extLst>
                      <a:ext uri="{FF2B5EF4-FFF2-40B4-BE49-F238E27FC236}">
                        <a16:creationId xmlns:a16="http://schemas.microsoft.com/office/drawing/2014/main" id="{F32E0A1E-75CE-47A7-A546-4083CC8F66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77" y="288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55" name="Line 159">
                    <a:extLst>
                      <a:ext uri="{FF2B5EF4-FFF2-40B4-BE49-F238E27FC236}">
                        <a16:creationId xmlns:a16="http://schemas.microsoft.com/office/drawing/2014/main" id="{8D679C67-8BD0-4090-A1D0-FDDDA590F1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21" y="267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56" name="Line 160">
                    <a:extLst>
                      <a:ext uri="{FF2B5EF4-FFF2-40B4-BE49-F238E27FC236}">
                        <a16:creationId xmlns:a16="http://schemas.microsoft.com/office/drawing/2014/main" id="{7CDC2EA8-7B1A-4AC2-8B33-302835C544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21" y="281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57" name="Line 161">
                    <a:extLst>
                      <a:ext uri="{FF2B5EF4-FFF2-40B4-BE49-F238E27FC236}">
                        <a16:creationId xmlns:a16="http://schemas.microsoft.com/office/drawing/2014/main" id="{92DC28F5-40C6-4DAC-B5AE-568D7DFA43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21" y="296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</p:grp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id="{3FA5122E-21E7-4A96-8935-82276505F2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0823" y="0"/>
                  <a:ext cx="383" cy="395"/>
                  <a:chOff x="200823" y="0"/>
                  <a:chExt cx="383" cy="395"/>
                </a:xfrm>
              </p:grpSpPr>
              <p:sp>
                <p:nvSpPr>
                  <p:cNvPr id="560" name="Freeform 559">
                    <a:extLst>
                      <a:ext uri="{FF2B5EF4-FFF2-40B4-BE49-F238E27FC236}">
                        <a16:creationId xmlns:a16="http://schemas.microsoft.com/office/drawing/2014/main" id="{F4236291-8EFE-4079-BB5F-A267AD543A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63" y="288"/>
                    <a:ext cx="43" cy="107"/>
                  </a:xfrm>
                  <a:custGeom>
                    <a:avLst/>
                    <a:gdLst>
                      <a:gd name="T0" fmla="*/ 0 w 87"/>
                      <a:gd name="T1" fmla="*/ 213 h 213"/>
                      <a:gd name="T2" fmla="*/ 87 w 87"/>
                      <a:gd name="T3" fmla="*/ 129 h 213"/>
                      <a:gd name="T4" fmla="*/ 87 w 87"/>
                      <a:gd name="T5" fmla="*/ 0 h 213"/>
                      <a:gd name="T6" fmla="*/ 0 w 87"/>
                      <a:gd name="T7" fmla="*/ 86 h 213"/>
                      <a:gd name="T8" fmla="*/ 0 w 87"/>
                      <a:gd name="T9" fmla="*/ 213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213">
                        <a:moveTo>
                          <a:pt x="0" y="213"/>
                        </a:moveTo>
                        <a:lnTo>
                          <a:pt x="87" y="129"/>
                        </a:lnTo>
                        <a:lnTo>
                          <a:pt x="87" y="0"/>
                        </a:lnTo>
                        <a:lnTo>
                          <a:pt x="0" y="86"/>
                        </a:lnTo>
                        <a:lnTo>
                          <a:pt x="0" y="21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61" name="Freeform 560">
                    <a:extLst>
                      <a:ext uri="{FF2B5EF4-FFF2-40B4-BE49-F238E27FC236}">
                        <a16:creationId xmlns:a16="http://schemas.microsoft.com/office/drawing/2014/main" id="{2B2E8219-65B9-479B-9244-79E9D9E746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42" y="288"/>
                    <a:ext cx="64" cy="33"/>
                  </a:xfrm>
                  <a:custGeom>
                    <a:avLst/>
                    <a:gdLst>
                      <a:gd name="T0" fmla="*/ 64 w 129"/>
                      <a:gd name="T1" fmla="*/ 65 h 65"/>
                      <a:gd name="T2" fmla="*/ 129 w 129"/>
                      <a:gd name="T3" fmla="*/ 0 h 65"/>
                      <a:gd name="T4" fmla="*/ 0 w 129"/>
                      <a:gd name="T5" fmla="*/ 0 h 65"/>
                      <a:gd name="T6" fmla="*/ 64 w 129"/>
                      <a:gd name="T7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9" h="65">
                        <a:moveTo>
                          <a:pt x="64" y="65"/>
                        </a:moveTo>
                        <a:lnTo>
                          <a:pt x="129" y="0"/>
                        </a:lnTo>
                        <a:lnTo>
                          <a:pt x="0" y="0"/>
                        </a:lnTo>
                        <a:lnTo>
                          <a:pt x="64" y="65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62" name="Freeform 561">
                    <a:extLst>
                      <a:ext uri="{FF2B5EF4-FFF2-40B4-BE49-F238E27FC236}">
                        <a16:creationId xmlns:a16="http://schemas.microsoft.com/office/drawing/2014/main" id="{6F57E6C7-1E11-4765-B752-4F76F76C55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23" y="310"/>
                    <a:ext cx="84" cy="21"/>
                  </a:xfrm>
                  <a:custGeom>
                    <a:avLst/>
                    <a:gdLst>
                      <a:gd name="T0" fmla="*/ 169 w 169"/>
                      <a:gd name="T1" fmla="*/ 42 h 42"/>
                      <a:gd name="T2" fmla="*/ 42 w 169"/>
                      <a:gd name="T3" fmla="*/ 0 h 42"/>
                      <a:gd name="T4" fmla="*/ 0 w 169"/>
                      <a:gd name="T5" fmla="*/ 42 h 42"/>
                      <a:gd name="T6" fmla="*/ 169 w 169"/>
                      <a:gd name="T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69" h="42">
                        <a:moveTo>
                          <a:pt x="169" y="42"/>
                        </a:moveTo>
                        <a:lnTo>
                          <a:pt x="42" y="0"/>
                        </a:lnTo>
                        <a:lnTo>
                          <a:pt x="0" y="42"/>
                        </a:lnTo>
                        <a:lnTo>
                          <a:pt x="169" y="42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63" name="Freeform 562">
                    <a:extLst>
                      <a:ext uri="{FF2B5EF4-FFF2-40B4-BE49-F238E27FC236}">
                        <a16:creationId xmlns:a16="http://schemas.microsoft.com/office/drawing/2014/main" id="{C3162F51-0BDE-4959-9AAC-9F7D5C0902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44" y="288"/>
                    <a:ext cx="352" cy="43"/>
                  </a:xfrm>
                  <a:custGeom>
                    <a:avLst/>
                    <a:gdLst>
                      <a:gd name="T0" fmla="*/ 704 w 704"/>
                      <a:gd name="T1" fmla="*/ 23 h 86"/>
                      <a:gd name="T2" fmla="*/ 660 w 704"/>
                      <a:gd name="T3" fmla="*/ 0 h 86"/>
                      <a:gd name="T4" fmla="*/ 42 w 704"/>
                      <a:gd name="T5" fmla="*/ 0 h 86"/>
                      <a:gd name="T6" fmla="*/ 0 w 704"/>
                      <a:gd name="T7" fmla="*/ 44 h 86"/>
                      <a:gd name="T8" fmla="*/ 127 w 704"/>
                      <a:gd name="T9" fmla="*/ 86 h 86"/>
                      <a:gd name="T10" fmla="*/ 638 w 704"/>
                      <a:gd name="T11" fmla="*/ 86 h 86"/>
                      <a:gd name="T12" fmla="*/ 704 w 704"/>
                      <a:gd name="T13" fmla="*/ 2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4" h="86">
                        <a:moveTo>
                          <a:pt x="704" y="23"/>
                        </a:moveTo>
                        <a:lnTo>
                          <a:pt x="660" y="0"/>
                        </a:lnTo>
                        <a:lnTo>
                          <a:pt x="42" y="0"/>
                        </a:lnTo>
                        <a:lnTo>
                          <a:pt x="0" y="44"/>
                        </a:lnTo>
                        <a:lnTo>
                          <a:pt x="127" y="86"/>
                        </a:lnTo>
                        <a:lnTo>
                          <a:pt x="638" y="86"/>
                        </a:lnTo>
                        <a:lnTo>
                          <a:pt x="704" y="2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64" name="Freeform 563">
                    <a:extLst>
                      <a:ext uri="{FF2B5EF4-FFF2-40B4-BE49-F238E27FC236}">
                        <a16:creationId xmlns:a16="http://schemas.microsoft.com/office/drawing/2014/main" id="{F4B88E32-9053-4F78-BE65-3F71F9A1BD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40" cy="16"/>
                  </a:xfrm>
                  <a:custGeom>
                    <a:avLst/>
                    <a:gdLst>
                      <a:gd name="T0" fmla="*/ 0 w 481"/>
                      <a:gd name="T1" fmla="*/ 33 h 33"/>
                      <a:gd name="T2" fmla="*/ 42 w 481"/>
                      <a:gd name="T3" fmla="*/ 33 h 33"/>
                      <a:gd name="T4" fmla="*/ 84 w 481"/>
                      <a:gd name="T5" fmla="*/ 33 h 33"/>
                      <a:gd name="T6" fmla="*/ 125 w 481"/>
                      <a:gd name="T7" fmla="*/ 33 h 33"/>
                      <a:gd name="T8" fmla="*/ 165 w 481"/>
                      <a:gd name="T9" fmla="*/ 31 h 33"/>
                      <a:gd name="T10" fmla="*/ 204 w 481"/>
                      <a:gd name="T11" fmla="*/ 31 h 33"/>
                      <a:gd name="T12" fmla="*/ 240 w 481"/>
                      <a:gd name="T13" fmla="*/ 29 h 33"/>
                      <a:gd name="T14" fmla="*/ 277 w 481"/>
                      <a:gd name="T15" fmla="*/ 27 h 33"/>
                      <a:gd name="T16" fmla="*/ 310 w 481"/>
                      <a:gd name="T17" fmla="*/ 25 h 33"/>
                      <a:gd name="T18" fmla="*/ 340 w 481"/>
                      <a:gd name="T19" fmla="*/ 23 h 33"/>
                      <a:gd name="T20" fmla="*/ 369 w 481"/>
                      <a:gd name="T21" fmla="*/ 21 h 33"/>
                      <a:gd name="T22" fmla="*/ 394 w 481"/>
                      <a:gd name="T23" fmla="*/ 19 h 33"/>
                      <a:gd name="T24" fmla="*/ 415 w 481"/>
                      <a:gd name="T25" fmla="*/ 17 h 33"/>
                      <a:gd name="T26" fmla="*/ 435 w 481"/>
                      <a:gd name="T27" fmla="*/ 13 h 33"/>
                      <a:gd name="T28" fmla="*/ 452 w 481"/>
                      <a:gd name="T29" fmla="*/ 12 h 33"/>
                      <a:gd name="T30" fmla="*/ 463 w 481"/>
                      <a:gd name="T31" fmla="*/ 10 h 33"/>
                      <a:gd name="T32" fmla="*/ 473 w 481"/>
                      <a:gd name="T33" fmla="*/ 6 h 33"/>
                      <a:gd name="T34" fmla="*/ 479 w 481"/>
                      <a:gd name="T35" fmla="*/ 4 h 33"/>
                      <a:gd name="T36" fmla="*/ 481 w 481"/>
                      <a:gd name="T37" fmla="*/ 0 h 33"/>
                      <a:gd name="T38" fmla="*/ 481 w 481"/>
                      <a:gd name="T39" fmla="*/ 33 h 33"/>
                      <a:gd name="T40" fmla="*/ 0 w 481"/>
                      <a:gd name="T41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81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4" y="33"/>
                        </a:lnTo>
                        <a:lnTo>
                          <a:pt x="125" y="33"/>
                        </a:lnTo>
                        <a:lnTo>
                          <a:pt x="165" y="31"/>
                        </a:lnTo>
                        <a:lnTo>
                          <a:pt x="204" y="31"/>
                        </a:lnTo>
                        <a:lnTo>
                          <a:pt x="240" y="29"/>
                        </a:lnTo>
                        <a:lnTo>
                          <a:pt x="277" y="27"/>
                        </a:lnTo>
                        <a:lnTo>
                          <a:pt x="310" y="25"/>
                        </a:lnTo>
                        <a:lnTo>
                          <a:pt x="340" y="23"/>
                        </a:lnTo>
                        <a:lnTo>
                          <a:pt x="369" y="21"/>
                        </a:lnTo>
                        <a:lnTo>
                          <a:pt x="394" y="19"/>
                        </a:lnTo>
                        <a:lnTo>
                          <a:pt x="415" y="17"/>
                        </a:lnTo>
                        <a:lnTo>
                          <a:pt x="435" y="13"/>
                        </a:lnTo>
                        <a:lnTo>
                          <a:pt x="452" y="12"/>
                        </a:lnTo>
                        <a:lnTo>
                          <a:pt x="463" y="10"/>
                        </a:lnTo>
                        <a:lnTo>
                          <a:pt x="473" y="6"/>
                        </a:lnTo>
                        <a:lnTo>
                          <a:pt x="479" y="4"/>
                        </a:lnTo>
                        <a:lnTo>
                          <a:pt x="481" y="0"/>
                        </a:lnTo>
                        <a:lnTo>
                          <a:pt x="481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65" name="Freeform 564">
                    <a:extLst>
                      <a:ext uri="{FF2B5EF4-FFF2-40B4-BE49-F238E27FC236}">
                        <a16:creationId xmlns:a16="http://schemas.microsoft.com/office/drawing/2014/main" id="{D8089E36-F284-411D-AF54-B8B02B6B85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40" cy="16"/>
                  </a:xfrm>
                  <a:custGeom>
                    <a:avLst/>
                    <a:gdLst>
                      <a:gd name="T0" fmla="*/ 0 w 481"/>
                      <a:gd name="T1" fmla="*/ 33 h 33"/>
                      <a:gd name="T2" fmla="*/ 42 w 481"/>
                      <a:gd name="T3" fmla="*/ 33 h 33"/>
                      <a:gd name="T4" fmla="*/ 84 w 481"/>
                      <a:gd name="T5" fmla="*/ 33 h 33"/>
                      <a:gd name="T6" fmla="*/ 125 w 481"/>
                      <a:gd name="T7" fmla="*/ 33 h 33"/>
                      <a:gd name="T8" fmla="*/ 165 w 481"/>
                      <a:gd name="T9" fmla="*/ 31 h 33"/>
                      <a:gd name="T10" fmla="*/ 204 w 481"/>
                      <a:gd name="T11" fmla="*/ 31 h 33"/>
                      <a:gd name="T12" fmla="*/ 240 w 481"/>
                      <a:gd name="T13" fmla="*/ 29 h 33"/>
                      <a:gd name="T14" fmla="*/ 277 w 481"/>
                      <a:gd name="T15" fmla="*/ 27 h 33"/>
                      <a:gd name="T16" fmla="*/ 310 w 481"/>
                      <a:gd name="T17" fmla="*/ 25 h 33"/>
                      <a:gd name="T18" fmla="*/ 340 w 481"/>
                      <a:gd name="T19" fmla="*/ 23 h 33"/>
                      <a:gd name="T20" fmla="*/ 369 w 481"/>
                      <a:gd name="T21" fmla="*/ 21 h 33"/>
                      <a:gd name="T22" fmla="*/ 394 w 481"/>
                      <a:gd name="T23" fmla="*/ 19 h 33"/>
                      <a:gd name="T24" fmla="*/ 415 w 481"/>
                      <a:gd name="T25" fmla="*/ 17 h 33"/>
                      <a:gd name="T26" fmla="*/ 435 w 481"/>
                      <a:gd name="T27" fmla="*/ 13 h 33"/>
                      <a:gd name="T28" fmla="*/ 452 w 481"/>
                      <a:gd name="T29" fmla="*/ 12 h 33"/>
                      <a:gd name="T30" fmla="*/ 463 w 481"/>
                      <a:gd name="T31" fmla="*/ 10 h 33"/>
                      <a:gd name="T32" fmla="*/ 473 w 481"/>
                      <a:gd name="T33" fmla="*/ 6 h 33"/>
                      <a:gd name="T34" fmla="*/ 479 w 481"/>
                      <a:gd name="T35" fmla="*/ 4 h 33"/>
                      <a:gd name="T36" fmla="*/ 481 w 481"/>
                      <a:gd name="T37" fmla="*/ 0 h 33"/>
                      <a:gd name="T38" fmla="*/ 475 w 481"/>
                      <a:gd name="T39" fmla="*/ 0 h 33"/>
                      <a:gd name="T40" fmla="*/ 473 w 481"/>
                      <a:gd name="T41" fmla="*/ 4 h 33"/>
                      <a:gd name="T42" fmla="*/ 467 w 481"/>
                      <a:gd name="T43" fmla="*/ 6 h 33"/>
                      <a:gd name="T44" fmla="*/ 458 w 481"/>
                      <a:gd name="T45" fmla="*/ 10 h 33"/>
                      <a:gd name="T46" fmla="*/ 446 w 481"/>
                      <a:gd name="T47" fmla="*/ 12 h 33"/>
                      <a:gd name="T48" fmla="*/ 431 w 481"/>
                      <a:gd name="T49" fmla="*/ 13 h 33"/>
                      <a:gd name="T50" fmla="*/ 411 w 481"/>
                      <a:gd name="T51" fmla="*/ 17 h 33"/>
                      <a:gd name="T52" fmla="*/ 388 w 481"/>
                      <a:gd name="T53" fmla="*/ 19 h 33"/>
                      <a:gd name="T54" fmla="*/ 363 w 481"/>
                      <a:gd name="T55" fmla="*/ 21 h 33"/>
                      <a:gd name="T56" fmla="*/ 336 w 481"/>
                      <a:gd name="T57" fmla="*/ 23 h 33"/>
                      <a:gd name="T58" fmla="*/ 306 w 481"/>
                      <a:gd name="T59" fmla="*/ 25 h 33"/>
                      <a:gd name="T60" fmla="*/ 273 w 481"/>
                      <a:gd name="T61" fmla="*/ 27 h 33"/>
                      <a:gd name="T62" fmla="*/ 238 w 481"/>
                      <a:gd name="T63" fmla="*/ 29 h 33"/>
                      <a:gd name="T64" fmla="*/ 202 w 481"/>
                      <a:gd name="T65" fmla="*/ 29 h 33"/>
                      <a:gd name="T66" fmla="*/ 163 w 481"/>
                      <a:gd name="T67" fmla="*/ 31 h 33"/>
                      <a:gd name="T68" fmla="*/ 123 w 481"/>
                      <a:gd name="T69" fmla="*/ 33 h 33"/>
                      <a:gd name="T70" fmla="*/ 83 w 481"/>
                      <a:gd name="T71" fmla="*/ 33 h 33"/>
                      <a:gd name="T72" fmla="*/ 42 w 481"/>
                      <a:gd name="T73" fmla="*/ 33 h 33"/>
                      <a:gd name="T74" fmla="*/ 0 w 481"/>
                      <a:gd name="T75" fmla="*/ 33 h 33"/>
                      <a:gd name="T76" fmla="*/ 0 w 481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81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4" y="33"/>
                        </a:lnTo>
                        <a:lnTo>
                          <a:pt x="125" y="33"/>
                        </a:lnTo>
                        <a:lnTo>
                          <a:pt x="165" y="31"/>
                        </a:lnTo>
                        <a:lnTo>
                          <a:pt x="204" y="31"/>
                        </a:lnTo>
                        <a:lnTo>
                          <a:pt x="240" y="29"/>
                        </a:lnTo>
                        <a:lnTo>
                          <a:pt x="277" y="27"/>
                        </a:lnTo>
                        <a:lnTo>
                          <a:pt x="310" y="25"/>
                        </a:lnTo>
                        <a:lnTo>
                          <a:pt x="340" y="23"/>
                        </a:lnTo>
                        <a:lnTo>
                          <a:pt x="369" y="21"/>
                        </a:lnTo>
                        <a:lnTo>
                          <a:pt x="394" y="19"/>
                        </a:lnTo>
                        <a:lnTo>
                          <a:pt x="415" y="17"/>
                        </a:lnTo>
                        <a:lnTo>
                          <a:pt x="435" y="13"/>
                        </a:lnTo>
                        <a:lnTo>
                          <a:pt x="452" y="12"/>
                        </a:lnTo>
                        <a:lnTo>
                          <a:pt x="463" y="10"/>
                        </a:lnTo>
                        <a:lnTo>
                          <a:pt x="473" y="6"/>
                        </a:lnTo>
                        <a:lnTo>
                          <a:pt x="479" y="4"/>
                        </a:lnTo>
                        <a:lnTo>
                          <a:pt x="481" y="0"/>
                        </a:lnTo>
                        <a:lnTo>
                          <a:pt x="475" y="0"/>
                        </a:lnTo>
                        <a:lnTo>
                          <a:pt x="473" y="4"/>
                        </a:lnTo>
                        <a:lnTo>
                          <a:pt x="467" y="6"/>
                        </a:lnTo>
                        <a:lnTo>
                          <a:pt x="458" y="10"/>
                        </a:lnTo>
                        <a:lnTo>
                          <a:pt x="446" y="12"/>
                        </a:lnTo>
                        <a:lnTo>
                          <a:pt x="431" y="13"/>
                        </a:lnTo>
                        <a:lnTo>
                          <a:pt x="411" y="17"/>
                        </a:lnTo>
                        <a:lnTo>
                          <a:pt x="388" y="19"/>
                        </a:lnTo>
                        <a:lnTo>
                          <a:pt x="363" y="21"/>
                        </a:lnTo>
                        <a:lnTo>
                          <a:pt x="336" y="23"/>
                        </a:lnTo>
                        <a:lnTo>
                          <a:pt x="306" y="25"/>
                        </a:lnTo>
                        <a:lnTo>
                          <a:pt x="273" y="27"/>
                        </a:lnTo>
                        <a:lnTo>
                          <a:pt x="238" y="29"/>
                        </a:lnTo>
                        <a:lnTo>
                          <a:pt x="202" y="29"/>
                        </a:lnTo>
                        <a:lnTo>
                          <a:pt x="163" y="31"/>
                        </a:lnTo>
                        <a:lnTo>
                          <a:pt x="123" y="33"/>
                        </a:lnTo>
                        <a:lnTo>
                          <a:pt x="83" y="33"/>
                        </a:lnTo>
                        <a:lnTo>
                          <a:pt x="42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66" name="Freeform 565">
                    <a:extLst>
                      <a:ext uri="{FF2B5EF4-FFF2-40B4-BE49-F238E27FC236}">
                        <a16:creationId xmlns:a16="http://schemas.microsoft.com/office/drawing/2014/main" id="{ED34A437-942F-4B8F-A443-27CEB07F4F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37" cy="16"/>
                  </a:xfrm>
                  <a:custGeom>
                    <a:avLst/>
                    <a:gdLst>
                      <a:gd name="T0" fmla="*/ 0 w 475"/>
                      <a:gd name="T1" fmla="*/ 33 h 33"/>
                      <a:gd name="T2" fmla="*/ 42 w 475"/>
                      <a:gd name="T3" fmla="*/ 33 h 33"/>
                      <a:gd name="T4" fmla="*/ 83 w 475"/>
                      <a:gd name="T5" fmla="*/ 33 h 33"/>
                      <a:gd name="T6" fmla="*/ 123 w 475"/>
                      <a:gd name="T7" fmla="*/ 33 h 33"/>
                      <a:gd name="T8" fmla="*/ 163 w 475"/>
                      <a:gd name="T9" fmla="*/ 31 h 33"/>
                      <a:gd name="T10" fmla="*/ 202 w 475"/>
                      <a:gd name="T11" fmla="*/ 29 h 33"/>
                      <a:gd name="T12" fmla="*/ 238 w 475"/>
                      <a:gd name="T13" fmla="*/ 29 h 33"/>
                      <a:gd name="T14" fmla="*/ 273 w 475"/>
                      <a:gd name="T15" fmla="*/ 27 h 33"/>
                      <a:gd name="T16" fmla="*/ 306 w 475"/>
                      <a:gd name="T17" fmla="*/ 25 h 33"/>
                      <a:gd name="T18" fmla="*/ 336 w 475"/>
                      <a:gd name="T19" fmla="*/ 23 h 33"/>
                      <a:gd name="T20" fmla="*/ 363 w 475"/>
                      <a:gd name="T21" fmla="*/ 21 h 33"/>
                      <a:gd name="T22" fmla="*/ 388 w 475"/>
                      <a:gd name="T23" fmla="*/ 19 h 33"/>
                      <a:gd name="T24" fmla="*/ 411 w 475"/>
                      <a:gd name="T25" fmla="*/ 17 h 33"/>
                      <a:gd name="T26" fmla="*/ 431 w 475"/>
                      <a:gd name="T27" fmla="*/ 13 h 33"/>
                      <a:gd name="T28" fmla="*/ 446 w 475"/>
                      <a:gd name="T29" fmla="*/ 12 h 33"/>
                      <a:gd name="T30" fmla="*/ 458 w 475"/>
                      <a:gd name="T31" fmla="*/ 10 h 33"/>
                      <a:gd name="T32" fmla="*/ 467 w 475"/>
                      <a:gd name="T33" fmla="*/ 6 h 33"/>
                      <a:gd name="T34" fmla="*/ 473 w 475"/>
                      <a:gd name="T35" fmla="*/ 4 h 33"/>
                      <a:gd name="T36" fmla="*/ 475 w 475"/>
                      <a:gd name="T37" fmla="*/ 0 h 33"/>
                      <a:gd name="T38" fmla="*/ 469 w 475"/>
                      <a:gd name="T39" fmla="*/ 0 h 33"/>
                      <a:gd name="T40" fmla="*/ 467 w 475"/>
                      <a:gd name="T41" fmla="*/ 4 h 33"/>
                      <a:gd name="T42" fmla="*/ 461 w 475"/>
                      <a:gd name="T43" fmla="*/ 6 h 33"/>
                      <a:gd name="T44" fmla="*/ 454 w 475"/>
                      <a:gd name="T45" fmla="*/ 10 h 33"/>
                      <a:gd name="T46" fmla="*/ 440 w 475"/>
                      <a:gd name="T47" fmla="*/ 12 h 33"/>
                      <a:gd name="T48" fmla="*/ 425 w 475"/>
                      <a:gd name="T49" fmla="*/ 13 h 33"/>
                      <a:gd name="T50" fmla="*/ 406 w 475"/>
                      <a:gd name="T51" fmla="*/ 17 h 33"/>
                      <a:gd name="T52" fmla="*/ 385 w 475"/>
                      <a:gd name="T53" fmla="*/ 19 h 33"/>
                      <a:gd name="T54" fmla="*/ 360 w 475"/>
                      <a:gd name="T55" fmla="*/ 21 h 33"/>
                      <a:gd name="T56" fmla="*/ 333 w 475"/>
                      <a:gd name="T57" fmla="*/ 23 h 33"/>
                      <a:gd name="T58" fmla="*/ 302 w 475"/>
                      <a:gd name="T59" fmla="*/ 25 h 33"/>
                      <a:gd name="T60" fmla="*/ 269 w 475"/>
                      <a:gd name="T61" fmla="*/ 27 h 33"/>
                      <a:gd name="T62" fmla="*/ 235 w 475"/>
                      <a:gd name="T63" fmla="*/ 29 h 33"/>
                      <a:gd name="T64" fmla="*/ 198 w 475"/>
                      <a:gd name="T65" fmla="*/ 29 h 33"/>
                      <a:gd name="T66" fmla="*/ 161 w 475"/>
                      <a:gd name="T67" fmla="*/ 31 h 33"/>
                      <a:gd name="T68" fmla="*/ 121 w 475"/>
                      <a:gd name="T69" fmla="*/ 31 h 33"/>
                      <a:gd name="T70" fmla="*/ 83 w 475"/>
                      <a:gd name="T71" fmla="*/ 33 h 33"/>
                      <a:gd name="T72" fmla="*/ 42 w 475"/>
                      <a:gd name="T73" fmla="*/ 33 h 33"/>
                      <a:gd name="T74" fmla="*/ 0 w 475"/>
                      <a:gd name="T75" fmla="*/ 33 h 33"/>
                      <a:gd name="T76" fmla="*/ 0 w 475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75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3" y="33"/>
                        </a:lnTo>
                        <a:lnTo>
                          <a:pt x="123" y="33"/>
                        </a:lnTo>
                        <a:lnTo>
                          <a:pt x="163" y="31"/>
                        </a:lnTo>
                        <a:lnTo>
                          <a:pt x="202" y="29"/>
                        </a:lnTo>
                        <a:lnTo>
                          <a:pt x="238" y="29"/>
                        </a:lnTo>
                        <a:lnTo>
                          <a:pt x="273" y="27"/>
                        </a:lnTo>
                        <a:lnTo>
                          <a:pt x="306" y="25"/>
                        </a:lnTo>
                        <a:lnTo>
                          <a:pt x="336" y="23"/>
                        </a:lnTo>
                        <a:lnTo>
                          <a:pt x="363" y="21"/>
                        </a:lnTo>
                        <a:lnTo>
                          <a:pt x="388" y="19"/>
                        </a:lnTo>
                        <a:lnTo>
                          <a:pt x="411" y="17"/>
                        </a:lnTo>
                        <a:lnTo>
                          <a:pt x="431" y="13"/>
                        </a:lnTo>
                        <a:lnTo>
                          <a:pt x="446" y="12"/>
                        </a:lnTo>
                        <a:lnTo>
                          <a:pt x="458" y="10"/>
                        </a:lnTo>
                        <a:lnTo>
                          <a:pt x="467" y="6"/>
                        </a:lnTo>
                        <a:lnTo>
                          <a:pt x="473" y="4"/>
                        </a:lnTo>
                        <a:lnTo>
                          <a:pt x="475" y="0"/>
                        </a:lnTo>
                        <a:lnTo>
                          <a:pt x="469" y="0"/>
                        </a:lnTo>
                        <a:lnTo>
                          <a:pt x="467" y="4"/>
                        </a:lnTo>
                        <a:lnTo>
                          <a:pt x="461" y="6"/>
                        </a:lnTo>
                        <a:lnTo>
                          <a:pt x="454" y="10"/>
                        </a:lnTo>
                        <a:lnTo>
                          <a:pt x="440" y="12"/>
                        </a:lnTo>
                        <a:lnTo>
                          <a:pt x="425" y="13"/>
                        </a:lnTo>
                        <a:lnTo>
                          <a:pt x="406" y="17"/>
                        </a:lnTo>
                        <a:lnTo>
                          <a:pt x="385" y="19"/>
                        </a:lnTo>
                        <a:lnTo>
                          <a:pt x="360" y="21"/>
                        </a:lnTo>
                        <a:lnTo>
                          <a:pt x="333" y="23"/>
                        </a:lnTo>
                        <a:lnTo>
                          <a:pt x="302" y="25"/>
                        </a:lnTo>
                        <a:lnTo>
                          <a:pt x="269" y="27"/>
                        </a:lnTo>
                        <a:lnTo>
                          <a:pt x="235" y="29"/>
                        </a:lnTo>
                        <a:lnTo>
                          <a:pt x="198" y="29"/>
                        </a:lnTo>
                        <a:lnTo>
                          <a:pt x="161" y="31"/>
                        </a:lnTo>
                        <a:lnTo>
                          <a:pt x="121" y="31"/>
                        </a:lnTo>
                        <a:lnTo>
                          <a:pt x="83" y="33"/>
                        </a:lnTo>
                        <a:lnTo>
                          <a:pt x="42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EBE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67" name="Freeform 566">
                    <a:extLst>
                      <a:ext uri="{FF2B5EF4-FFF2-40B4-BE49-F238E27FC236}">
                        <a16:creationId xmlns:a16="http://schemas.microsoft.com/office/drawing/2014/main" id="{61716998-ABCC-48B1-B0C3-8EE83A8D3A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35" cy="16"/>
                  </a:xfrm>
                  <a:custGeom>
                    <a:avLst/>
                    <a:gdLst>
                      <a:gd name="T0" fmla="*/ 0 w 469"/>
                      <a:gd name="T1" fmla="*/ 33 h 33"/>
                      <a:gd name="T2" fmla="*/ 42 w 469"/>
                      <a:gd name="T3" fmla="*/ 33 h 33"/>
                      <a:gd name="T4" fmla="*/ 83 w 469"/>
                      <a:gd name="T5" fmla="*/ 33 h 33"/>
                      <a:gd name="T6" fmla="*/ 121 w 469"/>
                      <a:gd name="T7" fmla="*/ 31 h 33"/>
                      <a:gd name="T8" fmla="*/ 161 w 469"/>
                      <a:gd name="T9" fmla="*/ 31 h 33"/>
                      <a:gd name="T10" fmla="*/ 198 w 469"/>
                      <a:gd name="T11" fmla="*/ 29 h 33"/>
                      <a:gd name="T12" fmla="*/ 235 w 469"/>
                      <a:gd name="T13" fmla="*/ 29 h 33"/>
                      <a:gd name="T14" fmla="*/ 269 w 469"/>
                      <a:gd name="T15" fmla="*/ 27 h 33"/>
                      <a:gd name="T16" fmla="*/ 302 w 469"/>
                      <a:gd name="T17" fmla="*/ 25 h 33"/>
                      <a:gd name="T18" fmla="*/ 333 w 469"/>
                      <a:gd name="T19" fmla="*/ 23 h 33"/>
                      <a:gd name="T20" fmla="*/ 360 w 469"/>
                      <a:gd name="T21" fmla="*/ 21 h 33"/>
                      <a:gd name="T22" fmla="*/ 385 w 469"/>
                      <a:gd name="T23" fmla="*/ 19 h 33"/>
                      <a:gd name="T24" fmla="*/ 406 w 469"/>
                      <a:gd name="T25" fmla="*/ 17 h 33"/>
                      <a:gd name="T26" fmla="*/ 425 w 469"/>
                      <a:gd name="T27" fmla="*/ 13 h 33"/>
                      <a:gd name="T28" fmla="*/ 440 w 469"/>
                      <a:gd name="T29" fmla="*/ 12 h 33"/>
                      <a:gd name="T30" fmla="*/ 454 w 469"/>
                      <a:gd name="T31" fmla="*/ 10 h 33"/>
                      <a:gd name="T32" fmla="*/ 461 w 469"/>
                      <a:gd name="T33" fmla="*/ 6 h 33"/>
                      <a:gd name="T34" fmla="*/ 467 w 469"/>
                      <a:gd name="T35" fmla="*/ 4 h 33"/>
                      <a:gd name="T36" fmla="*/ 469 w 469"/>
                      <a:gd name="T37" fmla="*/ 0 h 33"/>
                      <a:gd name="T38" fmla="*/ 463 w 469"/>
                      <a:gd name="T39" fmla="*/ 0 h 33"/>
                      <a:gd name="T40" fmla="*/ 461 w 469"/>
                      <a:gd name="T41" fmla="*/ 4 h 33"/>
                      <a:gd name="T42" fmla="*/ 456 w 469"/>
                      <a:gd name="T43" fmla="*/ 6 h 33"/>
                      <a:gd name="T44" fmla="*/ 448 w 469"/>
                      <a:gd name="T45" fmla="*/ 8 h 33"/>
                      <a:gd name="T46" fmla="*/ 435 w 469"/>
                      <a:gd name="T47" fmla="*/ 12 h 33"/>
                      <a:gd name="T48" fmla="*/ 419 w 469"/>
                      <a:gd name="T49" fmla="*/ 13 h 33"/>
                      <a:gd name="T50" fmla="*/ 402 w 469"/>
                      <a:gd name="T51" fmla="*/ 15 h 33"/>
                      <a:gd name="T52" fmla="*/ 379 w 469"/>
                      <a:gd name="T53" fmla="*/ 19 h 33"/>
                      <a:gd name="T54" fmla="*/ 356 w 469"/>
                      <a:gd name="T55" fmla="*/ 21 h 33"/>
                      <a:gd name="T56" fmla="*/ 327 w 469"/>
                      <a:gd name="T57" fmla="*/ 23 h 33"/>
                      <a:gd name="T58" fmla="*/ 298 w 469"/>
                      <a:gd name="T59" fmla="*/ 25 h 33"/>
                      <a:gd name="T60" fmla="*/ 265 w 469"/>
                      <a:gd name="T61" fmla="*/ 27 h 33"/>
                      <a:gd name="T62" fmla="*/ 233 w 469"/>
                      <a:gd name="T63" fmla="*/ 27 h 33"/>
                      <a:gd name="T64" fmla="*/ 196 w 469"/>
                      <a:gd name="T65" fmla="*/ 29 h 33"/>
                      <a:gd name="T66" fmla="*/ 159 w 469"/>
                      <a:gd name="T67" fmla="*/ 31 h 33"/>
                      <a:gd name="T68" fmla="*/ 121 w 469"/>
                      <a:gd name="T69" fmla="*/ 31 h 33"/>
                      <a:gd name="T70" fmla="*/ 81 w 469"/>
                      <a:gd name="T71" fmla="*/ 31 h 33"/>
                      <a:gd name="T72" fmla="*/ 40 w 469"/>
                      <a:gd name="T73" fmla="*/ 33 h 33"/>
                      <a:gd name="T74" fmla="*/ 0 w 469"/>
                      <a:gd name="T75" fmla="*/ 33 h 33"/>
                      <a:gd name="T76" fmla="*/ 0 w 469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69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3" y="33"/>
                        </a:lnTo>
                        <a:lnTo>
                          <a:pt x="121" y="31"/>
                        </a:lnTo>
                        <a:lnTo>
                          <a:pt x="161" y="31"/>
                        </a:lnTo>
                        <a:lnTo>
                          <a:pt x="198" y="29"/>
                        </a:lnTo>
                        <a:lnTo>
                          <a:pt x="235" y="29"/>
                        </a:lnTo>
                        <a:lnTo>
                          <a:pt x="269" y="27"/>
                        </a:lnTo>
                        <a:lnTo>
                          <a:pt x="302" y="25"/>
                        </a:lnTo>
                        <a:lnTo>
                          <a:pt x="333" y="23"/>
                        </a:lnTo>
                        <a:lnTo>
                          <a:pt x="360" y="21"/>
                        </a:lnTo>
                        <a:lnTo>
                          <a:pt x="385" y="19"/>
                        </a:lnTo>
                        <a:lnTo>
                          <a:pt x="406" y="17"/>
                        </a:lnTo>
                        <a:lnTo>
                          <a:pt x="425" y="13"/>
                        </a:lnTo>
                        <a:lnTo>
                          <a:pt x="440" y="12"/>
                        </a:lnTo>
                        <a:lnTo>
                          <a:pt x="454" y="10"/>
                        </a:lnTo>
                        <a:lnTo>
                          <a:pt x="461" y="6"/>
                        </a:lnTo>
                        <a:lnTo>
                          <a:pt x="467" y="4"/>
                        </a:lnTo>
                        <a:lnTo>
                          <a:pt x="469" y="0"/>
                        </a:lnTo>
                        <a:lnTo>
                          <a:pt x="463" y="0"/>
                        </a:lnTo>
                        <a:lnTo>
                          <a:pt x="461" y="4"/>
                        </a:lnTo>
                        <a:lnTo>
                          <a:pt x="456" y="6"/>
                        </a:lnTo>
                        <a:lnTo>
                          <a:pt x="448" y="8"/>
                        </a:lnTo>
                        <a:lnTo>
                          <a:pt x="435" y="12"/>
                        </a:lnTo>
                        <a:lnTo>
                          <a:pt x="419" y="13"/>
                        </a:lnTo>
                        <a:lnTo>
                          <a:pt x="402" y="15"/>
                        </a:lnTo>
                        <a:lnTo>
                          <a:pt x="379" y="19"/>
                        </a:lnTo>
                        <a:lnTo>
                          <a:pt x="356" y="21"/>
                        </a:lnTo>
                        <a:lnTo>
                          <a:pt x="327" y="23"/>
                        </a:lnTo>
                        <a:lnTo>
                          <a:pt x="298" y="25"/>
                        </a:lnTo>
                        <a:lnTo>
                          <a:pt x="265" y="27"/>
                        </a:lnTo>
                        <a:lnTo>
                          <a:pt x="233" y="27"/>
                        </a:lnTo>
                        <a:lnTo>
                          <a:pt x="196" y="29"/>
                        </a:lnTo>
                        <a:lnTo>
                          <a:pt x="159" y="31"/>
                        </a:lnTo>
                        <a:lnTo>
                          <a:pt x="121" y="31"/>
                        </a:lnTo>
                        <a:lnTo>
                          <a:pt x="81" y="31"/>
                        </a:lnTo>
                        <a:lnTo>
                          <a:pt x="40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DBDB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68" name="Freeform 567">
                    <a:extLst>
                      <a:ext uri="{FF2B5EF4-FFF2-40B4-BE49-F238E27FC236}">
                        <a16:creationId xmlns:a16="http://schemas.microsoft.com/office/drawing/2014/main" id="{17221596-B441-4A01-A8EC-5B656A8DB4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32" cy="16"/>
                  </a:xfrm>
                  <a:custGeom>
                    <a:avLst/>
                    <a:gdLst>
                      <a:gd name="T0" fmla="*/ 0 w 463"/>
                      <a:gd name="T1" fmla="*/ 33 h 33"/>
                      <a:gd name="T2" fmla="*/ 40 w 463"/>
                      <a:gd name="T3" fmla="*/ 33 h 33"/>
                      <a:gd name="T4" fmla="*/ 81 w 463"/>
                      <a:gd name="T5" fmla="*/ 31 h 33"/>
                      <a:gd name="T6" fmla="*/ 121 w 463"/>
                      <a:gd name="T7" fmla="*/ 31 h 33"/>
                      <a:gd name="T8" fmla="*/ 159 w 463"/>
                      <a:gd name="T9" fmla="*/ 31 h 33"/>
                      <a:gd name="T10" fmla="*/ 196 w 463"/>
                      <a:gd name="T11" fmla="*/ 29 h 33"/>
                      <a:gd name="T12" fmla="*/ 233 w 463"/>
                      <a:gd name="T13" fmla="*/ 27 h 33"/>
                      <a:gd name="T14" fmla="*/ 265 w 463"/>
                      <a:gd name="T15" fmla="*/ 27 h 33"/>
                      <a:gd name="T16" fmla="*/ 298 w 463"/>
                      <a:gd name="T17" fmla="*/ 25 h 33"/>
                      <a:gd name="T18" fmla="*/ 327 w 463"/>
                      <a:gd name="T19" fmla="*/ 23 h 33"/>
                      <a:gd name="T20" fmla="*/ 356 w 463"/>
                      <a:gd name="T21" fmla="*/ 21 h 33"/>
                      <a:gd name="T22" fmla="*/ 379 w 463"/>
                      <a:gd name="T23" fmla="*/ 19 h 33"/>
                      <a:gd name="T24" fmla="*/ 402 w 463"/>
                      <a:gd name="T25" fmla="*/ 15 h 33"/>
                      <a:gd name="T26" fmla="*/ 419 w 463"/>
                      <a:gd name="T27" fmla="*/ 13 h 33"/>
                      <a:gd name="T28" fmla="*/ 435 w 463"/>
                      <a:gd name="T29" fmla="*/ 12 h 33"/>
                      <a:gd name="T30" fmla="*/ 448 w 463"/>
                      <a:gd name="T31" fmla="*/ 8 h 33"/>
                      <a:gd name="T32" fmla="*/ 456 w 463"/>
                      <a:gd name="T33" fmla="*/ 6 h 33"/>
                      <a:gd name="T34" fmla="*/ 461 w 463"/>
                      <a:gd name="T35" fmla="*/ 4 h 33"/>
                      <a:gd name="T36" fmla="*/ 463 w 463"/>
                      <a:gd name="T37" fmla="*/ 0 h 33"/>
                      <a:gd name="T38" fmla="*/ 458 w 463"/>
                      <a:gd name="T39" fmla="*/ 0 h 33"/>
                      <a:gd name="T40" fmla="*/ 456 w 463"/>
                      <a:gd name="T41" fmla="*/ 4 h 33"/>
                      <a:gd name="T42" fmla="*/ 450 w 463"/>
                      <a:gd name="T43" fmla="*/ 6 h 33"/>
                      <a:gd name="T44" fmla="*/ 442 w 463"/>
                      <a:gd name="T45" fmla="*/ 8 h 33"/>
                      <a:gd name="T46" fmla="*/ 431 w 463"/>
                      <a:gd name="T47" fmla="*/ 12 h 33"/>
                      <a:gd name="T48" fmla="*/ 415 w 463"/>
                      <a:gd name="T49" fmla="*/ 13 h 33"/>
                      <a:gd name="T50" fmla="*/ 396 w 463"/>
                      <a:gd name="T51" fmla="*/ 15 h 33"/>
                      <a:gd name="T52" fmla="*/ 375 w 463"/>
                      <a:gd name="T53" fmla="*/ 19 h 33"/>
                      <a:gd name="T54" fmla="*/ 350 w 463"/>
                      <a:gd name="T55" fmla="*/ 21 h 33"/>
                      <a:gd name="T56" fmla="*/ 323 w 463"/>
                      <a:gd name="T57" fmla="*/ 23 h 33"/>
                      <a:gd name="T58" fmla="*/ 294 w 463"/>
                      <a:gd name="T59" fmla="*/ 25 h 33"/>
                      <a:gd name="T60" fmla="*/ 263 w 463"/>
                      <a:gd name="T61" fmla="*/ 27 h 33"/>
                      <a:gd name="T62" fmla="*/ 229 w 463"/>
                      <a:gd name="T63" fmla="*/ 27 h 33"/>
                      <a:gd name="T64" fmla="*/ 194 w 463"/>
                      <a:gd name="T65" fmla="*/ 29 h 33"/>
                      <a:gd name="T66" fmla="*/ 158 w 463"/>
                      <a:gd name="T67" fmla="*/ 29 h 33"/>
                      <a:gd name="T68" fmla="*/ 119 w 463"/>
                      <a:gd name="T69" fmla="*/ 31 h 33"/>
                      <a:gd name="T70" fmla="*/ 81 w 463"/>
                      <a:gd name="T71" fmla="*/ 31 h 33"/>
                      <a:gd name="T72" fmla="*/ 40 w 463"/>
                      <a:gd name="T73" fmla="*/ 31 h 33"/>
                      <a:gd name="T74" fmla="*/ 0 w 463"/>
                      <a:gd name="T75" fmla="*/ 31 h 33"/>
                      <a:gd name="T76" fmla="*/ 0 w 463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63" h="33">
                        <a:moveTo>
                          <a:pt x="0" y="33"/>
                        </a:moveTo>
                        <a:lnTo>
                          <a:pt x="40" y="33"/>
                        </a:lnTo>
                        <a:lnTo>
                          <a:pt x="81" y="31"/>
                        </a:lnTo>
                        <a:lnTo>
                          <a:pt x="121" y="31"/>
                        </a:lnTo>
                        <a:lnTo>
                          <a:pt x="159" y="31"/>
                        </a:lnTo>
                        <a:lnTo>
                          <a:pt x="196" y="29"/>
                        </a:lnTo>
                        <a:lnTo>
                          <a:pt x="233" y="27"/>
                        </a:lnTo>
                        <a:lnTo>
                          <a:pt x="265" y="27"/>
                        </a:lnTo>
                        <a:lnTo>
                          <a:pt x="298" y="25"/>
                        </a:lnTo>
                        <a:lnTo>
                          <a:pt x="327" y="23"/>
                        </a:lnTo>
                        <a:lnTo>
                          <a:pt x="356" y="21"/>
                        </a:lnTo>
                        <a:lnTo>
                          <a:pt x="379" y="19"/>
                        </a:lnTo>
                        <a:lnTo>
                          <a:pt x="402" y="15"/>
                        </a:lnTo>
                        <a:lnTo>
                          <a:pt x="419" y="13"/>
                        </a:lnTo>
                        <a:lnTo>
                          <a:pt x="435" y="12"/>
                        </a:lnTo>
                        <a:lnTo>
                          <a:pt x="448" y="8"/>
                        </a:lnTo>
                        <a:lnTo>
                          <a:pt x="456" y="6"/>
                        </a:lnTo>
                        <a:lnTo>
                          <a:pt x="461" y="4"/>
                        </a:lnTo>
                        <a:lnTo>
                          <a:pt x="463" y="0"/>
                        </a:lnTo>
                        <a:lnTo>
                          <a:pt x="458" y="0"/>
                        </a:lnTo>
                        <a:lnTo>
                          <a:pt x="456" y="4"/>
                        </a:lnTo>
                        <a:lnTo>
                          <a:pt x="450" y="6"/>
                        </a:lnTo>
                        <a:lnTo>
                          <a:pt x="442" y="8"/>
                        </a:lnTo>
                        <a:lnTo>
                          <a:pt x="431" y="12"/>
                        </a:lnTo>
                        <a:lnTo>
                          <a:pt x="415" y="13"/>
                        </a:lnTo>
                        <a:lnTo>
                          <a:pt x="396" y="15"/>
                        </a:lnTo>
                        <a:lnTo>
                          <a:pt x="375" y="19"/>
                        </a:lnTo>
                        <a:lnTo>
                          <a:pt x="350" y="21"/>
                        </a:lnTo>
                        <a:lnTo>
                          <a:pt x="323" y="23"/>
                        </a:lnTo>
                        <a:lnTo>
                          <a:pt x="294" y="25"/>
                        </a:lnTo>
                        <a:lnTo>
                          <a:pt x="263" y="27"/>
                        </a:lnTo>
                        <a:lnTo>
                          <a:pt x="229" y="27"/>
                        </a:lnTo>
                        <a:lnTo>
                          <a:pt x="194" y="29"/>
                        </a:lnTo>
                        <a:lnTo>
                          <a:pt x="158" y="29"/>
                        </a:lnTo>
                        <a:lnTo>
                          <a:pt x="119" y="31"/>
                        </a:lnTo>
                        <a:lnTo>
                          <a:pt x="81" y="31"/>
                        </a:lnTo>
                        <a:lnTo>
                          <a:pt x="40" y="31"/>
                        </a:lnTo>
                        <a:lnTo>
                          <a:pt x="0" y="31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CBCB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69" name="Freeform 568">
                    <a:extLst>
                      <a:ext uri="{FF2B5EF4-FFF2-40B4-BE49-F238E27FC236}">
                        <a16:creationId xmlns:a16="http://schemas.microsoft.com/office/drawing/2014/main" id="{0ECE03D7-CFAD-4AD5-8CFB-DE79ABD0A3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29" cy="15"/>
                  </a:xfrm>
                  <a:custGeom>
                    <a:avLst/>
                    <a:gdLst>
                      <a:gd name="T0" fmla="*/ 0 w 458"/>
                      <a:gd name="T1" fmla="*/ 31 h 31"/>
                      <a:gd name="T2" fmla="*/ 40 w 458"/>
                      <a:gd name="T3" fmla="*/ 31 h 31"/>
                      <a:gd name="T4" fmla="*/ 81 w 458"/>
                      <a:gd name="T5" fmla="*/ 31 h 31"/>
                      <a:gd name="T6" fmla="*/ 119 w 458"/>
                      <a:gd name="T7" fmla="*/ 31 h 31"/>
                      <a:gd name="T8" fmla="*/ 158 w 458"/>
                      <a:gd name="T9" fmla="*/ 29 h 31"/>
                      <a:gd name="T10" fmla="*/ 194 w 458"/>
                      <a:gd name="T11" fmla="*/ 29 h 31"/>
                      <a:gd name="T12" fmla="*/ 229 w 458"/>
                      <a:gd name="T13" fmla="*/ 27 h 31"/>
                      <a:gd name="T14" fmla="*/ 263 w 458"/>
                      <a:gd name="T15" fmla="*/ 27 h 31"/>
                      <a:gd name="T16" fmla="*/ 294 w 458"/>
                      <a:gd name="T17" fmla="*/ 25 h 31"/>
                      <a:gd name="T18" fmla="*/ 323 w 458"/>
                      <a:gd name="T19" fmla="*/ 23 h 31"/>
                      <a:gd name="T20" fmla="*/ 350 w 458"/>
                      <a:gd name="T21" fmla="*/ 21 h 31"/>
                      <a:gd name="T22" fmla="*/ 375 w 458"/>
                      <a:gd name="T23" fmla="*/ 19 h 31"/>
                      <a:gd name="T24" fmla="*/ 396 w 458"/>
                      <a:gd name="T25" fmla="*/ 15 h 31"/>
                      <a:gd name="T26" fmla="*/ 415 w 458"/>
                      <a:gd name="T27" fmla="*/ 13 h 31"/>
                      <a:gd name="T28" fmla="*/ 431 w 458"/>
                      <a:gd name="T29" fmla="*/ 12 h 31"/>
                      <a:gd name="T30" fmla="*/ 442 w 458"/>
                      <a:gd name="T31" fmla="*/ 8 h 31"/>
                      <a:gd name="T32" fmla="*/ 450 w 458"/>
                      <a:gd name="T33" fmla="*/ 6 h 31"/>
                      <a:gd name="T34" fmla="*/ 456 w 458"/>
                      <a:gd name="T35" fmla="*/ 4 h 31"/>
                      <a:gd name="T36" fmla="*/ 458 w 458"/>
                      <a:gd name="T37" fmla="*/ 0 h 31"/>
                      <a:gd name="T38" fmla="*/ 452 w 458"/>
                      <a:gd name="T39" fmla="*/ 0 h 31"/>
                      <a:gd name="T40" fmla="*/ 450 w 458"/>
                      <a:gd name="T41" fmla="*/ 4 h 31"/>
                      <a:gd name="T42" fmla="*/ 444 w 458"/>
                      <a:gd name="T43" fmla="*/ 6 h 31"/>
                      <a:gd name="T44" fmla="*/ 435 w 458"/>
                      <a:gd name="T45" fmla="*/ 10 h 31"/>
                      <a:gd name="T46" fmla="*/ 421 w 458"/>
                      <a:gd name="T47" fmla="*/ 12 h 31"/>
                      <a:gd name="T48" fmla="*/ 404 w 458"/>
                      <a:gd name="T49" fmla="*/ 13 h 31"/>
                      <a:gd name="T50" fmla="*/ 385 w 458"/>
                      <a:gd name="T51" fmla="*/ 17 h 31"/>
                      <a:gd name="T52" fmla="*/ 361 w 458"/>
                      <a:gd name="T53" fmla="*/ 19 h 31"/>
                      <a:gd name="T54" fmla="*/ 335 w 458"/>
                      <a:gd name="T55" fmla="*/ 21 h 31"/>
                      <a:gd name="T56" fmla="*/ 304 w 458"/>
                      <a:gd name="T57" fmla="*/ 23 h 31"/>
                      <a:gd name="T58" fmla="*/ 273 w 458"/>
                      <a:gd name="T59" fmla="*/ 25 h 31"/>
                      <a:gd name="T60" fmla="*/ 238 w 458"/>
                      <a:gd name="T61" fmla="*/ 27 h 31"/>
                      <a:gd name="T62" fmla="*/ 202 w 458"/>
                      <a:gd name="T63" fmla="*/ 29 h 31"/>
                      <a:gd name="T64" fmla="*/ 163 w 458"/>
                      <a:gd name="T65" fmla="*/ 29 h 31"/>
                      <a:gd name="T66" fmla="*/ 125 w 458"/>
                      <a:gd name="T67" fmla="*/ 31 h 31"/>
                      <a:gd name="T68" fmla="*/ 84 w 458"/>
                      <a:gd name="T69" fmla="*/ 31 h 31"/>
                      <a:gd name="T70" fmla="*/ 42 w 458"/>
                      <a:gd name="T71" fmla="*/ 31 h 31"/>
                      <a:gd name="T72" fmla="*/ 0 w 458"/>
                      <a:gd name="T73" fmla="*/ 31 h 31"/>
                      <a:gd name="T74" fmla="*/ 0 w 458"/>
                      <a:gd name="T75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8" h="31">
                        <a:moveTo>
                          <a:pt x="0" y="31"/>
                        </a:moveTo>
                        <a:lnTo>
                          <a:pt x="40" y="31"/>
                        </a:lnTo>
                        <a:lnTo>
                          <a:pt x="81" y="31"/>
                        </a:lnTo>
                        <a:lnTo>
                          <a:pt x="119" y="31"/>
                        </a:lnTo>
                        <a:lnTo>
                          <a:pt x="158" y="29"/>
                        </a:lnTo>
                        <a:lnTo>
                          <a:pt x="194" y="29"/>
                        </a:lnTo>
                        <a:lnTo>
                          <a:pt x="229" y="27"/>
                        </a:lnTo>
                        <a:lnTo>
                          <a:pt x="263" y="27"/>
                        </a:lnTo>
                        <a:lnTo>
                          <a:pt x="294" y="25"/>
                        </a:lnTo>
                        <a:lnTo>
                          <a:pt x="323" y="23"/>
                        </a:lnTo>
                        <a:lnTo>
                          <a:pt x="350" y="21"/>
                        </a:lnTo>
                        <a:lnTo>
                          <a:pt x="375" y="19"/>
                        </a:lnTo>
                        <a:lnTo>
                          <a:pt x="396" y="15"/>
                        </a:lnTo>
                        <a:lnTo>
                          <a:pt x="415" y="13"/>
                        </a:lnTo>
                        <a:lnTo>
                          <a:pt x="431" y="12"/>
                        </a:lnTo>
                        <a:lnTo>
                          <a:pt x="442" y="8"/>
                        </a:lnTo>
                        <a:lnTo>
                          <a:pt x="450" y="6"/>
                        </a:lnTo>
                        <a:lnTo>
                          <a:pt x="456" y="4"/>
                        </a:lnTo>
                        <a:lnTo>
                          <a:pt x="458" y="0"/>
                        </a:lnTo>
                        <a:lnTo>
                          <a:pt x="452" y="0"/>
                        </a:lnTo>
                        <a:lnTo>
                          <a:pt x="450" y="4"/>
                        </a:lnTo>
                        <a:lnTo>
                          <a:pt x="444" y="6"/>
                        </a:lnTo>
                        <a:lnTo>
                          <a:pt x="435" y="10"/>
                        </a:lnTo>
                        <a:lnTo>
                          <a:pt x="421" y="12"/>
                        </a:lnTo>
                        <a:lnTo>
                          <a:pt x="404" y="13"/>
                        </a:lnTo>
                        <a:lnTo>
                          <a:pt x="385" y="17"/>
                        </a:lnTo>
                        <a:lnTo>
                          <a:pt x="361" y="19"/>
                        </a:lnTo>
                        <a:lnTo>
                          <a:pt x="335" y="21"/>
                        </a:lnTo>
                        <a:lnTo>
                          <a:pt x="304" y="23"/>
                        </a:lnTo>
                        <a:lnTo>
                          <a:pt x="273" y="25"/>
                        </a:lnTo>
                        <a:lnTo>
                          <a:pt x="238" y="27"/>
                        </a:lnTo>
                        <a:lnTo>
                          <a:pt x="202" y="29"/>
                        </a:lnTo>
                        <a:lnTo>
                          <a:pt x="163" y="29"/>
                        </a:lnTo>
                        <a:lnTo>
                          <a:pt x="125" y="31"/>
                        </a:lnTo>
                        <a:lnTo>
                          <a:pt x="84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0" name="Freeform 569">
                    <a:extLst>
                      <a:ext uri="{FF2B5EF4-FFF2-40B4-BE49-F238E27FC236}">
                        <a16:creationId xmlns:a16="http://schemas.microsoft.com/office/drawing/2014/main" id="{81382F18-D3E2-4338-9D99-4B934288EA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26" cy="15"/>
                  </a:xfrm>
                  <a:custGeom>
                    <a:avLst/>
                    <a:gdLst>
                      <a:gd name="T0" fmla="*/ 0 w 452"/>
                      <a:gd name="T1" fmla="*/ 31 h 31"/>
                      <a:gd name="T2" fmla="*/ 42 w 452"/>
                      <a:gd name="T3" fmla="*/ 31 h 31"/>
                      <a:gd name="T4" fmla="*/ 84 w 452"/>
                      <a:gd name="T5" fmla="*/ 31 h 31"/>
                      <a:gd name="T6" fmla="*/ 125 w 452"/>
                      <a:gd name="T7" fmla="*/ 31 h 31"/>
                      <a:gd name="T8" fmla="*/ 163 w 452"/>
                      <a:gd name="T9" fmla="*/ 29 h 31"/>
                      <a:gd name="T10" fmla="*/ 202 w 452"/>
                      <a:gd name="T11" fmla="*/ 29 h 31"/>
                      <a:gd name="T12" fmla="*/ 238 w 452"/>
                      <a:gd name="T13" fmla="*/ 27 h 31"/>
                      <a:gd name="T14" fmla="*/ 273 w 452"/>
                      <a:gd name="T15" fmla="*/ 25 h 31"/>
                      <a:gd name="T16" fmla="*/ 304 w 452"/>
                      <a:gd name="T17" fmla="*/ 23 h 31"/>
                      <a:gd name="T18" fmla="*/ 335 w 452"/>
                      <a:gd name="T19" fmla="*/ 21 h 31"/>
                      <a:gd name="T20" fmla="*/ 361 w 452"/>
                      <a:gd name="T21" fmla="*/ 19 h 31"/>
                      <a:gd name="T22" fmla="*/ 385 w 452"/>
                      <a:gd name="T23" fmla="*/ 17 h 31"/>
                      <a:gd name="T24" fmla="*/ 404 w 452"/>
                      <a:gd name="T25" fmla="*/ 13 h 31"/>
                      <a:gd name="T26" fmla="*/ 421 w 452"/>
                      <a:gd name="T27" fmla="*/ 12 h 31"/>
                      <a:gd name="T28" fmla="*/ 435 w 452"/>
                      <a:gd name="T29" fmla="*/ 10 h 31"/>
                      <a:gd name="T30" fmla="*/ 444 w 452"/>
                      <a:gd name="T31" fmla="*/ 6 h 31"/>
                      <a:gd name="T32" fmla="*/ 450 w 452"/>
                      <a:gd name="T33" fmla="*/ 4 h 31"/>
                      <a:gd name="T34" fmla="*/ 452 w 452"/>
                      <a:gd name="T35" fmla="*/ 0 h 31"/>
                      <a:gd name="T36" fmla="*/ 446 w 452"/>
                      <a:gd name="T37" fmla="*/ 0 h 31"/>
                      <a:gd name="T38" fmla="*/ 444 w 452"/>
                      <a:gd name="T39" fmla="*/ 4 h 31"/>
                      <a:gd name="T40" fmla="*/ 438 w 452"/>
                      <a:gd name="T41" fmla="*/ 6 h 31"/>
                      <a:gd name="T42" fmla="*/ 429 w 452"/>
                      <a:gd name="T43" fmla="*/ 10 h 31"/>
                      <a:gd name="T44" fmla="*/ 415 w 452"/>
                      <a:gd name="T45" fmla="*/ 12 h 31"/>
                      <a:gd name="T46" fmla="*/ 400 w 452"/>
                      <a:gd name="T47" fmla="*/ 13 h 31"/>
                      <a:gd name="T48" fmla="*/ 379 w 452"/>
                      <a:gd name="T49" fmla="*/ 17 h 31"/>
                      <a:gd name="T50" fmla="*/ 356 w 452"/>
                      <a:gd name="T51" fmla="*/ 19 h 31"/>
                      <a:gd name="T52" fmla="*/ 329 w 452"/>
                      <a:gd name="T53" fmla="*/ 21 h 31"/>
                      <a:gd name="T54" fmla="*/ 300 w 452"/>
                      <a:gd name="T55" fmla="*/ 23 h 31"/>
                      <a:gd name="T56" fmla="*/ 269 w 452"/>
                      <a:gd name="T57" fmla="*/ 25 h 31"/>
                      <a:gd name="T58" fmla="*/ 235 w 452"/>
                      <a:gd name="T59" fmla="*/ 27 h 31"/>
                      <a:gd name="T60" fmla="*/ 200 w 452"/>
                      <a:gd name="T61" fmla="*/ 27 h 31"/>
                      <a:gd name="T62" fmla="*/ 161 w 452"/>
                      <a:gd name="T63" fmla="*/ 29 h 31"/>
                      <a:gd name="T64" fmla="*/ 123 w 452"/>
                      <a:gd name="T65" fmla="*/ 29 h 31"/>
                      <a:gd name="T66" fmla="*/ 83 w 452"/>
                      <a:gd name="T67" fmla="*/ 31 h 31"/>
                      <a:gd name="T68" fmla="*/ 42 w 452"/>
                      <a:gd name="T69" fmla="*/ 31 h 31"/>
                      <a:gd name="T70" fmla="*/ 0 w 452"/>
                      <a:gd name="T71" fmla="*/ 31 h 31"/>
                      <a:gd name="T72" fmla="*/ 0 w 452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52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4" y="31"/>
                        </a:lnTo>
                        <a:lnTo>
                          <a:pt x="125" y="31"/>
                        </a:lnTo>
                        <a:lnTo>
                          <a:pt x="163" y="29"/>
                        </a:lnTo>
                        <a:lnTo>
                          <a:pt x="202" y="29"/>
                        </a:lnTo>
                        <a:lnTo>
                          <a:pt x="238" y="27"/>
                        </a:lnTo>
                        <a:lnTo>
                          <a:pt x="273" y="25"/>
                        </a:lnTo>
                        <a:lnTo>
                          <a:pt x="304" y="23"/>
                        </a:lnTo>
                        <a:lnTo>
                          <a:pt x="335" y="21"/>
                        </a:lnTo>
                        <a:lnTo>
                          <a:pt x="361" y="19"/>
                        </a:lnTo>
                        <a:lnTo>
                          <a:pt x="385" y="17"/>
                        </a:lnTo>
                        <a:lnTo>
                          <a:pt x="404" y="13"/>
                        </a:lnTo>
                        <a:lnTo>
                          <a:pt x="421" y="12"/>
                        </a:lnTo>
                        <a:lnTo>
                          <a:pt x="435" y="10"/>
                        </a:lnTo>
                        <a:lnTo>
                          <a:pt x="444" y="6"/>
                        </a:lnTo>
                        <a:lnTo>
                          <a:pt x="450" y="4"/>
                        </a:lnTo>
                        <a:lnTo>
                          <a:pt x="452" y="0"/>
                        </a:lnTo>
                        <a:lnTo>
                          <a:pt x="446" y="0"/>
                        </a:lnTo>
                        <a:lnTo>
                          <a:pt x="444" y="4"/>
                        </a:lnTo>
                        <a:lnTo>
                          <a:pt x="438" y="6"/>
                        </a:lnTo>
                        <a:lnTo>
                          <a:pt x="429" y="10"/>
                        </a:lnTo>
                        <a:lnTo>
                          <a:pt x="415" y="12"/>
                        </a:lnTo>
                        <a:lnTo>
                          <a:pt x="400" y="13"/>
                        </a:lnTo>
                        <a:lnTo>
                          <a:pt x="379" y="17"/>
                        </a:lnTo>
                        <a:lnTo>
                          <a:pt x="356" y="19"/>
                        </a:lnTo>
                        <a:lnTo>
                          <a:pt x="329" y="21"/>
                        </a:lnTo>
                        <a:lnTo>
                          <a:pt x="300" y="23"/>
                        </a:lnTo>
                        <a:lnTo>
                          <a:pt x="269" y="25"/>
                        </a:lnTo>
                        <a:lnTo>
                          <a:pt x="235" y="27"/>
                        </a:lnTo>
                        <a:lnTo>
                          <a:pt x="200" y="27"/>
                        </a:lnTo>
                        <a:lnTo>
                          <a:pt x="161" y="29"/>
                        </a:lnTo>
                        <a:lnTo>
                          <a:pt x="123" y="29"/>
                        </a:lnTo>
                        <a:lnTo>
                          <a:pt x="83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1" name="Freeform 570">
                    <a:extLst>
                      <a:ext uri="{FF2B5EF4-FFF2-40B4-BE49-F238E27FC236}">
                        <a16:creationId xmlns:a16="http://schemas.microsoft.com/office/drawing/2014/main" id="{2A15BD01-E784-40D9-9FC3-E4D5B29927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23" cy="15"/>
                  </a:xfrm>
                  <a:custGeom>
                    <a:avLst/>
                    <a:gdLst>
                      <a:gd name="T0" fmla="*/ 0 w 446"/>
                      <a:gd name="T1" fmla="*/ 31 h 31"/>
                      <a:gd name="T2" fmla="*/ 42 w 446"/>
                      <a:gd name="T3" fmla="*/ 31 h 31"/>
                      <a:gd name="T4" fmla="*/ 83 w 446"/>
                      <a:gd name="T5" fmla="*/ 31 h 31"/>
                      <a:gd name="T6" fmla="*/ 123 w 446"/>
                      <a:gd name="T7" fmla="*/ 29 h 31"/>
                      <a:gd name="T8" fmla="*/ 161 w 446"/>
                      <a:gd name="T9" fmla="*/ 29 h 31"/>
                      <a:gd name="T10" fmla="*/ 200 w 446"/>
                      <a:gd name="T11" fmla="*/ 27 h 31"/>
                      <a:gd name="T12" fmla="*/ 235 w 446"/>
                      <a:gd name="T13" fmla="*/ 27 h 31"/>
                      <a:gd name="T14" fmla="*/ 269 w 446"/>
                      <a:gd name="T15" fmla="*/ 25 h 31"/>
                      <a:gd name="T16" fmla="*/ 300 w 446"/>
                      <a:gd name="T17" fmla="*/ 23 h 31"/>
                      <a:gd name="T18" fmla="*/ 329 w 446"/>
                      <a:gd name="T19" fmla="*/ 21 h 31"/>
                      <a:gd name="T20" fmla="*/ 356 w 446"/>
                      <a:gd name="T21" fmla="*/ 19 h 31"/>
                      <a:gd name="T22" fmla="*/ 379 w 446"/>
                      <a:gd name="T23" fmla="*/ 17 h 31"/>
                      <a:gd name="T24" fmla="*/ 400 w 446"/>
                      <a:gd name="T25" fmla="*/ 13 h 31"/>
                      <a:gd name="T26" fmla="*/ 415 w 446"/>
                      <a:gd name="T27" fmla="*/ 12 h 31"/>
                      <a:gd name="T28" fmla="*/ 429 w 446"/>
                      <a:gd name="T29" fmla="*/ 10 h 31"/>
                      <a:gd name="T30" fmla="*/ 438 w 446"/>
                      <a:gd name="T31" fmla="*/ 6 h 31"/>
                      <a:gd name="T32" fmla="*/ 444 w 446"/>
                      <a:gd name="T33" fmla="*/ 4 h 31"/>
                      <a:gd name="T34" fmla="*/ 446 w 446"/>
                      <a:gd name="T35" fmla="*/ 0 h 31"/>
                      <a:gd name="T36" fmla="*/ 440 w 446"/>
                      <a:gd name="T37" fmla="*/ 0 h 31"/>
                      <a:gd name="T38" fmla="*/ 438 w 446"/>
                      <a:gd name="T39" fmla="*/ 4 h 31"/>
                      <a:gd name="T40" fmla="*/ 433 w 446"/>
                      <a:gd name="T41" fmla="*/ 6 h 31"/>
                      <a:gd name="T42" fmla="*/ 423 w 446"/>
                      <a:gd name="T43" fmla="*/ 8 h 31"/>
                      <a:gd name="T44" fmla="*/ 410 w 446"/>
                      <a:gd name="T45" fmla="*/ 12 h 31"/>
                      <a:gd name="T46" fmla="*/ 394 w 446"/>
                      <a:gd name="T47" fmla="*/ 13 h 31"/>
                      <a:gd name="T48" fmla="*/ 375 w 446"/>
                      <a:gd name="T49" fmla="*/ 15 h 31"/>
                      <a:gd name="T50" fmla="*/ 352 w 446"/>
                      <a:gd name="T51" fmla="*/ 19 h 31"/>
                      <a:gd name="T52" fmla="*/ 325 w 446"/>
                      <a:gd name="T53" fmla="*/ 21 h 31"/>
                      <a:gd name="T54" fmla="*/ 296 w 446"/>
                      <a:gd name="T55" fmla="*/ 23 h 31"/>
                      <a:gd name="T56" fmla="*/ 265 w 446"/>
                      <a:gd name="T57" fmla="*/ 25 h 31"/>
                      <a:gd name="T58" fmla="*/ 233 w 446"/>
                      <a:gd name="T59" fmla="*/ 27 h 31"/>
                      <a:gd name="T60" fmla="*/ 196 w 446"/>
                      <a:gd name="T61" fmla="*/ 27 h 31"/>
                      <a:gd name="T62" fmla="*/ 159 w 446"/>
                      <a:gd name="T63" fmla="*/ 29 h 31"/>
                      <a:gd name="T64" fmla="*/ 121 w 446"/>
                      <a:gd name="T65" fmla="*/ 29 h 31"/>
                      <a:gd name="T66" fmla="*/ 81 w 446"/>
                      <a:gd name="T67" fmla="*/ 31 h 31"/>
                      <a:gd name="T68" fmla="*/ 42 w 446"/>
                      <a:gd name="T69" fmla="*/ 31 h 31"/>
                      <a:gd name="T70" fmla="*/ 0 w 446"/>
                      <a:gd name="T71" fmla="*/ 31 h 31"/>
                      <a:gd name="T72" fmla="*/ 0 w 446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46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3" y="31"/>
                        </a:lnTo>
                        <a:lnTo>
                          <a:pt x="123" y="29"/>
                        </a:lnTo>
                        <a:lnTo>
                          <a:pt x="161" y="29"/>
                        </a:lnTo>
                        <a:lnTo>
                          <a:pt x="200" y="27"/>
                        </a:lnTo>
                        <a:lnTo>
                          <a:pt x="235" y="27"/>
                        </a:lnTo>
                        <a:lnTo>
                          <a:pt x="269" y="25"/>
                        </a:lnTo>
                        <a:lnTo>
                          <a:pt x="300" y="23"/>
                        </a:lnTo>
                        <a:lnTo>
                          <a:pt x="329" y="21"/>
                        </a:lnTo>
                        <a:lnTo>
                          <a:pt x="356" y="19"/>
                        </a:lnTo>
                        <a:lnTo>
                          <a:pt x="379" y="17"/>
                        </a:lnTo>
                        <a:lnTo>
                          <a:pt x="400" y="13"/>
                        </a:lnTo>
                        <a:lnTo>
                          <a:pt x="415" y="12"/>
                        </a:lnTo>
                        <a:lnTo>
                          <a:pt x="429" y="10"/>
                        </a:lnTo>
                        <a:lnTo>
                          <a:pt x="438" y="6"/>
                        </a:lnTo>
                        <a:lnTo>
                          <a:pt x="444" y="4"/>
                        </a:lnTo>
                        <a:lnTo>
                          <a:pt x="446" y="0"/>
                        </a:lnTo>
                        <a:lnTo>
                          <a:pt x="440" y="0"/>
                        </a:lnTo>
                        <a:lnTo>
                          <a:pt x="438" y="4"/>
                        </a:lnTo>
                        <a:lnTo>
                          <a:pt x="433" y="6"/>
                        </a:lnTo>
                        <a:lnTo>
                          <a:pt x="423" y="8"/>
                        </a:lnTo>
                        <a:lnTo>
                          <a:pt x="410" y="12"/>
                        </a:lnTo>
                        <a:lnTo>
                          <a:pt x="394" y="13"/>
                        </a:lnTo>
                        <a:lnTo>
                          <a:pt x="375" y="15"/>
                        </a:lnTo>
                        <a:lnTo>
                          <a:pt x="352" y="19"/>
                        </a:lnTo>
                        <a:lnTo>
                          <a:pt x="325" y="21"/>
                        </a:lnTo>
                        <a:lnTo>
                          <a:pt x="296" y="23"/>
                        </a:lnTo>
                        <a:lnTo>
                          <a:pt x="265" y="25"/>
                        </a:lnTo>
                        <a:lnTo>
                          <a:pt x="233" y="27"/>
                        </a:lnTo>
                        <a:lnTo>
                          <a:pt x="196" y="27"/>
                        </a:lnTo>
                        <a:lnTo>
                          <a:pt x="159" y="29"/>
                        </a:lnTo>
                        <a:lnTo>
                          <a:pt x="121" y="29"/>
                        </a:lnTo>
                        <a:lnTo>
                          <a:pt x="81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9B9B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2" name="Freeform 571">
                    <a:extLst>
                      <a:ext uri="{FF2B5EF4-FFF2-40B4-BE49-F238E27FC236}">
                        <a16:creationId xmlns:a16="http://schemas.microsoft.com/office/drawing/2014/main" id="{9639EDD0-B5E0-4D1A-95D9-585FF47883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20" cy="15"/>
                  </a:xfrm>
                  <a:custGeom>
                    <a:avLst/>
                    <a:gdLst>
                      <a:gd name="T0" fmla="*/ 0 w 440"/>
                      <a:gd name="T1" fmla="*/ 31 h 31"/>
                      <a:gd name="T2" fmla="*/ 42 w 440"/>
                      <a:gd name="T3" fmla="*/ 31 h 31"/>
                      <a:gd name="T4" fmla="*/ 81 w 440"/>
                      <a:gd name="T5" fmla="*/ 31 h 31"/>
                      <a:gd name="T6" fmla="*/ 121 w 440"/>
                      <a:gd name="T7" fmla="*/ 29 h 31"/>
                      <a:gd name="T8" fmla="*/ 159 w 440"/>
                      <a:gd name="T9" fmla="*/ 29 h 31"/>
                      <a:gd name="T10" fmla="*/ 196 w 440"/>
                      <a:gd name="T11" fmla="*/ 27 h 31"/>
                      <a:gd name="T12" fmla="*/ 233 w 440"/>
                      <a:gd name="T13" fmla="*/ 27 h 31"/>
                      <a:gd name="T14" fmla="*/ 265 w 440"/>
                      <a:gd name="T15" fmla="*/ 25 h 31"/>
                      <a:gd name="T16" fmla="*/ 296 w 440"/>
                      <a:gd name="T17" fmla="*/ 23 h 31"/>
                      <a:gd name="T18" fmla="*/ 325 w 440"/>
                      <a:gd name="T19" fmla="*/ 21 h 31"/>
                      <a:gd name="T20" fmla="*/ 352 w 440"/>
                      <a:gd name="T21" fmla="*/ 19 h 31"/>
                      <a:gd name="T22" fmla="*/ 375 w 440"/>
                      <a:gd name="T23" fmla="*/ 15 h 31"/>
                      <a:gd name="T24" fmla="*/ 394 w 440"/>
                      <a:gd name="T25" fmla="*/ 13 h 31"/>
                      <a:gd name="T26" fmla="*/ 410 w 440"/>
                      <a:gd name="T27" fmla="*/ 12 h 31"/>
                      <a:gd name="T28" fmla="*/ 423 w 440"/>
                      <a:gd name="T29" fmla="*/ 8 h 31"/>
                      <a:gd name="T30" fmla="*/ 433 w 440"/>
                      <a:gd name="T31" fmla="*/ 6 h 31"/>
                      <a:gd name="T32" fmla="*/ 438 w 440"/>
                      <a:gd name="T33" fmla="*/ 4 h 31"/>
                      <a:gd name="T34" fmla="*/ 440 w 440"/>
                      <a:gd name="T35" fmla="*/ 0 h 31"/>
                      <a:gd name="T36" fmla="*/ 435 w 440"/>
                      <a:gd name="T37" fmla="*/ 0 h 31"/>
                      <a:gd name="T38" fmla="*/ 433 w 440"/>
                      <a:gd name="T39" fmla="*/ 4 h 31"/>
                      <a:gd name="T40" fmla="*/ 427 w 440"/>
                      <a:gd name="T41" fmla="*/ 6 h 31"/>
                      <a:gd name="T42" fmla="*/ 417 w 440"/>
                      <a:gd name="T43" fmla="*/ 8 h 31"/>
                      <a:gd name="T44" fmla="*/ 406 w 440"/>
                      <a:gd name="T45" fmla="*/ 12 h 31"/>
                      <a:gd name="T46" fmla="*/ 388 w 440"/>
                      <a:gd name="T47" fmla="*/ 13 h 31"/>
                      <a:gd name="T48" fmla="*/ 369 w 440"/>
                      <a:gd name="T49" fmla="*/ 15 h 31"/>
                      <a:gd name="T50" fmla="*/ 346 w 440"/>
                      <a:gd name="T51" fmla="*/ 19 h 31"/>
                      <a:gd name="T52" fmla="*/ 321 w 440"/>
                      <a:gd name="T53" fmla="*/ 21 h 31"/>
                      <a:gd name="T54" fmla="*/ 292 w 440"/>
                      <a:gd name="T55" fmla="*/ 23 h 31"/>
                      <a:gd name="T56" fmla="*/ 261 w 440"/>
                      <a:gd name="T57" fmla="*/ 25 h 31"/>
                      <a:gd name="T58" fmla="*/ 229 w 440"/>
                      <a:gd name="T59" fmla="*/ 25 h 31"/>
                      <a:gd name="T60" fmla="*/ 194 w 440"/>
                      <a:gd name="T61" fmla="*/ 27 h 31"/>
                      <a:gd name="T62" fmla="*/ 158 w 440"/>
                      <a:gd name="T63" fmla="*/ 29 h 31"/>
                      <a:gd name="T64" fmla="*/ 119 w 440"/>
                      <a:gd name="T65" fmla="*/ 29 h 31"/>
                      <a:gd name="T66" fmla="*/ 81 w 440"/>
                      <a:gd name="T67" fmla="*/ 29 h 31"/>
                      <a:gd name="T68" fmla="*/ 40 w 440"/>
                      <a:gd name="T69" fmla="*/ 31 h 31"/>
                      <a:gd name="T70" fmla="*/ 0 w 440"/>
                      <a:gd name="T71" fmla="*/ 31 h 31"/>
                      <a:gd name="T72" fmla="*/ 0 w 440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40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1" y="31"/>
                        </a:lnTo>
                        <a:lnTo>
                          <a:pt x="121" y="29"/>
                        </a:lnTo>
                        <a:lnTo>
                          <a:pt x="159" y="29"/>
                        </a:lnTo>
                        <a:lnTo>
                          <a:pt x="196" y="27"/>
                        </a:lnTo>
                        <a:lnTo>
                          <a:pt x="233" y="27"/>
                        </a:lnTo>
                        <a:lnTo>
                          <a:pt x="265" y="25"/>
                        </a:lnTo>
                        <a:lnTo>
                          <a:pt x="296" y="23"/>
                        </a:lnTo>
                        <a:lnTo>
                          <a:pt x="325" y="21"/>
                        </a:lnTo>
                        <a:lnTo>
                          <a:pt x="352" y="19"/>
                        </a:lnTo>
                        <a:lnTo>
                          <a:pt x="375" y="15"/>
                        </a:lnTo>
                        <a:lnTo>
                          <a:pt x="394" y="13"/>
                        </a:lnTo>
                        <a:lnTo>
                          <a:pt x="410" y="12"/>
                        </a:lnTo>
                        <a:lnTo>
                          <a:pt x="423" y="8"/>
                        </a:lnTo>
                        <a:lnTo>
                          <a:pt x="433" y="6"/>
                        </a:lnTo>
                        <a:lnTo>
                          <a:pt x="438" y="4"/>
                        </a:lnTo>
                        <a:lnTo>
                          <a:pt x="440" y="0"/>
                        </a:lnTo>
                        <a:lnTo>
                          <a:pt x="435" y="0"/>
                        </a:lnTo>
                        <a:lnTo>
                          <a:pt x="433" y="4"/>
                        </a:lnTo>
                        <a:lnTo>
                          <a:pt x="427" y="6"/>
                        </a:lnTo>
                        <a:lnTo>
                          <a:pt x="417" y="8"/>
                        </a:lnTo>
                        <a:lnTo>
                          <a:pt x="406" y="12"/>
                        </a:lnTo>
                        <a:lnTo>
                          <a:pt x="388" y="13"/>
                        </a:lnTo>
                        <a:lnTo>
                          <a:pt x="369" y="15"/>
                        </a:lnTo>
                        <a:lnTo>
                          <a:pt x="346" y="19"/>
                        </a:lnTo>
                        <a:lnTo>
                          <a:pt x="321" y="21"/>
                        </a:lnTo>
                        <a:lnTo>
                          <a:pt x="292" y="23"/>
                        </a:lnTo>
                        <a:lnTo>
                          <a:pt x="261" y="25"/>
                        </a:lnTo>
                        <a:lnTo>
                          <a:pt x="229" y="25"/>
                        </a:lnTo>
                        <a:lnTo>
                          <a:pt x="194" y="27"/>
                        </a:lnTo>
                        <a:lnTo>
                          <a:pt x="158" y="29"/>
                        </a:lnTo>
                        <a:lnTo>
                          <a:pt x="119" y="29"/>
                        </a:lnTo>
                        <a:lnTo>
                          <a:pt x="81" y="29"/>
                        </a:lnTo>
                        <a:lnTo>
                          <a:pt x="40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3" name="Freeform 572">
                    <a:extLst>
                      <a:ext uri="{FF2B5EF4-FFF2-40B4-BE49-F238E27FC236}">
                        <a16:creationId xmlns:a16="http://schemas.microsoft.com/office/drawing/2014/main" id="{FAFC1234-307A-4738-981B-FC1B687290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17" cy="15"/>
                  </a:xfrm>
                  <a:custGeom>
                    <a:avLst/>
                    <a:gdLst>
                      <a:gd name="T0" fmla="*/ 0 w 435"/>
                      <a:gd name="T1" fmla="*/ 31 h 31"/>
                      <a:gd name="T2" fmla="*/ 40 w 435"/>
                      <a:gd name="T3" fmla="*/ 31 h 31"/>
                      <a:gd name="T4" fmla="*/ 81 w 435"/>
                      <a:gd name="T5" fmla="*/ 29 h 31"/>
                      <a:gd name="T6" fmla="*/ 119 w 435"/>
                      <a:gd name="T7" fmla="*/ 29 h 31"/>
                      <a:gd name="T8" fmla="*/ 158 w 435"/>
                      <a:gd name="T9" fmla="*/ 29 h 31"/>
                      <a:gd name="T10" fmla="*/ 194 w 435"/>
                      <a:gd name="T11" fmla="*/ 27 h 31"/>
                      <a:gd name="T12" fmla="*/ 229 w 435"/>
                      <a:gd name="T13" fmla="*/ 25 h 31"/>
                      <a:gd name="T14" fmla="*/ 261 w 435"/>
                      <a:gd name="T15" fmla="*/ 25 h 31"/>
                      <a:gd name="T16" fmla="*/ 292 w 435"/>
                      <a:gd name="T17" fmla="*/ 23 h 31"/>
                      <a:gd name="T18" fmla="*/ 321 w 435"/>
                      <a:gd name="T19" fmla="*/ 21 h 31"/>
                      <a:gd name="T20" fmla="*/ 346 w 435"/>
                      <a:gd name="T21" fmla="*/ 19 h 31"/>
                      <a:gd name="T22" fmla="*/ 369 w 435"/>
                      <a:gd name="T23" fmla="*/ 15 h 31"/>
                      <a:gd name="T24" fmla="*/ 388 w 435"/>
                      <a:gd name="T25" fmla="*/ 13 h 31"/>
                      <a:gd name="T26" fmla="*/ 406 w 435"/>
                      <a:gd name="T27" fmla="*/ 12 h 31"/>
                      <a:gd name="T28" fmla="*/ 417 w 435"/>
                      <a:gd name="T29" fmla="*/ 8 h 31"/>
                      <a:gd name="T30" fmla="*/ 427 w 435"/>
                      <a:gd name="T31" fmla="*/ 6 h 31"/>
                      <a:gd name="T32" fmla="*/ 433 w 435"/>
                      <a:gd name="T33" fmla="*/ 4 h 31"/>
                      <a:gd name="T34" fmla="*/ 435 w 435"/>
                      <a:gd name="T35" fmla="*/ 0 h 31"/>
                      <a:gd name="T36" fmla="*/ 429 w 435"/>
                      <a:gd name="T37" fmla="*/ 0 h 31"/>
                      <a:gd name="T38" fmla="*/ 427 w 435"/>
                      <a:gd name="T39" fmla="*/ 4 h 31"/>
                      <a:gd name="T40" fmla="*/ 421 w 435"/>
                      <a:gd name="T41" fmla="*/ 6 h 31"/>
                      <a:gd name="T42" fmla="*/ 411 w 435"/>
                      <a:gd name="T43" fmla="*/ 8 h 31"/>
                      <a:gd name="T44" fmla="*/ 400 w 435"/>
                      <a:gd name="T45" fmla="*/ 12 h 31"/>
                      <a:gd name="T46" fmla="*/ 385 w 435"/>
                      <a:gd name="T47" fmla="*/ 13 h 31"/>
                      <a:gd name="T48" fmla="*/ 365 w 435"/>
                      <a:gd name="T49" fmla="*/ 15 h 31"/>
                      <a:gd name="T50" fmla="*/ 342 w 435"/>
                      <a:gd name="T51" fmla="*/ 17 h 31"/>
                      <a:gd name="T52" fmla="*/ 317 w 435"/>
                      <a:gd name="T53" fmla="*/ 19 h 31"/>
                      <a:gd name="T54" fmla="*/ 288 w 435"/>
                      <a:gd name="T55" fmla="*/ 21 h 31"/>
                      <a:gd name="T56" fmla="*/ 258 w 435"/>
                      <a:gd name="T57" fmla="*/ 23 h 31"/>
                      <a:gd name="T58" fmla="*/ 227 w 435"/>
                      <a:gd name="T59" fmla="*/ 25 h 31"/>
                      <a:gd name="T60" fmla="*/ 192 w 435"/>
                      <a:gd name="T61" fmla="*/ 27 h 31"/>
                      <a:gd name="T62" fmla="*/ 156 w 435"/>
                      <a:gd name="T63" fmla="*/ 27 h 31"/>
                      <a:gd name="T64" fmla="*/ 117 w 435"/>
                      <a:gd name="T65" fmla="*/ 29 h 31"/>
                      <a:gd name="T66" fmla="*/ 79 w 435"/>
                      <a:gd name="T67" fmla="*/ 29 h 31"/>
                      <a:gd name="T68" fmla="*/ 40 w 435"/>
                      <a:gd name="T69" fmla="*/ 29 h 31"/>
                      <a:gd name="T70" fmla="*/ 0 w 435"/>
                      <a:gd name="T71" fmla="*/ 29 h 31"/>
                      <a:gd name="T72" fmla="*/ 0 w 435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5" h="31">
                        <a:moveTo>
                          <a:pt x="0" y="31"/>
                        </a:moveTo>
                        <a:lnTo>
                          <a:pt x="40" y="31"/>
                        </a:lnTo>
                        <a:lnTo>
                          <a:pt x="81" y="29"/>
                        </a:lnTo>
                        <a:lnTo>
                          <a:pt x="119" y="29"/>
                        </a:lnTo>
                        <a:lnTo>
                          <a:pt x="158" y="29"/>
                        </a:lnTo>
                        <a:lnTo>
                          <a:pt x="194" y="27"/>
                        </a:lnTo>
                        <a:lnTo>
                          <a:pt x="229" y="25"/>
                        </a:lnTo>
                        <a:lnTo>
                          <a:pt x="261" y="25"/>
                        </a:lnTo>
                        <a:lnTo>
                          <a:pt x="292" y="23"/>
                        </a:lnTo>
                        <a:lnTo>
                          <a:pt x="321" y="21"/>
                        </a:lnTo>
                        <a:lnTo>
                          <a:pt x="346" y="19"/>
                        </a:lnTo>
                        <a:lnTo>
                          <a:pt x="369" y="15"/>
                        </a:lnTo>
                        <a:lnTo>
                          <a:pt x="388" y="13"/>
                        </a:lnTo>
                        <a:lnTo>
                          <a:pt x="406" y="12"/>
                        </a:lnTo>
                        <a:lnTo>
                          <a:pt x="417" y="8"/>
                        </a:lnTo>
                        <a:lnTo>
                          <a:pt x="427" y="6"/>
                        </a:lnTo>
                        <a:lnTo>
                          <a:pt x="433" y="4"/>
                        </a:lnTo>
                        <a:lnTo>
                          <a:pt x="435" y="0"/>
                        </a:lnTo>
                        <a:lnTo>
                          <a:pt x="429" y="0"/>
                        </a:lnTo>
                        <a:lnTo>
                          <a:pt x="427" y="4"/>
                        </a:lnTo>
                        <a:lnTo>
                          <a:pt x="421" y="6"/>
                        </a:lnTo>
                        <a:lnTo>
                          <a:pt x="411" y="8"/>
                        </a:lnTo>
                        <a:lnTo>
                          <a:pt x="400" y="12"/>
                        </a:lnTo>
                        <a:lnTo>
                          <a:pt x="385" y="13"/>
                        </a:lnTo>
                        <a:lnTo>
                          <a:pt x="365" y="15"/>
                        </a:lnTo>
                        <a:lnTo>
                          <a:pt x="342" y="17"/>
                        </a:lnTo>
                        <a:lnTo>
                          <a:pt x="317" y="19"/>
                        </a:lnTo>
                        <a:lnTo>
                          <a:pt x="288" y="21"/>
                        </a:lnTo>
                        <a:lnTo>
                          <a:pt x="258" y="23"/>
                        </a:lnTo>
                        <a:lnTo>
                          <a:pt x="227" y="25"/>
                        </a:lnTo>
                        <a:lnTo>
                          <a:pt x="192" y="27"/>
                        </a:lnTo>
                        <a:lnTo>
                          <a:pt x="156" y="27"/>
                        </a:lnTo>
                        <a:lnTo>
                          <a:pt x="117" y="29"/>
                        </a:lnTo>
                        <a:lnTo>
                          <a:pt x="79" y="29"/>
                        </a:lnTo>
                        <a:lnTo>
                          <a:pt x="40" y="29"/>
                        </a:lnTo>
                        <a:lnTo>
                          <a:pt x="0" y="29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6B6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4" name="Freeform 573">
                    <a:extLst>
                      <a:ext uri="{FF2B5EF4-FFF2-40B4-BE49-F238E27FC236}">
                        <a16:creationId xmlns:a16="http://schemas.microsoft.com/office/drawing/2014/main" id="{00E26581-8DB4-4029-B796-FFC095F2F3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14" cy="14"/>
                  </a:xfrm>
                  <a:custGeom>
                    <a:avLst/>
                    <a:gdLst>
                      <a:gd name="T0" fmla="*/ 0 w 429"/>
                      <a:gd name="T1" fmla="*/ 29 h 29"/>
                      <a:gd name="T2" fmla="*/ 40 w 429"/>
                      <a:gd name="T3" fmla="*/ 29 h 29"/>
                      <a:gd name="T4" fmla="*/ 79 w 429"/>
                      <a:gd name="T5" fmla="*/ 29 h 29"/>
                      <a:gd name="T6" fmla="*/ 117 w 429"/>
                      <a:gd name="T7" fmla="*/ 29 h 29"/>
                      <a:gd name="T8" fmla="*/ 156 w 429"/>
                      <a:gd name="T9" fmla="*/ 27 h 29"/>
                      <a:gd name="T10" fmla="*/ 192 w 429"/>
                      <a:gd name="T11" fmla="*/ 27 h 29"/>
                      <a:gd name="T12" fmla="*/ 227 w 429"/>
                      <a:gd name="T13" fmla="*/ 25 h 29"/>
                      <a:gd name="T14" fmla="*/ 258 w 429"/>
                      <a:gd name="T15" fmla="*/ 23 h 29"/>
                      <a:gd name="T16" fmla="*/ 288 w 429"/>
                      <a:gd name="T17" fmla="*/ 21 h 29"/>
                      <a:gd name="T18" fmla="*/ 317 w 429"/>
                      <a:gd name="T19" fmla="*/ 19 h 29"/>
                      <a:gd name="T20" fmla="*/ 342 w 429"/>
                      <a:gd name="T21" fmla="*/ 17 h 29"/>
                      <a:gd name="T22" fmla="*/ 365 w 429"/>
                      <a:gd name="T23" fmla="*/ 15 h 29"/>
                      <a:gd name="T24" fmla="*/ 385 w 429"/>
                      <a:gd name="T25" fmla="*/ 13 h 29"/>
                      <a:gd name="T26" fmla="*/ 400 w 429"/>
                      <a:gd name="T27" fmla="*/ 12 h 29"/>
                      <a:gd name="T28" fmla="*/ 411 w 429"/>
                      <a:gd name="T29" fmla="*/ 8 h 29"/>
                      <a:gd name="T30" fmla="*/ 421 w 429"/>
                      <a:gd name="T31" fmla="*/ 6 h 29"/>
                      <a:gd name="T32" fmla="*/ 427 w 429"/>
                      <a:gd name="T33" fmla="*/ 4 h 29"/>
                      <a:gd name="T34" fmla="*/ 429 w 429"/>
                      <a:gd name="T35" fmla="*/ 0 h 29"/>
                      <a:gd name="T36" fmla="*/ 423 w 429"/>
                      <a:gd name="T37" fmla="*/ 0 h 29"/>
                      <a:gd name="T38" fmla="*/ 421 w 429"/>
                      <a:gd name="T39" fmla="*/ 4 h 29"/>
                      <a:gd name="T40" fmla="*/ 415 w 429"/>
                      <a:gd name="T41" fmla="*/ 6 h 29"/>
                      <a:gd name="T42" fmla="*/ 406 w 429"/>
                      <a:gd name="T43" fmla="*/ 8 h 29"/>
                      <a:gd name="T44" fmla="*/ 394 w 429"/>
                      <a:gd name="T45" fmla="*/ 12 h 29"/>
                      <a:gd name="T46" fmla="*/ 379 w 429"/>
                      <a:gd name="T47" fmla="*/ 13 h 29"/>
                      <a:gd name="T48" fmla="*/ 360 w 429"/>
                      <a:gd name="T49" fmla="*/ 15 h 29"/>
                      <a:gd name="T50" fmla="*/ 338 w 429"/>
                      <a:gd name="T51" fmla="*/ 17 h 29"/>
                      <a:gd name="T52" fmla="*/ 313 w 429"/>
                      <a:gd name="T53" fmla="*/ 19 h 29"/>
                      <a:gd name="T54" fmla="*/ 285 w 429"/>
                      <a:gd name="T55" fmla="*/ 21 h 29"/>
                      <a:gd name="T56" fmla="*/ 256 w 429"/>
                      <a:gd name="T57" fmla="*/ 23 h 29"/>
                      <a:gd name="T58" fmla="*/ 223 w 429"/>
                      <a:gd name="T59" fmla="*/ 25 h 29"/>
                      <a:gd name="T60" fmla="*/ 188 w 429"/>
                      <a:gd name="T61" fmla="*/ 27 h 29"/>
                      <a:gd name="T62" fmla="*/ 154 w 429"/>
                      <a:gd name="T63" fmla="*/ 27 h 29"/>
                      <a:gd name="T64" fmla="*/ 115 w 429"/>
                      <a:gd name="T65" fmla="*/ 29 h 29"/>
                      <a:gd name="T66" fmla="*/ 79 w 429"/>
                      <a:gd name="T67" fmla="*/ 29 h 29"/>
                      <a:gd name="T68" fmla="*/ 40 w 429"/>
                      <a:gd name="T69" fmla="*/ 29 h 29"/>
                      <a:gd name="T70" fmla="*/ 0 w 429"/>
                      <a:gd name="T71" fmla="*/ 29 h 29"/>
                      <a:gd name="T72" fmla="*/ 0 w 429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9" h="29">
                        <a:moveTo>
                          <a:pt x="0" y="29"/>
                        </a:moveTo>
                        <a:lnTo>
                          <a:pt x="40" y="29"/>
                        </a:lnTo>
                        <a:lnTo>
                          <a:pt x="79" y="29"/>
                        </a:lnTo>
                        <a:lnTo>
                          <a:pt x="117" y="29"/>
                        </a:lnTo>
                        <a:lnTo>
                          <a:pt x="156" y="27"/>
                        </a:lnTo>
                        <a:lnTo>
                          <a:pt x="192" y="27"/>
                        </a:lnTo>
                        <a:lnTo>
                          <a:pt x="227" y="25"/>
                        </a:lnTo>
                        <a:lnTo>
                          <a:pt x="258" y="23"/>
                        </a:lnTo>
                        <a:lnTo>
                          <a:pt x="288" y="21"/>
                        </a:lnTo>
                        <a:lnTo>
                          <a:pt x="317" y="19"/>
                        </a:lnTo>
                        <a:lnTo>
                          <a:pt x="342" y="17"/>
                        </a:lnTo>
                        <a:lnTo>
                          <a:pt x="365" y="15"/>
                        </a:lnTo>
                        <a:lnTo>
                          <a:pt x="385" y="13"/>
                        </a:lnTo>
                        <a:lnTo>
                          <a:pt x="400" y="12"/>
                        </a:lnTo>
                        <a:lnTo>
                          <a:pt x="411" y="8"/>
                        </a:lnTo>
                        <a:lnTo>
                          <a:pt x="421" y="6"/>
                        </a:lnTo>
                        <a:lnTo>
                          <a:pt x="427" y="4"/>
                        </a:lnTo>
                        <a:lnTo>
                          <a:pt x="429" y="0"/>
                        </a:lnTo>
                        <a:lnTo>
                          <a:pt x="423" y="0"/>
                        </a:lnTo>
                        <a:lnTo>
                          <a:pt x="421" y="4"/>
                        </a:lnTo>
                        <a:lnTo>
                          <a:pt x="415" y="6"/>
                        </a:lnTo>
                        <a:lnTo>
                          <a:pt x="406" y="8"/>
                        </a:lnTo>
                        <a:lnTo>
                          <a:pt x="394" y="12"/>
                        </a:lnTo>
                        <a:lnTo>
                          <a:pt x="379" y="13"/>
                        </a:lnTo>
                        <a:lnTo>
                          <a:pt x="360" y="15"/>
                        </a:lnTo>
                        <a:lnTo>
                          <a:pt x="338" y="17"/>
                        </a:lnTo>
                        <a:lnTo>
                          <a:pt x="313" y="19"/>
                        </a:lnTo>
                        <a:lnTo>
                          <a:pt x="285" y="21"/>
                        </a:lnTo>
                        <a:lnTo>
                          <a:pt x="256" y="23"/>
                        </a:lnTo>
                        <a:lnTo>
                          <a:pt x="223" y="25"/>
                        </a:lnTo>
                        <a:lnTo>
                          <a:pt x="188" y="27"/>
                        </a:lnTo>
                        <a:lnTo>
                          <a:pt x="154" y="27"/>
                        </a:lnTo>
                        <a:lnTo>
                          <a:pt x="115" y="29"/>
                        </a:lnTo>
                        <a:lnTo>
                          <a:pt x="79" y="29"/>
                        </a:lnTo>
                        <a:lnTo>
                          <a:pt x="40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5B5B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5" name="Freeform 574">
                    <a:extLst>
                      <a:ext uri="{FF2B5EF4-FFF2-40B4-BE49-F238E27FC236}">
                        <a16:creationId xmlns:a16="http://schemas.microsoft.com/office/drawing/2014/main" id="{56504DCA-BF39-478A-A77A-858F9AC98A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12" cy="14"/>
                  </a:xfrm>
                  <a:custGeom>
                    <a:avLst/>
                    <a:gdLst>
                      <a:gd name="T0" fmla="*/ 0 w 423"/>
                      <a:gd name="T1" fmla="*/ 29 h 29"/>
                      <a:gd name="T2" fmla="*/ 40 w 423"/>
                      <a:gd name="T3" fmla="*/ 29 h 29"/>
                      <a:gd name="T4" fmla="*/ 79 w 423"/>
                      <a:gd name="T5" fmla="*/ 29 h 29"/>
                      <a:gd name="T6" fmla="*/ 115 w 423"/>
                      <a:gd name="T7" fmla="*/ 29 h 29"/>
                      <a:gd name="T8" fmla="*/ 154 w 423"/>
                      <a:gd name="T9" fmla="*/ 27 h 29"/>
                      <a:gd name="T10" fmla="*/ 188 w 423"/>
                      <a:gd name="T11" fmla="*/ 27 h 29"/>
                      <a:gd name="T12" fmla="*/ 223 w 423"/>
                      <a:gd name="T13" fmla="*/ 25 h 29"/>
                      <a:gd name="T14" fmla="*/ 256 w 423"/>
                      <a:gd name="T15" fmla="*/ 23 h 29"/>
                      <a:gd name="T16" fmla="*/ 285 w 423"/>
                      <a:gd name="T17" fmla="*/ 21 h 29"/>
                      <a:gd name="T18" fmla="*/ 313 w 423"/>
                      <a:gd name="T19" fmla="*/ 19 h 29"/>
                      <a:gd name="T20" fmla="*/ 338 w 423"/>
                      <a:gd name="T21" fmla="*/ 17 h 29"/>
                      <a:gd name="T22" fmla="*/ 360 w 423"/>
                      <a:gd name="T23" fmla="*/ 15 h 29"/>
                      <a:gd name="T24" fmla="*/ 379 w 423"/>
                      <a:gd name="T25" fmla="*/ 13 h 29"/>
                      <a:gd name="T26" fmla="*/ 394 w 423"/>
                      <a:gd name="T27" fmla="*/ 12 h 29"/>
                      <a:gd name="T28" fmla="*/ 406 w 423"/>
                      <a:gd name="T29" fmla="*/ 8 h 29"/>
                      <a:gd name="T30" fmla="*/ 415 w 423"/>
                      <a:gd name="T31" fmla="*/ 6 h 29"/>
                      <a:gd name="T32" fmla="*/ 421 w 423"/>
                      <a:gd name="T33" fmla="*/ 4 h 29"/>
                      <a:gd name="T34" fmla="*/ 423 w 423"/>
                      <a:gd name="T35" fmla="*/ 0 h 29"/>
                      <a:gd name="T36" fmla="*/ 417 w 423"/>
                      <a:gd name="T37" fmla="*/ 0 h 29"/>
                      <a:gd name="T38" fmla="*/ 415 w 423"/>
                      <a:gd name="T39" fmla="*/ 4 h 29"/>
                      <a:gd name="T40" fmla="*/ 410 w 423"/>
                      <a:gd name="T41" fmla="*/ 6 h 29"/>
                      <a:gd name="T42" fmla="*/ 402 w 423"/>
                      <a:gd name="T43" fmla="*/ 8 h 29"/>
                      <a:gd name="T44" fmla="*/ 388 w 423"/>
                      <a:gd name="T45" fmla="*/ 12 h 29"/>
                      <a:gd name="T46" fmla="*/ 373 w 423"/>
                      <a:gd name="T47" fmla="*/ 13 h 29"/>
                      <a:gd name="T48" fmla="*/ 354 w 423"/>
                      <a:gd name="T49" fmla="*/ 15 h 29"/>
                      <a:gd name="T50" fmla="*/ 333 w 423"/>
                      <a:gd name="T51" fmla="*/ 17 h 29"/>
                      <a:gd name="T52" fmla="*/ 308 w 423"/>
                      <a:gd name="T53" fmla="*/ 19 h 29"/>
                      <a:gd name="T54" fmla="*/ 281 w 423"/>
                      <a:gd name="T55" fmla="*/ 21 h 29"/>
                      <a:gd name="T56" fmla="*/ 252 w 423"/>
                      <a:gd name="T57" fmla="*/ 23 h 29"/>
                      <a:gd name="T58" fmla="*/ 219 w 423"/>
                      <a:gd name="T59" fmla="*/ 25 h 29"/>
                      <a:gd name="T60" fmla="*/ 186 w 423"/>
                      <a:gd name="T61" fmla="*/ 25 h 29"/>
                      <a:gd name="T62" fmla="*/ 152 w 423"/>
                      <a:gd name="T63" fmla="*/ 27 h 29"/>
                      <a:gd name="T64" fmla="*/ 115 w 423"/>
                      <a:gd name="T65" fmla="*/ 27 h 29"/>
                      <a:gd name="T66" fmla="*/ 77 w 423"/>
                      <a:gd name="T67" fmla="*/ 29 h 29"/>
                      <a:gd name="T68" fmla="*/ 38 w 423"/>
                      <a:gd name="T69" fmla="*/ 29 h 29"/>
                      <a:gd name="T70" fmla="*/ 0 w 423"/>
                      <a:gd name="T71" fmla="*/ 29 h 29"/>
                      <a:gd name="T72" fmla="*/ 0 w 423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3" h="29">
                        <a:moveTo>
                          <a:pt x="0" y="29"/>
                        </a:moveTo>
                        <a:lnTo>
                          <a:pt x="40" y="29"/>
                        </a:lnTo>
                        <a:lnTo>
                          <a:pt x="79" y="29"/>
                        </a:lnTo>
                        <a:lnTo>
                          <a:pt x="115" y="29"/>
                        </a:lnTo>
                        <a:lnTo>
                          <a:pt x="154" y="27"/>
                        </a:lnTo>
                        <a:lnTo>
                          <a:pt x="188" y="27"/>
                        </a:lnTo>
                        <a:lnTo>
                          <a:pt x="223" y="25"/>
                        </a:lnTo>
                        <a:lnTo>
                          <a:pt x="256" y="23"/>
                        </a:lnTo>
                        <a:lnTo>
                          <a:pt x="285" y="21"/>
                        </a:lnTo>
                        <a:lnTo>
                          <a:pt x="313" y="19"/>
                        </a:lnTo>
                        <a:lnTo>
                          <a:pt x="338" y="17"/>
                        </a:lnTo>
                        <a:lnTo>
                          <a:pt x="360" y="15"/>
                        </a:lnTo>
                        <a:lnTo>
                          <a:pt x="379" y="13"/>
                        </a:lnTo>
                        <a:lnTo>
                          <a:pt x="394" y="12"/>
                        </a:lnTo>
                        <a:lnTo>
                          <a:pt x="406" y="8"/>
                        </a:lnTo>
                        <a:lnTo>
                          <a:pt x="415" y="6"/>
                        </a:lnTo>
                        <a:lnTo>
                          <a:pt x="421" y="4"/>
                        </a:lnTo>
                        <a:lnTo>
                          <a:pt x="423" y="0"/>
                        </a:lnTo>
                        <a:lnTo>
                          <a:pt x="417" y="0"/>
                        </a:lnTo>
                        <a:lnTo>
                          <a:pt x="415" y="4"/>
                        </a:lnTo>
                        <a:lnTo>
                          <a:pt x="410" y="6"/>
                        </a:lnTo>
                        <a:lnTo>
                          <a:pt x="402" y="8"/>
                        </a:lnTo>
                        <a:lnTo>
                          <a:pt x="388" y="12"/>
                        </a:lnTo>
                        <a:lnTo>
                          <a:pt x="373" y="13"/>
                        </a:lnTo>
                        <a:lnTo>
                          <a:pt x="354" y="15"/>
                        </a:lnTo>
                        <a:lnTo>
                          <a:pt x="333" y="17"/>
                        </a:lnTo>
                        <a:lnTo>
                          <a:pt x="308" y="19"/>
                        </a:lnTo>
                        <a:lnTo>
                          <a:pt x="281" y="21"/>
                        </a:lnTo>
                        <a:lnTo>
                          <a:pt x="252" y="23"/>
                        </a:lnTo>
                        <a:lnTo>
                          <a:pt x="219" y="25"/>
                        </a:lnTo>
                        <a:lnTo>
                          <a:pt x="186" y="25"/>
                        </a:lnTo>
                        <a:lnTo>
                          <a:pt x="152" y="27"/>
                        </a:lnTo>
                        <a:lnTo>
                          <a:pt x="115" y="27"/>
                        </a:lnTo>
                        <a:lnTo>
                          <a:pt x="77" y="29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4B4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6" name="Freeform 575">
                    <a:extLst>
                      <a:ext uri="{FF2B5EF4-FFF2-40B4-BE49-F238E27FC236}">
                        <a16:creationId xmlns:a16="http://schemas.microsoft.com/office/drawing/2014/main" id="{058AD406-C457-4BC2-BCF7-D7406CAFA1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09" cy="14"/>
                  </a:xfrm>
                  <a:custGeom>
                    <a:avLst/>
                    <a:gdLst>
                      <a:gd name="T0" fmla="*/ 0 w 417"/>
                      <a:gd name="T1" fmla="*/ 29 h 29"/>
                      <a:gd name="T2" fmla="*/ 38 w 417"/>
                      <a:gd name="T3" fmla="*/ 29 h 29"/>
                      <a:gd name="T4" fmla="*/ 77 w 417"/>
                      <a:gd name="T5" fmla="*/ 29 h 29"/>
                      <a:gd name="T6" fmla="*/ 115 w 417"/>
                      <a:gd name="T7" fmla="*/ 27 h 29"/>
                      <a:gd name="T8" fmla="*/ 152 w 417"/>
                      <a:gd name="T9" fmla="*/ 27 h 29"/>
                      <a:gd name="T10" fmla="*/ 186 w 417"/>
                      <a:gd name="T11" fmla="*/ 25 h 29"/>
                      <a:gd name="T12" fmla="*/ 219 w 417"/>
                      <a:gd name="T13" fmla="*/ 25 h 29"/>
                      <a:gd name="T14" fmla="*/ 252 w 417"/>
                      <a:gd name="T15" fmla="*/ 23 h 29"/>
                      <a:gd name="T16" fmla="*/ 281 w 417"/>
                      <a:gd name="T17" fmla="*/ 21 h 29"/>
                      <a:gd name="T18" fmla="*/ 308 w 417"/>
                      <a:gd name="T19" fmla="*/ 19 h 29"/>
                      <a:gd name="T20" fmla="*/ 333 w 417"/>
                      <a:gd name="T21" fmla="*/ 17 h 29"/>
                      <a:gd name="T22" fmla="*/ 354 w 417"/>
                      <a:gd name="T23" fmla="*/ 15 h 29"/>
                      <a:gd name="T24" fmla="*/ 373 w 417"/>
                      <a:gd name="T25" fmla="*/ 13 h 29"/>
                      <a:gd name="T26" fmla="*/ 388 w 417"/>
                      <a:gd name="T27" fmla="*/ 12 h 29"/>
                      <a:gd name="T28" fmla="*/ 402 w 417"/>
                      <a:gd name="T29" fmla="*/ 8 h 29"/>
                      <a:gd name="T30" fmla="*/ 410 w 417"/>
                      <a:gd name="T31" fmla="*/ 6 h 29"/>
                      <a:gd name="T32" fmla="*/ 415 w 417"/>
                      <a:gd name="T33" fmla="*/ 4 h 29"/>
                      <a:gd name="T34" fmla="*/ 417 w 417"/>
                      <a:gd name="T35" fmla="*/ 0 h 29"/>
                      <a:gd name="T36" fmla="*/ 411 w 417"/>
                      <a:gd name="T37" fmla="*/ 0 h 29"/>
                      <a:gd name="T38" fmla="*/ 410 w 417"/>
                      <a:gd name="T39" fmla="*/ 4 h 29"/>
                      <a:gd name="T40" fmla="*/ 404 w 417"/>
                      <a:gd name="T41" fmla="*/ 6 h 29"/>
                      <a:gd name="T42" fmla="*/ 396 w 417"/>
                      <a:gd name="T43" fmla="*/ 8 h 29"/>
                      <a:gd name="T44" fmla="*/ 383 w 417"/>
                      <a:gd name="T45" fmla="*/ 10 h 29"/>
                      <a:gd name="T46" fmla="*/ 367 w 417"/>
                      <a:gd name="T47" fmla="*/ 13 h 29"/>
                      <a:gd name="T48" fmla="*/ 350 w 417"/>
                      <a:gd name="T49" fmla="*/ 15 h 29"/>
                      <a:gd name="T50" fmla="*/ 329 w 417"/>
                      <a:gd name="T51" fmla="*/ 17 h 29"/>
                      <a:gd name="T52" fmla="*/ 304 w 417"/>
                      <a:gd name="T53" fmla="*/ 19 h 29"/>
                      <a:gd name="T54" fmla="*/ 277 w 417"/>
                      <a:gd name="T55" fmla="*/ 21 h 29"/>
                      <a:gd name="T56" fmla="*/ 248 w 417"/>
                      <a:gd name="T57" fmla="*/ 23 h 29"/>
                      <a:gd name="T58" fmla="*/ 217 w 417"/>
                      <a:gd name="T59" fmla="*/ 25 h 29"/>
                      <a:gd name="T60" fmla="*/ 184 w 417"/>
                      <a:gd name="T61" fmla="*/ 25 h 29"/>
                      <a:gd name="T62" fmla="*/ 150 w 417"/>
                      <a:gd name="T63" fmla="*/ 27 h 29"/>
                      <a:gd name="T64" fmla="*/ 113 w 417"/>
                      <a:gd name="T65" fmla="*/ 27 h 29"/>
                      <a:gd name="T66" fmla="*/ 77 w 417"/>
                      <a:gd name="T67" fmla="*/ 29 h 29"/>
                      <a:gd name="T68" fmla="*/ 38 w 417"/>
                      <a:gd name="T69" fmla="*/ 29 h 29"/>
                      <a:gd name="T70" fmla="*/ 0 w 417"/>
                      <a:gd name="T71" fmla="*/ 29 h 29"/>
                      <a:gd name="T72" fmla="*/ 0 w 417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17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7" y="29"/>
                        </a:lnTo>
                        <a:lnTo>
                          <a:pt x="115" y="27"/>
                        </a:lnTo>
                        <a:lnTo>
                          <a:pt x="152" y="27"/>
                        </a:lnTo>
                        <a:lnTo>
                          <a:pt x="186" y="25"/>
                        </a:lnTo>
                        <a:lnTo>
                          <a:pt x="219" y="25"/>
                        </a:lnTo>
                        <a:lnTo>
                          <a:pt x="252" y="23"/>
                        </a:lnTo>
                        <a:lnTo>
                          <a:pt x="281" y="21"/>
                        </a:lnTo>
                        <a:lnTo>
                          <a:pt x="308" y="19"/>
                        </a:lnTo>
                        <a:lnTo>
                          <a:pt x="333" y="17"/>
                        </a:lnTo>
                        <a:lnTo>
                          <a:pt x="354" y="15"/>
                        </a:lnTo>
                        <a:lnTo>
                          <a:pt x="373" y="13"/>
                        </a:lnTo>
                        <a:lnTo>
                          <a:pt x="388" y="12"/>
                        </a:lnTo>
                        <a:lnTo>
                          <a:pt x="402" y="8"/>
                        </a:lnTo>
                        <a:lnTo>
                          <a:pt x="410" y="6"/>
                        </a:lnTo>
                        <a:lnTo>
                          <a:pt x="415" y="4"/>
                        </a:lnTo>
                        <a:lnTo>
                          <a:pt x="417" y="0"/>
                        </a:lnTo>
                        <a:lnTo>
                          <a:pt x="411" y="0"/>
                        </a:lnTo>
                        <a:lnTo>
                          <a:pt x="410" y="4"/>
                        </a:lnTo>
                        <a:lnTo>
                          <a:pt x="404" y="6"/>
                        </a:lnTo>
                        <a:lnTo>
                          <a:pt x="396" y="8"/>
                        </a:lnTo>
                        <a:lnTo>
                          <a:pt x="383" y="10"/>
                        </a:lnTo>
                        <a:lnTo>
                          <a:pt x="367" y="13"/>
                        </a:lnTo>
                        <a:lnTo>
                          <a:pt x="350" y="15"/>
                        </a:lnTo>
                        <a:lnTo>
                          <a:pt x="329" y="17"/>
                        </a:lnTo>
                        <a:lnTo>
                          <a:pt x="304" y="19"/>
                        </a:lnTo>
                        <a:lnTo>
                          <a:pt x="277" y="21"/>
                        </a:lnTo>
                        <a:lnTo>
                          <a:pt x="248" y="23"/>
                        </a:lnTo>
                        <a:lnTo>
                          <a:pt x="217" y="25"/>
                        </a:lnTo>
                        <a:lnTo>
                          <a:pt x="184" y="25"/>
                        </a:lnTo>
                        <a:lnTo>
                          <a:pt x="150" y="27"/>
                        </a:lnTo>
                        <a:lnTo>
                          <a:pt x="113" y="27"/>
                        </a:lnTo>
                        <a:lnTo>
                          <a:pt x="77" y="29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3B3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7" name="Freeform 576">
                    <a:extLst>
                      <a:ext uri="{FF2B5EF4-FFF2-40B4-BE49-F238E27FC236}">
                        <a16:creationId xmlns:a16="http://schemas.microsoft.com/office/drawing/2014/main" id="{53262E3A-5666-4890-BFF9-21115E5D6D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06" cy="14"/>
                  </a:xfrm>
                  <a:custGeom>
                    <a:avLst/>
                    <a:gdLst>
                      <a:gd name="T0" fmla="*/ 0 w 411"/>
                      <a:gd name="T1" fmla="*/ 29 h 29"/>
                      <a:gd name="T2" fmla="*/ 38 w 411"/>
                      <a:gd name="T3" fmla="*/ 29 h 29"/>
                      <a:gd name="T4" fmla="*/ 77 w 411"/>
                      <a:gd name="T5" fmla="*/ 29 h 29"/>
                      <a:gd name="T6" fmla="*/ 113 w 411"/>
                      <a:gd name="T7" fmla="*/ 27 h 29"/>
                      <a:gd name="T8" fmla="*/ 150 w 411"/>
                      <a:gd name="T9" fmla="*/ 27 h 29"/>
                      <a:gd name="T10" fmla="*/ 184 w 411"/>
                      <a:gd name="T11" fmla="*/ 25 h 29"/>
                      <a:gd name="T12" fmla="*/ 217 w 411"/>
                      <a:gd name="T13" fmla="*/ 25 h 29"/>
                      <a:gd name="T14" fmla="*/ 248 w 411"/>
                      <a:gd name="T15" fmla="*/ 23 h 29"/>
                      <a:gd name="T16" fmla="*/ 277 w 411"/>
                      <a:gd name="T17" fmla="*/ 21 h 29"/>
                      <a:gd name="T18" fmla="*/ 304 w 411"/>
                      <a:gd name="T19" fmla="*/ 19 h 29"/>
                      <a:gd name="T20" fmla="*/ 329 w 411"/>
                      <a:gd name="T21" fmla="*/ 17 h 29"/>
                      <a:gd name="T22" fmla="*/ 350 w 411"/>
                      <a:gd name="T23" fmla="*/ 15 h 29"/>
                      <a:gd name="T24" fmla="*/ 367 w 411"/>
                      <a:gd name="T25" fmla="*/ 13 h 29"/>
                      <a:gd name="T26" fmla="*/ 383 w 411"/>
                      <a:gd name="T27" fmla="*/ 10 h 29"/>
                      <a:gd name="T28" fmla="*/ 396 w 411"/>
                      <a:gd name="T29" fmla="*/ 8 h 29"/>
                      <a:gd name="T30" fmla="*/ 404 w 411"/>
                      <a:gd name="T31" fmla="*/ 6 h 29"/>
                      <a:gd name="T32" fmla="*/ 410 w 411"/>
                      <a:gd name="T33" fmla="*/ 4 h 29"/>
                      <a:gd name="T34" fmla="*/ 411 w 411"/>
                      <a:gd name="T35" fmla="*/ 0 h 29"/>
                      <a:gd name="T36" fmla="*/ 406 w 411"/>
                      <a:gd name="T37" fmla="*/ 0 h 29"/>
                      <a:gd name="T38" fmla="*/ 404 w 411"/>
                      <a:gd name="T39" fmla="*/ 4 h 29"/>
                      <a:gd name="T40" fmla="*/ 398 w 411"/>
                      <a:gd name="T41" fmla="*/ 6 h 29"/>
                      <a:gd name="T42" fmla="*/ 390 w 411"/>
                      <a:gd name="T43" fmla="*/ 8 h 29"/>
                      <a:gd name="T44" fmla="*/ 379 w 411"/>
                      <a:gd name="T45" fmla="*/ 10 h 29"/>
                      <a:gd name="T46" fmla="*/ 363 w 411"/>
                      <a:gd name="T47" fmla="*/ 13 h 29"/>
                      <a:gd name="T48" fmla="*/ 344 w 411"/>
                      <a:gd name="T49" fmla="*/ 15 h 29"/>
                      <a:gd name="T50" fmla="*/ 323 w 411"/>
                      <a:gd name="T51" fmla="*/ 17 h 29"/>
                      <a:gd name="T52" fmla="*/ 300 w 411"/>
                      <a:gd name="T53" fmla="*/ 19 h 29"/>
                      <a:gd name="T54" fmla="*/ 273 w 411"/>
                      <a:gd name="T55" fmla="*/ 21 h 29"/>
                      <a:gd name="T56" fmla="*/ 244 w 411"/>
                      <a:gd name="T57" fmla="*/ 23 h 29"/>
                      <a:gd name="T58" fmla="*/ 213 w 411"/>
                      <a:gd name="T59" fmla="*/ 23 h 29"/>
                      <a:gd name="T60" fmla="*/ 181 w 411"/>
                      <a:gd name="T61" fmla="*/ 25 h 29"/>
                      <a:gd name="T62" fmla="*/ 146 w 411"/>
                      <a:gd name="T63" fmla="*/ 27 h 29"/>
                      <a:gd name="T64" fmla="*/ 111 w 411"/>
                      <a:gd name="T65" fmla="*/ 27 h 29"/>
                      <a:gd name="T66" fmla="*/ 75 w 411"/>
                      <a:gd name="T67" fmla="*/ 27 h 29"/>
                      <a:gd name="T68" fmla="*/ 38 w 411"/>
                      <a:gd name="T69" fmla="*/ 29 h 29"/>
                      <a:gd name="T70" fmla="*/ 0 w 411"/>
                      <a:gd name="T71" fmla="*/ 29 h 29"/>
                      <a:gd name="T72" fmla="*/ 0 w 411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11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7" y="29"/>
                        </a:lnTo>
                        <a:lnTo>
                          <a:pt x="113" y="27"/>
                        </a:lnTo>
                        <a:lnTo>
                          <a:pt x="150" y="27"/>
                        </a:lnTo>
                        <a:lnTo>
                          <a:pt x="184" y="25"/>
                        </a:lnTo>
                        <a:lnTo>
                          <a:pt x="217" y="25"/>
                        </a:lnTo>
                        <a:lnTo>
                          <a:pt x="248" y="23"/>
                        </a:lnTo>
                        <a:lnTo>
                          <a:pt x="277" y="21"/>
                        </a:lnTo>
                        <a:lnTo>
                          <a:pt x="304" y="19"/>
                        </a:lnTo>
                        <a:lnTo>
                          <a:pt x="329" y="17"/>
                        </a:lnTo>
                        <a:lnTo>
                          <a:pt x="350" y="15"/>
                        </a:lnTo>
                        <a:lnTo>
                          <a:pt x="367" y="13"/>
                        </a:lnTo>
                        <a:lnTo>
                          <a:pt x="383" y="10"/>
                        </a:lnTo>
                        <a:lnTo>
                          <a:pt x="396" y="8"/>
                        </a:lnTo>
                        <a:lnTo>
                          <a:pt x="404" y="6"/>
                        </a:lnTo>
                        <a:lnTo>
                          <a:pt x="410" y="4"/>
                        </a:lnTo>
                        <a:lnTo>
                          <a:pt x="411" y="0"/>
                        </a:lnTo>
                        <a:lnTo>
                          <a:pt x="406" y="0"/>
                        </a:lnTo>
                        <a:lnTo>
                          <a:pt x="404" y="4"/>
                        </a:lnTo>
                        <a:lnTo>
                          <a:pt x="398" y="6"/>
                        </a:lnTo>
                        <a:lnTo>
                          <a:pt x="390" y="8"/>
                        </a:lnTo>
                        <a:lnTo>
                          <a:pt x="379" y="10"/>
                        </a:lnTo>
                        <a:lnTo>
                          <a:pt x="363" y="13"/>
                        </a:lnTo>
                        <a:lnTo>
                          <a:pt x="344" y="15"/>
                        </a:lnTo>
                        <a:lnTo>
                          <a:pt x="323" y="17"/>
                        </a:lnTo>
                        <a:lnTo>
                          <a:pt x="300" y="19"/>
                        </a:lnTo>
                        <a:lnTo>
                          <a:pt x="273" y="21"/>
                        </a:lnTo>
                        <a:lnTo>
                          <a:pt x="244" y="23"/>
                        </a:lnTo>
                        <a:lnTo>
                          <a:pt x="213" y="23"/>
                        </a:lnTo>
                        <a:lnTo>
                          <a:pt x="181" y="25"/>
                        </a:lnTo>
                        <a:lnTo>
                          <a:pt x="146" y="27"/>
                        </a:lnTo>
                        <a:lnTo>
                          <a:pt x="111" y="27"/>
                        </a:lnTo>
                        <a:lnTo>
                          <a:pt x="75" y="27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1B1B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8" name="Freeform 577">
                    <a:extLst>
                      <a:ext uri="{FF2B5EF4-FFF2-40B4-BE49-F238E27FC236}">
                        <a16:creationId xmlns:a16="http://schemas.microsoft.com/office/drawing/2014/main" id="{85CDCAF5-2B58-47E8-B1C5-27239C112F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03" cy="14"/>
                  </a:xfrm>
                  <a:custGeom>
                    <a:avLst/>
                    <a:gdLst>
                      <a:gd name="T0" fmla="*/ 0 w 406"/>
                      <a:gd name="T1" fmla="*/ 29 h 29"/>
                      <a:gd name="T2" fmla="*/ 38 w 406"/>
                      <a:gd name="T3" fmla="*/ 29 h 29"/>
                      <a:gd name="T4" fmla="*/ 75 w 406"/>
                      <a:gd name="T5" fmla="*/ 27 h 29"/>
                      <a:gd name="T6" fmla="*/ 111 w 406"/>
                      <a:gd name="T7" fmla="*/ 27 h 29"/>
                      <a:gd name="T8" fmla="*/ 146 w 406"/>
                      <a:gd name="T9" fmla="*/ 27 h 29"/>
                      <a:gd name="T10" fmla="*/ 181 w 406"/>
                      <a:gd name="T11" fmla="*/ 25 h 29"/>
                      <a:gd name="T12" fmla="*/ 213 w 406"/>
                      <a:gd name="T13" fmla="*/ 23 h 29"/>
                      <a:gd name="T14" fmla="*/ 244 w 406"/>
                      <a:gd name="T15" fmla="*/ 23 h 29"/>
                      <a:gd name="T16" fmla="*/ 273 w 406"/>
                      <a:gd name="T17" fmla="*/ 21 h 29"/>
                      <a:gd name="T18" fmla="*/ 300 w 406"/>
                      <a:gd name="T19" fmla="*/ 19 h 29"/>
                      <a:gd name="T20" fmla="*/ 323 w 406"/>
                      <a:gd name="T21" fmla="*/ 17 h 29"/>
                      <a:gd name="T22" fmla="*/ 344 w 406"/>
                      <a:gd name="T23" fmla="*/ 15 h 29"/>
                      <a:gd name="T24" fmla="*/ 363 w 406"/>
                      <a:gd name="T25" fmla="*/ 13 h 29"/>
                      <a:gd name="T26" fmla="*/ 379 w 406"/>
                      <a:gd name="T27" fmla="*/ 10 h 29"/>
                      <a:gd name="T28" fmla="*/ 390 w 406"/>
                      <a:gd name="T29" fmla="*/ 8 h 29"/>
                      <a:gd name="T30" fmla="*/ 398 w 406"/>
                      <a:gd name="T31" fmla="*/ 6 h 29"/>
                      <a:gd name="T32" fmla="*/ 404 w 406"/>
                      <a:gd name="T33" fmla="*/ 4 h 29"/>
                      <a:gd name="T34" fmla="*/ 406 w 406"/>
                      <a:gd name="T35" fmla="*/ 0 h 29"/>
                      <a:gd name="T36" fmla="*/ 400 w 406"/>
                      <a:gd name="T37" fmla="*/ 0 h 29"/>
                      <a:gd name="T38" fmla="*/ 398 w 406"/>
                      <a:gd name="T39" fmla="*/ 4 h 29"/>
                      <a:gd name="T40" fmla="*/ 392 w 406"/>
                      <a:gd name="T41" fmla="*/ 6 h 29"/>
                      <a:gd name="T42" fmla="*/ 383 w 406"/>
                      <a:gd name="T43" fmla="*/ 8 h 29"/>
                      <a:gd name="T44" fmla="*/ 369 w 406"/>
                      <a:gd name="T45" fmla="*/ 12 h 29"/>
                      <a:gd name="T46" fmla="*/ 352 w 406"/>
                      <a:gd name="T47" fmla="*/ 13 h 29"/>
                      <a:gd name="T48" fmla="*/ 333 w 406"/>
                      <a:gd name="T49" fmla="*/ 15 h 29"/>
                      <a:gd name="T50" fmla="*/ 310 w 406"/>
                      <a:gd name="T51" fmla="*/ 17 h 29"/>
                      <a:gd name="T52" fmla="*/ 283 w 406"/>
                      <a:gd name="T53" fmla="*/ 19 h 29"/>
                      <a:gd name="T54" fmla="*/ 254 w 406"/>
                      <a:gd name="T55" fmla="*/ 21 h 29"/>
                      <a:gd name="T56" fmla="*/ 223 w 406"/>
                      <a:gd name="T57" fmla="*/ 23 h 29"/>
                      <a:gd name="T58" fmla="*/ 188 w 406"/>
                      <a:gd name="T59" fmla="*/ 25 h 29"/>
                      <a:gd name="T60" fmla="*/ 154 w 406"/>
                      <a:gd name="T61" fmla="*/ 25 h 29"/>
                      <a:gd name="T62" fmla="*/ 117 w 406"/>
                      <a:gd name="T63" fmla="*/ 27 h 29"/>
                      <a:gd name="T64" fmla="*/ 79 w 406"/>
                      <a:gd name="T65" fmla="*/ 27 h 29"/>
                      <a:gd name="T66" fmla="*/ 40 w 406"/>
                      <a:gd name="T67" fmla="*/ 27 h 29"/>
                      <a:gd name="T68" fmla="*/ 0 w 406"/>
                      <a:gd name="T69" fmla="*/ 27 h 29"/>
                      <a:gd name="T70" fmla="*/ 0 w 406"/>
                      <a:gd name="T7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406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5" y="27"/>
                        </a:lnTo>
                        <a:lnTo>
                          <a:pt x="111" y="27"/>
                        </a:lnTo>
                        <a:lnTo>
                          <a:pt x="146" y="27"/>
                        </a:lnTo>
                        <a:lnTo>
                          <a:pt x="181" y="25"/>
                        </a:lnTo>
                        <a:lnTo>
                          <a:pt x="213" y="23"/>
                        </a:lnTo>
                        <a:lnTo>
                          <a:pt x="244" y="23"/>
                        </a:lnTo>
                        <a:lnTo>
                          <a:pt x="273" y="21"/>
                        </a:lnTo>
                        <a:lnTo>
                          <a:pt x="300" y="19"/>
                        </a:lnTo>
                        <a:lnTo>
                          <a:pt x="323" y="17"/>
                        </a:lnTo>
                        <a:lnTo>
                          <a:pt x="344" y="15"/>
                        </a:lnTo>
                        <a:lnTo>
                          <a:pt x="363" y="13"/>
                        </a:lnTo>
                        <a:lnTo>
                          <a:pt x="379" y="10"/>
                        </a:lnTo>
                        <a:lnTo>
                          <a:pt x="390" y="8"/>
                        </a:lnTo>
                        <a:lnTo>
                          <a:pt x="398" y="6"/>
                        </a:lnTo>
                        <a:lnTo>
                          <a:pt x="404" y="4"/>
                        </a:lnTo>
                        <a:lnTo>
                          <a:pt x="406" y="0"/>
                        </a:lnTo>
                        <a:lnTo>
                          <a:pt x="400" y="0"/>
                        </a:lnTo>
                        <a:lnTo>
                          <a:pt x="398" y="4"/>
                        </a:lnTo>
                        <a:lnTo>
                          <a:pt x="392" y="6"/>
                        </a:lnTo>
                        <a:lnTo>
                          <a:pt x="383" y="8"/>
                        </a:lnTo>
                        <a:lnTo>
                          <a:pt x="369" y="12"/>
                        </a:lnTo>
                        <a:lnTo>
                          <a:pt x="352" y="13"/>
                        </a:lnTo>
                        <a:lnTo>
                          <a:pt x="333" y="15"/>
                        </a:lnTo>
                        <a:lnTo>
                          <a:pt x="310" y="17"/>
                        </a:lnTo>
                        <a:lnTo>
                          <a:pt x="283" y="19"/>
                        </a:lnTo>
                        <a:lnTo>
                          <a:pt x="254" y="21"/>
                        </a:lnTo>
                        <a:lnTo>
                          <a:pt x="223" y="23"/>
                        </a:lnTo>
                        <a:lnTo>
                          <a:pt x="188" y="25"/>
                        </a:lnTo>
                        <a:lnTo>
                          <a:pt x="154" y="25"/>
                        </a:lnTo>
                        <a:lnTo>
                          <a:pt x="117" y="27"/>
                        </a:lnTo>
                        <a:lnTo>
                          <a:pt x="79" y="27"/>
                        </a:lnTo>
                        <a:lnTo>
                          <a:pt x="40" y="27"/>
                        </a:lnTo>
                        <a:lnTo>
                          <a:pt x="0" y="27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0B0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79" name="Freeform 578">
                    <a:extLst>
                      <a:ext uri="{FF2B5EF4-FFF2-40B4-BE49-F238E27FC236}">
                        <a16:creationId xmlns:a16="http://schemas.microsoft.com/office/drawing/2014/main" id="{99857CBB-10D6-48BE-8BD5-356CA90E26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00" cy="13"/>
                  </a:xfrm>
                  <a:custGeom>
                    <a:avLst/>
                    <a:gdLst>
                      <a:gd name="T0" fmla="*/ 0 w 400"/>
                      <a:gd name="T1" fmla="*/ 27 h 27"/>
                      <a:gd name="T2" fmla="*/ 40 w 400"/>
                      <a:gd name="T3" fmla="*/ 27 h 27"/>
                      <a:gd name="T4" fmla="*/ 79 w 400"/>
                      <a:gd name="T5" fmla="*/ 27 h 27"/>
                      <a:gd name="T6" fmla="*/ 117 w 400"/>
                      <a:gd name="T7" fmla="*/ 27 h 27"/>
                      <a:gd name="T8" fmla="*/ 154 w 400"/>
                      <a:gd name="T9" fmla="*/ 25 h 27"/>
                      <a:gd name="T10" fmla="*/ 188 w 400"/>
                      <a:gd name="T11" fmla="*/ 25 h 27"/>
                      <a:gd name="T12" fmla="*/ 223 w 400"/>
                      <a:gd name="T13" fmla="*/ 23 h 27"/>
                      <a:gd name="T14" fmla="*/ 254 w 400"/>
                      <a:gd name="T15" fmla="*/ 21 h 27"/>
                      <a:gd name="T16" fmla="*/ 283 w 400"/>
                      <a:gd name="T17" fmla="*/ 19 h 27"/>
                      <a:gd name="T18" fmla="*/ 310 w 400"/>
                      <a:gd name="T19" fmla="*/ 17 h 27"/>
                      <a:gd name="T20" fmla="*/ 333 w 400"/>
                      <a:gd name="T21" fmla="*/ 15 h 27"/>
                      <a:gd name="T22" fmla="*/ 352 w 400"/>
                      <a:gd name="T23" fmla="*/ 13 h 27"/>
                      <a:gd name="T24" fmla="*/ 369 w 400"/>
                      <a:gd name="T25" fmla="*/ 12 h 27"/>
                      <a:gd name="T26" fmla="*/ 383 w 400"/>
                      <a:gd name="T27" fmla="*/ 8 h 27"/>
                      <a:gd name="T28" fmla="*/ 392 w 400"/>
                      <a:gd name="T29" fmla="*/ 6 h 27"/>
                      <a:gd name="T30" fmla="*/ 398 w 400"/>
                      <a:gd name="T31" fmla="*/ 4 h 27"/>
                      <a:gd name="T32" fmla="*/ 400 w 400"/>
                      <a:gd name="T33" fmla="*/ 0 h 27"/>
                      <a:gd name="T34" fmla="*/ 394 w 400"/>
                      <a:gd name="T35" fmla="*/ 0 h 27"/>
                      <a:gd name="T36" fmla="*/ 392 w 400"/>
                      <a:gd name="T37" fmla="*/ 4 h 27"/>
                      <a:gd name="T38" fmla="*/ 386 w 400"/>
                      <a:gd name="T39" fmla="*/ 6 h 27"/>
                      <a:gd name="T40" fmla="*/ 377 w 400"/>
                      <a:gd name="T41" fmla="*/ 8 h 27"/>
                      <a:gd name="T42" fmla="*/ 363 w 400"/>
                      <a:gd name="T43" fmla="*/ 12 h 27"/>
                      <a:gd name="T44" fmla="*/ 348 w 400"/>
                      <a:gd name="T45" fmla="*/ 13 h 27"/>
                      <a:gd name="T46" fmla="*/ 327 w 400"/>
                      <a:gd name="T47" fmla="*/ 15 h 27"/>
                      <a:gd name="T48" fmla="*/ 304 w 400"/>
                      <a:gd name="T49" fmla="*/ 17 h 27"/>
                      <a:gd name="T50" fmla="*/ 279 w 400"/>
                      <a:gd name="T51" fmla="*/ 19 h 27"/>
                      <a:gd name="T52" fmla="*/ 250 w 400"/>
                      <a:gd name="T53" fmla="*/ 21 h 27"/>
                      <a:gd name="T54" fmla="*/ 219 w 400"/>
                      <a:gd name="T55" fmla="*/ 23 h 27"/>
                      <a:gd name="T56" fmla="*/ 186 w 400"/>
                      <a:gd name="T57" fmla="*/ 25 h 27"/>
                      <a:gd name="T58" fmla="*/ 152 w 400"/>
                      <a:gd name="T59" fmla="*/ 25 h 27"/>
                      <a:gd name="T60" fmla="*/ 115 w 400"/>
                      <a:gd name="T61" fmla="*/ 27 h 27"/>
                      <a:gd name="T62" fmla="*/ 77 w 400"/>
                      <a:gd name="T63" fmla="*/ 27 h 27"/>
                      <a:gd name="T64" fmla="*/ 38 w 400"/>
                      <a:gd name="T65" fmla="*/ 27 h 27"/>
                      <a:gd name="T66" fmla="*/ 0 w 400"/>
                      <a:gd name="T67" fmla="*/ 27 h 27"/>
                      <a:gd name="T68" fmla="*/ 0 w 400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0" h="27">
                        <a:moveTo>
                          <a:pt x="0" y="27"/>
                        </a:moveTo>
                        <a:lnTo>
                          <a:pt x="40" y="27"/>
                        </a:lnTo>
                        <a:lnTo>
                          <a:pt x="79" y="27"/>
                        </a:lnTo>
                        <a:lnTo>
                          <a:pt x="117" y="27"/>
                        </a:lnTo>
                        <a:lnTo>
                          <a:pt x="154" y="25"/>
                        </a:lnTo>
                        <a:lnTo>
                          <a:pt x="188" y="25"/>
                        </a:lnTo>
                        <a:lnTo>
                          <a:pt x="223" y="23"/>
                        </a:lnTo>
                        <a:lnTo>
                          <a:pt x="254" y="21"/>
                        </a:lnTo>
                        <a:lnTo>
                          <a:pt x="283" y="19"/>
                        </a:lnTo>
                        <a:lnTo>
                          <a:pt x="310" y="17"/>
                        </a:lnTo>
                        <a:lnTo>
                          <a:pt x="333" y="15"/>
                        </a:lnTo>
                        <a:lnTo>
                          <a:pt x="352" y="13"/>
                        </a:lnTo>
                        <a:lnTo>
                          <a:pt x="369" y="12"/>
                        </a:lnTo>
                        <a:lnTo>
                          <a:pt x="383" y="8"/>
                        </a:lnTo>
                        <a:lnTo>
                          <a:pt x="392" y="6"/>
                        </a:lnTo>
                        <a:lnTo>
                          <a:pt x="398" y="4"/>
                        </a:lnTo>
                        <a:lnTo>
                          <a:pt x="400" y="0"/>
                        </a:lnTo>
                        <a:lnTo>
                          <a:pt x="394" y="0"/>
                        </a:lnTo>
                        <a:lnTo>
                          <a:pt x="392" y="4"/>
                        </a:lnTo>
                        <a:lnTo>
                          <a:pt x="386" y="6"/>
                        </a:lnTo>
                        <a:lnTo>
                          <a:pt x="377" y="8"/>
                        </a:lnTo>
                        <a:lnTo>
                          <a:pt x="363" y="12"/>
                        </a:lnTo>
                        <a:lnTo>
                          <a:pt x="348" y="13"/>
                        </a:lnTo>
                        <a:lnTo>
                          <a:pt x="327" y="15"/>
                        </a:lnTo>
                        <a:lnTo>
                          <a:pt x="304" y="17"/>
                        </a:lnTo>
                        <a:lnTo>
                          <a:pt x="279" y="19"/>
                        </a:lnTo>
                        <a:lnTo>
                          <a:pt x="250" y="21"/>
                        </a:lnTo>
                        <a:lnTo>
                          <a:pt x="219" y="23"/>
                        </a:lnTo>
                        <a:lnTo>
                          <a:pt x="186" y="25"/>
                        </a:lnTo>
                        <a:lnTo>
                          <a:pt x="152" y="25"/>
                        </a:lnTo>
                        <a:lnTo>
                          <a:pt x="115" y="27"/>
                        </a:lnTo>
                        <a:lnTo>
                          <a:pt x="77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FAFA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0" name="Freeform 579">
                    <a:extLst>
                      <a:ext uri="{FF2B5EF4-FFF2-40B4-BE49-F238E27FC236}">
                        <a16:creationId xmlns:a16="http://schemas.microsoft.com/office/drawing/2014/main" id="{992AC34A-5684-4928-9707-C42875F71B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97" cy="13"/>
                  </a:xfrm>
                  <a:custGeom>
                    <a:avLst/>
                    <a:gdLst>
                      <a:gd name="T0" fmla="*/ 0 w 394"/>
                      <a:gd name="T1" fmla="*/ 27 h 27"/>
                      <a:gd name="T2" fmla="*/ 38 w 394"/>
                      <a:gd name="T3" fmla="*/ 27 h 27"/>
                      <a:gd name="T4" fmla="*/ 77 w 394"/>
                      <a:gd name="T5" fmla="*/ 27 h 27"/>
                      <a:gd name="T6" fmla="*/ 115 w 394"/>
                      <a:gd name="T7" fmla="*/ 27 h 27"/>
                      <a:gd name="T8" fmla="*/ 152 w 394"/>
                      <a:gd name="T9" fmla="*/ 25 h 27"/>
                      <a:gd name="T10" fmla="*/ 186 w 394"/>
                      <a:gd name="T11" fmla="*/ 25 h 27"/>
                      <a:gd name="T12" fmla="*/ 219 w 394"/>
                      <a:gd name="T13" fmla="*/ 23 h 27"/>
                      <a:gd name="T14" fmla="*/ 250 w 394"/>
                      <a:gd name="T15" fmla="*/ 21 h 27"/>
                      <a:gd name="T16" fmla="*/ 279 w 394"/>
                      <a:gd name="T17" fmla="*/ 19 h 27"/>
                      <a:gd name="T18" fmla="*/ 304 w 394"/>
                      <a:gd name="T19" fmla="*/ 17 h 27"/>
                      <a:gd name="T20" fmla="*/ 327 w 394"/>
                      <a:gd name="T21" fmla="*/ 15 h 27"/>
                      <a:gd name="T22" fmla="*/ 348 w 394"/>
                      <a:gd name="T23" fmla="*/ 13 h 27"/>
                      <a:gd name="T24" fmla="*/ 363 w 394"/>
                      <a:gd name="T25" fmla="*/ 12 h 27"/>
                      <a:gd name="T26" fmla="*/ 377 w 394"/>
                      <a:gd name="T27" fmla="*/ 8 h 27"/>
                      <a:gd name="T28" fmla="*/ 386 w 394"/>
                      <a:gd name="T29" fmla="*/ 6 h 27"/>
                      <a:gd name="T30" fmla="*/ 392 w 394"/>
                      <a:gd name="T31" fmla="*/ 4 h 27"/>
                      <a:gd name="T32" fmla="*/ 394 w 394"/>
                      <a:gd name="T33" fmla="*/ 0 h 27"/>
                      <a:gd name="T34" fmla="*/ 388 w 394"/>
                      <a:gd name="T35" fmla="*/ 0 h 27"/>
                      <a:gd name="T36" fmla="*/ 386 w 394"/>
                      <a:gd name="T37" fmla="*/ 4 h 27"/>
                      <a:gd name="T38" fmla="*/ 381 w 394"/>
                      <a:gd name="T39" fmla="*/ 6 h 27"/>
                      <a:gd name="T40" fmla="*/ 371 w 394"/>
                      <a:gd name="T41" fmla="*/ 8 h 27"/>
                      <a:gd name="T42" fmla="*/ 358 w 394"/>
                      <a:gd name="T43" fmla="*/ 10 h 27"/>
                      <a:gd name="T44" fmla="*/ 342 w 394"/>
                      <a:gd name="T45" fmla="*/ 13 h 27"/>
                      <a:gd name="T46" fmla="*/ 323 w 394"/>
                      <a:gd name="T47" fmla="*/ 15 h 27"/>
                      <a:gd name="T48" fmla="*/ 300 w 394"/>
                      <a:gd name="T49" fmla="*/ 17 h 27"/>
                      <a:gd name="T50" fmla="*/ 275 w 394"/>
                      <a:gd name="T51" fmla="*/ 19 h 27"/>
                      <a:gd name="T52" fmla="*/ 246 w 394"/>
                      <a:gd name="T53" fmla="*/ 21 h 27"/>
                      <a:gd name="T54" fmla="*/ 215 w 394"/>
                      <a:gd name="T55" fmla="*/ 23 h 27"/>
                      <a:gd name="T56" fmla="*/ 183 w 394"/>
                      <a:gd name="T57" fmla="*/ 23 h 27"/>
                      <a:gd name="T58" fmla="*/ 150 w 394"/>
                      <a:gd name="T59" fmla="*/ 25 h 27"/>
                      <a:gd name="T60" fmla="*/ 113 w 394"/>
                      <a:gd name="T61" fmla="*/ 25 h 27"/>
                      <a:gd name="T62" fmla="*/ 77 w 394"/>
                      <a:gd name="T63" fmla="*/ 27 h 27"/>
                      <a:gd name="T64" fmla="*/ 38 w 394"/>
                      <a:gd name="T65" fmla="*/ 27 h 27"/>
                      <a:gd name="T66" fmla="*/ 0 w 394"/>
                      <a:gd name="T67" fmla="*/ 27 h 27"/>
                      <a:gd name="T68" fmla="*/ 0 w 394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94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7" y="27"/>
                        </a:lnTo>
                        <a:lnTo>
                          <a:pt x="115" y="27"/>
                        </a:lnTo>
                        <a:lnTo>
                          <a:pt x="152" y="25"/>
                        </a:lnTo>
                        <a:lnTo>
                          <a:pt x="186" y="25"/>
                        </a:lnTo>
                        <a:lnTo>
                          <a:pt x="219" y="23"/>
                        </a:lnTo>
                        <a:lnTo>
                          <a:pt x="250" y="21"/>
                        </a:lnTo>
                        <a:lnTo>
                          <a:pt x="279" y="19"/>
                        </a:lnTo>
                        <a:lnTo>
                          <a:pt x="304" y="17"/>
                        </a:lnTo>
                        <a:lnTo>
                          <a:pt x="327" y="15"/>
                        </a:lnTo>
                        <a:lnTo>
                          <a:pt x="348" y="13"/>
                        </a:lnTo>
                        <a:lnTo>
                          <a:pt x="363" y="12"/>
                        </a:lnTo>
                        <a:lnTo>
                          <a:pt x="377" y="8"/>
                        </a:lnTo>
                        <a:lnTo>
                          <a:pt x="386" y="6"/>
                        </a:lnTo>
                        <a:lnTo>
                          <a:pt x="392" y="4"/>
                        </a:lnTo>
                        <a:lnTo>
                          <a:pt x="394" y="0"/>
                        </a:lnTo>
                        <a:lnTo>
                          <a:pt x="388" y="0"/>
                        </a:lnTo>
                        <a:lnTo>
                          <a:pt x="386" y="4"/>
                        </a:lnTo>
                        <a:lnTo>
                          <a:pt x="381" y="6"/>
                        </a:lnTo>
                        <a:lnTo>
                          <a:pt x="371" y="8"/>
                        </a:lnTo>
                        <a:lnTo>
                          <a:pt x="358" y="10"/>
                        </a:lnTo>
                        <a:lnTo>
                          <a:pt x="342" y="13"/>
                        </a:lnTo>
                        <a:lnTo>
                          <a:pt x="323" y="15"/>
                        </a:lnTo>
                        <a:lnTo>
                          <a:pt x="300" y="17"/>
                        </a:lnTo>
                        <a:lnTo>
                          <a:pt x="275" y="19"/>
                        </a:lnTo>
                        <a:lnTo>
                          <a:pt x="246" y="21"/>
                        </a:lnTo>
                        <a:lnTo>
                          <a:pt x="215" y="23"/>
                        </a:lnTo>
                        <a:lnTo>
                          <a:pt x="183" y="23"/>
                        </a:lnTo>
                        <a:lnTo>
                          <a:pt x="150" y="25"/>
                        </a:lnTo>
                        <a:lnTo>
                          <a:pt x="113" y="25"/>
                        </a:lnTo>
                        <a:lnTo>
                          <a:pt x="77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DADA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1" name="Freeform 580">
                    <a:extLst>
                      <a:ext uri="{FF2B5EF4-FFF2-40B4-BE49-F238E27FC236}">
                        <a16:creationId xmlns:a16="http://schemas.microsoft.com/office/drawing/2014/main" id="{0D210588-DBB5-47D4-9871-58B9E7003A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94" cy="13"/>
                  </a:xfrm>
                  <a:custGeom>
                    <a:avLst/>
                    <a:gdLst>
                      <a:gd name="T0" fmla="*/ 0 w 388"/>
                      <a:gd name="T1" fmla="*/ 27 h 27"/>
                      <a:gd name="T2" fmla="*/ 38 w 388"/>
                      <a:gd name="T3" fmla="*/ 27 h 27"/>
                      <a:gd name="T4" fmla="*/ 77 w 388"/>
                      <a:gd name="T5" fmla="*/ 27 h 27"/>
                      <a:gd name="T6" fmla="*/ 113 w 388"/>
                      <a:gd name="T7" fmla="*/ 25 h 27"/>
                      <a:gd name="T8" fmla="*/ 150 w 388"/>
                      <a:gd name="T9" fmla="*/ 25 h 27"/>
                      <a:gd name="T10" fmla="*/ 183 w 388"/>
                      <a:gd name="T11" fmla="*/ 23 h 27"/>
                      <a:gd name="T12" fmla="*/ 215 w 388"/>
                      <a:gd name="T13" fmla="*/ 23 h 27"/>
                      <a:gd name="T14" fmla="*/ 246 w 388"/>
                      <a:gd name="T15" fmla="*/ 21 h 27"/>
                      <a:gd name="T16" fmla="*/ 275 w 388"/>
                      <a:gd name="T17" fmla="*/ 19 h 27"/>
                      <a:gd name="T18" fmla="*/ 300 w 388"/>
                      <a:gd name="T19" fmla="*/ 17 h 27"/>
                      <a:gd name="T20" fmla="*/ 323 w 388"/>
                      <a:gd name="T21" fmla="*/ 15 h 27"/>
                      <a:gd name="T22" fmla="*/ 342 w 388"/>
                      <a:gd name="T23" fmla="*/ 13 h 27"/>
                      <a:gd name="T24" fmla="*/ 358 w 388"/>
                      <a:gd name="T25" fmla="*/ 10 h 27"/>
                      <a:gd name="T26" fmla="*/ 371 w 388"/>
                      <a:gd name="T27" fmla="*/ 8 h 27"/>
                      <a:gd name="T28" fmla="*/ 381 w 388"/>
                      <a:gd name="T29" fmla="*/ 6 h 27"/>
                      <a:gd name="T30" fmla="*/ 386 w 388"/>
                      <a:gd name="T31" fmla="*/ 4 h 27"/>
                      <a:gd name="T32" fmla="*/ 388 w 388"/>
                      <a:gd name="T33" fmla="*/ 0 h 27"/>
                      <a:gd name="T34" fmla="*/ 383 w 388"/>
                      <a:gd name="T35" fmla="*/ 0 h 27"/>
                      <a:gd name="T36" fmla="*/ 381 w 388"/>
                      <a:gd name="T37" fmla="*/ 4 h 27"/>
                      <a:gd name="T38" fmla="*/ 375 w 388"/>
                      <a:gd name="T39" fmla="*/ 6 h 27"/>
                      <a:gd name="T40" fmla="*/ 365 w 388"/>
                      <a:gd name="T41" fmla="*/ 8 h 27"/>
                      <a:gd name="T42" fmla="*/ 354 w 388"/>
                      <a:gd name="T43" fmla="*/ 10 h 27"/>
                      <a:gd name="T44" fmla="*/ 336 w 388"/>
                      <a:gd name="T45" fmla="*/ 13 h 27"/>
                      <a:gd name="T46" fmla="*/ 317 w 388"/>
                      <a:gd name="T47" fmla="*/ 15 h 27"/>
                      <a:gd name="T48" fmla="*/ 296 w 388"/>
                      <a:gd name="T49" fmla="*/ 17 h 27"/>
                      <a:gd name="T50" fmla="*/ 271 w 388"/>
                      <a:gd name="T51" fmla="*/ 19 h 27"/>
                      <a:gd name="T52" fmla="*/ 242 w 388"/>
                      <a:gd name="T53" fmla="*/ 21 h 27"/>
                      <a:gd name="T54" fmla="*/ 213 w 388"/>
                      <a:gd name="T55" fmla="*/ 21 h 27"/>
                      <a:gd name="T56" fmla="*/ 181 w 388"/>
                      <a:gd name="T57" fmla="*/ 23 h 27"/>
                      <a:gd name="T58" fmla="*/ 146 w 388"/>
                      <a:gd name="T59" fmla="*/ 25 h 27"/>
                      <a:gd name="T60" fmla="*/ 111 w 388"/>
                      <a:gd name="T61" fmla="*/ 25 h 27"/>
                      <a:gd name="T62" fmla="*/ 75 w 388"/>
                      <a:gd name="T63" fmla="*/ 27 h 27"/>
                      <a:gd name="T64" fmla="*/ 38 w 388"/>
                      <a:gd name="T65" fmla="*/ 27 h 27"/>
                      <a:gd name="T66" fmla="*/ 0 w 388"/>
                      <a:gd name="T67" fmla="*/ 27 h 27"/>
                      <a:gd name="T68" fmla="*/ 0 w 388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88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7" y="27"/>
                        </a:lnTo>
                        <a:lnTo>
                          <a:pt x="113" y="25"/>
                        </a:lnTo>
                        <a:lnTo>
                          <a:pt x="150" y="25"/>
                        </a:lnTo>
                        <a:lnTo>
                          <a:pt x="183" y="23"/>
                        </a:lnTo>
                        <a:lnTo>
                          <a:pt x="215" y="23"/>
                        </a:lnTo>
                        <a:lnTo>
                          <a:pt x="246" y="21"/>
                        </a:lnTo>
                        <a:lnTo>
                          <a:pt x="275" y="19"/>
                        </a:lnTo>
                        <a:lnTo>
                          <a:pt x="300" y="17"/>
                        </a:lnTo>
                        <a:lnTo>
                          <a:pt x="323" y="15"/>
                        </a:lnTo>
                        <a:lnTo>
                          <a:pt x="342" y="13"/>
                        </a:lnTo>
                        <a:lnTo>
                          <a:pt x="358" y="10"/>
                        </a:lnTo>
                        <a:lnTo>
                          <a:pt x="371" y="8"/>
                        </a:lnTo>
                        <a:lnTo>
                          <a:pt x="381" y="6"/>
                        </a:lnTo>
                        <a:lnTo>
                          <a:pt x="386" y="4"/>
                        </a:lnTo>
                        <a:lnTo>
                          <a:pt x="388" y="0"/>
                        </a:lnTo>
                        <a:lnTo>
                          <a:pt x="383" y="0"/>
                        </a:lnTo>
                        <a:lnTo>
                          <a:pt x="381" y="4"/>
                        </a:lnTo>
                        <a:lnTo>
                          <a:pt x="375" y="6"/>
                        </a:lnTo>
                        <a:lnTo>
                          <a:pt x="365" y="8"/>
                        </a:lnTo>
                        <a:lnTo>
                          <a:pt x="354" y="10"/>
                        </a:lnTo>
                        <a:lnTo>
                          <a:pt x="336" y="13"/>
                        </a:lnTo>
                        <a:lnTo>
                          <a:pt x="317" y="15"/>
                        </a:lnTo>
                        <a:lnTo>
                          <a:pt x="296" y="17"/>
                        </a:lnTo>
                        <a:lnTo>
                          <a:pt x="271" y="19"/>
                        </a:lnTo>
                        <a:lnTo>
                          <a:pt x="242" y="21"/>
                        </a:lnTo>
                        <a:lnTo>
                          <a:pt x="213" y="21"/>
                        </a:lnTo>
                        <a:lnTo>
                          <a:pt x="181" y="23"/>
                        </a:lnTo>
                        <a:lnTo>
                          <a:pt x="146" y="25"/>
                        </a:lnTo>
                        <a:lnTo>
                          <a:pt x="111" y="25"/>
                        </a:lnTo>
                        <a:lnTo>
                          <a:pt x="75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CAC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2" name="Freeform 581">
                    <a:extLst>
                      <a:ext uri="{FF2B5EF4-FFF2-40B4-BE49-F238E27FC236}">
                        <a16:creationId xmlns:a16="http://schemas.microsoft.com/office/drawing/2014/main" id="{A144936F-E2BF-4A7B-9C8D-7FCD123AC5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91" cy="13"/>
                  </a:xfrm>
                  <a:custGeom>
                    <a:avLst/>
                    <a:gdLst>
                      <a:gd name="T0" fmla="*/ 0 w 383"/>
                      <a:gd name="T1" fmla="*/ 27 h 27"/>
                      <a:gd name="T2" fmla="*/ 38 w 383"/>
                      <a:gd name="T3" fmla="*/ 27 h 27"/>
                      <a:gd name="T4" fmla="*/ 75 w 383"/>
                      <a:gd name="T5" fmla="*/ 27 h 27"/>
                      <a:gd name="T6" fmla="*/ 111 w 383"/>
                      <a:gd name="T7" fmla="*/ 25 h 27"/>
                      <a:gd name="T8" fmla="*/ 146 w 383"/>
                      <a:gd name="T9" fmla="*/ 25 h 27"/>
                      <a:gd name="T10" fmla="*/ 181 w 383"/>
                      <a:gd name="T11" fmla="*/ 23 h 27"/>
                      <a:gd name="T12" fmla="*/ 213 w 383"/>
                      <a:gd name="T13" fmla="*/ 21 h 27"/>
                      <a:gd name="T14" fmla="*/ 242 w 383"/>
                      <a:gd name="T15" fmla="*/ 21 h 27"/>
                      <a:gd name="T16" fmla="*/ 271 w 383"/>
                      <a:gd name="T17" fmla="*/ 19 h 27"/>
                      <a:gd name="T18" fmla="*/ 296 w 383"/>
                      <a:gd name="T19" fmla="*/ 17 h 27"/>
                      <a:gd name="T20" fmla="*/ 317 w 383"/>
                      <a:gd name="T21" fmla="*/ 15 h 27"/>
                      <a:gd name="T22" fmla="*/ 336 w 383"/>
                      <a:gd name="T23" fmla="*/ 13 h 27"/>
                      <a:gd name="T24" fmla="*/ 354 w 383"/>
                      <a:gd name="T25" fmla="*/ 10 h 27"/>
                      <a:gd name="T26" fmla="*/ 365 w 383"/>
                      <a:gd name="T27" fmla="*/ 8 h 27"/>
                      <a:gd name="T28" fmla="*/ 375 w 383"/>
                      <a:gd name="T29" fmla="*/ 6 h 27"/>
                      <a:gd name="T30" fmla="*/ 381 w 383"/>
                      <a:gd name="T31" fmla="*/ 4 h 27"/>
                      <a:gd name="T32" fmla="*/ 383 w 383"/>
                      <a:gd name="T33" fmla="*/ 0 h 27"/>
                      <a:gd name="T34" fmla="*/ 377 w 383"/>
                      <a:gd name="T35" fmla="*/ 0 h 27"/>
                      <a:gd name="T36" fmla="*/ 375 w 383"/>
                      <a:gd name="T37" fmla="*/ 4 h 27"/>
                      <a:gd name="T38" fmla="*/ 369 w 383"/>
                      <a:gd name="T39" fmla="*/ 6 h 27"/>
                      <a:gd name="T40" fmla="*/ 360 w 383"/>
                      <a:gd name="T41" fmla="*/ 8 h 27"/>
                      <a:gd name="T42" fmla="*/ 348 w 383"/>
                      <a:gd name="T43" fmla="*/ 10 h 27"/>
                      <a:gd name="T44" fmla="*/ 333 w 383"/>
                      <a:gd name="T45" fmla="*/ 13 h 27"/>
                      <a:gd name="T46" fmla="*/ 313 w 383"/>
                      <a:gd name="T47" fmla="*/ 15 h 27"/>
                      <a:gd name="T48" fmla="*/ 290 w 383"/>
                      <a:gd name="T49" fmla="*/ 17 h 27"/>
                      <a:gd name="T50" fmla="*/ 267 w 383"/>
                      <a:gd name="T51" fmla="*/ 19 h 27"/>
                      <a:gd name="T52" fmla="*/ 238 w 383"/>
                      <a:gd name="T53" fmla="*/ 21 h 27"/>
                      <a:gd name="T54" fmla="*/ 210 w 383"/>
                      <a:gd name="T55" fmla="*/ 21 h 27"/>
                      <a:gd name="T56" fmla="*/ 179 w 383"/>
                      <a:gd name="T57" fmla="*/ 23 h 27"/>
                      <a:gd name="T58" fmla="*/ 144 w 383"/>
                      <a:gd name="T59" fmla="*/ 25 h 27"/>
                      <a:gd name="T60" fmla="*/ 109 w 383"/>
                      <a:gd name="T61" fmla="*/ 25 h 27"/>
                      <a:gd name="T62" fmla="*/ 75 w 383"/>
                      <a:gd name="T63" fmla="*/ 25 h 27"/>
                      <a:gd name="T64" fmla="*/ 38 w 383"/>
                      <a:gd name="T65" fmla="*/ 27 h 27"/>
                      <a:gd name="T66" fmla="*/ 0 w 383"/>
                      <a:gd name="T67" fmla="*/ 27 h 27"/>
                      <a:gd name="T68" fmla="*/ 0 w 383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83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5" y="27"/>
                        </a:lnTo>
                        <a:lnTo>
                          <a:pt x="111" y="25"/>
                        </a:lnTo>
                        <a:lnTo>
                          <a:pt x="146" y="25"/>
                        </a:lnTo>
                        <a:lnTo>
                          <a:pt x="181" y="23"/>
                        </a:lnTo>
                        <a:lnTo>
                          <a:pt x="213" y="21"/>
                        </a:lnTo>
                        <a:lnTo>
                          <a:pt x="242" y="21"/>
                        </a:lnTo>
                        <a:lnTo>
                          <a:pt x="271" y="19"/>
                        </a:lnTo>
                        <a:lnTo>
                          <a:pt x="296" y="17"/>
                        </a:lnTo>
                        <a:lnTo>
                          <a:pt x="317" y="15"/>
                        </a:lnTo>
                        <a:lnTo>
                          <a:pt x="336" y="13"/>
                        </a:lnTo>
                        <a:lnTo>
                          <a:pt x="354" y="10"/>
                        </a:lnTo>
                        <a:lnTo>
                          <a:pt x="365" y="8"/>
                        </a:lnTo>
                        <a:lnTo>
                          <a:pt x="375" y="6"/>
                        </a:lnTo>
                        <a:lnTo>
                          <a:pt x="381" y="4"/>
                        </a:lnTo>
                        <a:lnTo>
                          <a:pt x="383" y="0"/>
                        </a:lnTo>
                        <a:lnTo>
                          <a:pt x="377" y="0"/>
                        </a:lnTo>
                        <a:lnTo>
                          <a:pt x="375" y="4"/>
                        </a:lnTo>
                        <a:lnTo>
                          <a:pt x="369" y="6"/>
                        </a:lnTo>
                        <a:lnTo>
                          <a:pt x="360" y="8"/>
                        </a:lnTo>
                        <a:lnTo>
                          <a:pt x="348" y="10"/>
                        </a:lnTo>
                        <a:lnTo>
                          <a:pt x="333" y="13"/>
                        </a:lnTo>
                        <a:lnTo>
                          <a:pt x="313" y="15"/>
                        </a:lnTo>
                        <a:lnTo>
                          <a:pt x="290" y="17"/>
                        </a:lnTo>
                        <a:lnTo>
                          <a:pt x="267" y="19"/>
                        </a:lnTo>
                        <a:lnTo>
                          <a:pt x="238" y="21"/>
                        </a:lnTo>
                        <a:lnTo>
                          <a:pt x="210" y="21"/>
                        </a:lnTo>
                        <a:lnTo>
                          <a:pt x="179" y="23"/>
                        </a:lnTo>
                        <a:lnTo>
                          <a:pt x="144" y="25"/>
                        </a:lnTo>
                        <a:lnTo>
                          <a:pt x="109" y="25"/>
                        </a:lnTo>
                        <a:lnTo>
                          <a:pt x="75" y="25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BAB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3" name="Freeform 582">
                    <a:extLst>
                      <a:ext uri="{FF2B5EF4-FFF2-40B4-BE49-F238E27FC236}">
                        <a16:creationId xmlns:a16="http://schemas.microsoft.com/office/drawing/2014/main" id="{1DB5B315-6F6E-4554-AC7E-88F4FE56AE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88" cy="13"/>
                  </a:xfrm>
                  <a:custGeom>
                    <a:avLst/>
                    <a:gdLst>
                      <a:gd name="T0" fmla="*/ 0 w 377"/>
                      <a:gd name="T1" fmla="*/ 27 h 27"/>
                      <a:gd name="T2" fmla="*/ 38 w 377"/>
                      <a:gd name="T3" fmla="*/ 27 h 27"/>
                      <a:gd name="T4" fmla="*/ 75 w 377"/>
                      <a:gd name="T5" fmla="*/ 25 h 27"/>
                      <a:gd name="T6" fmla="*/ 109 w 377"/>
                      <a:gd name="T7" fmla="*/ 25 h 27"/>
                      <a:gd name="T8" fmla="*/ 144 w 377"/>
                      <a:gd name="T9" fmla="*/ 25 h 27"/>
                      <a:gd name="T10" fmla="*/ 179 w 377"/>
                      <a:gd name="T11" fmla="*/ 23 h 27"/>
                      <a:gd name="T12" fmla="*/ 210 w 377"/>
                      <a:gd name="T13" fmla="*/ 21 h 27"/>
                      <a:gd name="T14" fmla="*/ 238 w 377"/>
                      <a:gd name="T15" fmla="*/ 21 h 27"/>
                      <a:gd name="T16" fmla="*/ 267 w 377"/>
                      <a:gd name="T17" fmla="*/ 19 h 27"/>
                      <a:gd name="T18" fmla="*/ 290 w 377"/>
                      <a:gd name="T19" fmla="*/ 17 h 27"/>
                      <a:gd name="T20" fmla="*/ 313 w 377"/>
                      <a:gd name="T21" fmla="*/ 15 h 27"/>
                      <a:gd name="T22" fmla="*/ 333 w 377"/>
                      <a:gd name="T23" fmla="*/ 13 h 27"/>
                      <a:gd name="T24" fmla="*/ 348 w 377"/>
                      <a:gd name="T25" fmla="*/ 10 h 27"/>
                      <a:gd name="T26" fmla="*/ 360 w 377"/>
                      <a:gd name="T27" fmla="*/ 8 h 27"/>
                      <a:gd name="T28" fmla="*/ 369 w 377"/>
                      <a:gd name="T29" fmla="*/ 6 h 27"/>
                      <a:gd name="T30" fmla="*/ 375 w 377"/>
                      <a:gd name="T31" fmla="*/ 4 h 27"/>
                      <a:gd name="T32" fmla="*/ 377 w 377"/>
                      <a:gd name="T33" fmla="*/ 0 h 27"/>
                      <a:gd name="T34" fmla="*/ 371 w 377"/>
                      <a:gd name="T35" fmla="*/ 0 h 27"/>
                      <a:gd name="T36" fmla="*/ 369 w 377"/>
                      <a:gd name="T37" fmla="*/ 2 h 27"/>
                      <a:gd name="T38" fmla="*/ 363 w 377"/>
                      <a:gd name="T39" fmla="*/ 6 h 27"/>
                      <a:gd name="T40" fmla="*/ 354 w 377"/>
                      <a:gd name="T41" fmla="*/ 8 h 27"/>
                      <a:gd name="T42" fmla="*/ 342 w 377"/>
                      <a:gd name="T43" fmla="*/ 10 h 27"/>
                      <a:gd name="T44" fmla="*/ 327 w 377"/>
                      <a:gd name="T45" fmla="*/ 12 h 27"/>
                      <a:gd name="T46" fmla="*/ 308 w 377"/>
                      <a:gd name="T47" fmla="*/ 15 h 27"/>
                      <a:gd name="T48" fmla="*/ 286 w 377"/>
                      <a:gd name="T49" fmla="*/ 17 h 27"/>
                      <a:gd name="T50" fmla="*/ 261 w 377"/>
                      <a:gd name="T51" fmla="*/ 19 h 27"/>
                      <a:gd name="T52" fmla="*/ 235 w 377"/>
                      <a:gd name="T53" fmla="*/ 19 h 27"/>
                      <a:gd name="T54" fmla="*/ 206 w 377"/>
                      <a:gd name="T55" fmla="*/ 21 h 27"/>
                      <a:gd name="T56" fmla="*/ 175 w 377"/>
                      <a:gd name="T57" fmla="*/ 23 h 27"/>
                      <a:gd name="T58" fmla="*/ 142 w 377"/>
                      <a:gd name="T59" fmla="*/ 23 h 27"/>
                      <a:gd name="T60" fmla="*/ 108 w 377"/>
                      <a:gd name="T61" fmla="*/ 25 h 27"/>
                      <a:gd name="T62" fmla="*/ 73 w 377"/>
                      <a:gd name="T63" fmla="*/ 25 h 27"/>
                      <a:gd name="T64" fmla="*/ 36 w 377"/>
                      <a:gd name="T65" fmla="*/ 25 h 27"/>
                      <a:gd name="T66" fmla="*/ 0 w 377"/>
                      <a:gd name="T67" fmla="*/ 25 h 27"/>
                      <a:gd name="T68" fmla="*/ 0 w 377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7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5" y="25"/>
                        </a:lnTo>
                        <a:lnTo>
                          <a:pt x="109" y="25"/>
                        </a:lnTo>
                        <a:lnTo>
                          <a:pt x="144" y="25"/>
                        </a:lnTo>
                        <a:lnTo>
                          <a:pt x="179" y="23"/>
                        </a:lnTo>
                        <a:lnTo>
                          <a:pt x="210" y="21"/>
                        </a:lnTo>
                        <a:lnTo>
                          <a:pt x="238" y="21"/>
                        </a:lnTo>
                        <a:lnTo>
                          <a:pt x="267" y="19"/>
                        </a:lnTo>
                        <a:lnTo>
                          <a:pt x="290" y="17"/>
                        </a:lnTo>
                        <a:lnTo>
                          <a:pt x="313" y="15"/>
                        </a:lnTo>
                        <a:lnTo>
                          <a:pt x="333" y="13"/>
                        </a:lnTo>
                        <a:lnTo>
                          <a:pt x="348" y="10"/>
                        </a:lnTo>
                        <a:lnTo>
                          <a:pt x="360" y="8"/>
                        </a:lnTo>
                        <a:lnTo>
                          <a:pt x="369" y="6"/>
                        </a:lnTo>
                        <a:lnTo>
                          <a:pt x="375" y="4"/>
                        </a:lnTo>
                        <a:lnTo>
                          <a:pt x="377" y="0"/>
                        </a:lnTo>
                        <a:lnTo>
                          <a:pt x="371" y="0"/>
                        </a:lnTo>
                        <a:lnTo>
                          <a:pt x="369" y="2"/>
                        </a:lnTo>
                        <a:lnTo>
                          <a:pt x="363" y="6"/>
                        </a:lnTo>
                        <a:lnTo>
                          <a:pt x="354" y="8"/>
                        </a:lnTo>
                        <a:lnTo>
                          <a:pt x="342" y="10"/>
                        </a:lnTo>
                        <a:lnTo>
                          <a:pt x="327" y="12"/>
                        </a:lnTo>
                        <a:lnTo>
                          <a:pt x="308" y="15"/>
                        </a:lnTo>
                        <a:lnTo>
                          <a:pt x="286" y="17"/>
                        </a:lnTo>
                        <a:lnTo>
                          <a:pt x="261" y="19"/>
                        </a:lnTo>
                        <a:lnTo>
                          <a:pt x="235" y="19"/>
                        </a:lnTo>
                        <a:lnTo>
                          <a:pt x="206" y="21"/>
                        </a:lnTo>
                        <a:lnTo>
                          <a:pt x="175" y="23"/>
                        </a:lnTo>
                        <a:lnTo>
                          <a:pt x="142" y="23"/>
                        </a:lnTo>
                        <a:lnTo>
                          <a:pt x="108" y="25"/>
                        </a:lnTo>
                        <a:lnTo>
                          <a:pt x="73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9A9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4" name="Freeform 583">
                    <a:extLst>
                      <a:ext uri="{FF2B5EF4-FFF2-40B4-BE49-F238E27FC236}">
                        <a16:creationId xmlns:a16="http://schemas.microsoft.com/office/drawing/2014/main" id="{1C3F8D2B-843B-46ED-A6DE-D523A3E6B6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86" cy="12"/>
                  </a:xfrm>
                  <a:custGeom>
                    <a:avLst/>
                    <a:gdLst>
                      <a:gd name="T0" fmla="*/ 0 w 371"/>
                      <a:gd name="T1" fmla="*/ 25 h 25"/>
                      <a:gd name="T2" fmla="*/ 36 w 371"/>
                      <a:gd name="T3" fmla="*/ 25 h 25"/>
                      <a:gd name="T4" fmla="*/ 73 w 371"/>
                      <a:gd name="T5" fmla="*/ 25 h 25"/>
                      <a:gd name="T6" fmla="*/ 108 w 371"/>
                      <a:gd name="T7" fmla="*/ 25 h 25"/>
                      <a:gd name="T8" fmla="*/ 142 w 371"/>
                      <a:gd name="T9" fmla="*/ 23 h 25"/>
                      <a:gd name="T10" fmla="*/ 175 w 371"/>
                      <a:gd name="T11" fmla="*/ 23 h 25"/>
                      <a:gd name="T12" fmla="*/ 206 w 371"/>
                      <a:gd name="T13" fmla="*/ 21 h 25"/>
                      <a:gd name="T14" fmla="*/ 235 w 371"/>
                      <a:gd name="T15" fmla="*/ 19 h 25"/>
                      <a:gd name="T16" fmla="*/ 261 w 371"/>
                      <a:gd name="T17" fmla="*/ 19 h 25"/>
                      <a:gd name="T18" fmla="*/ 286 w 371"/>
                      <a:gd name="T19" fmla="*/ 17 h 25"/>
                      <a:gd name="T20" fmla="*/ 308 w 371"/>
                      <a:gd name="T21" fmla="*/ 15 h 25"/>
                      <a:gd name="T22" fmla="*/ 327 w 371"/>
                      <a:gd name="T23" fmla="*/ 12 h 25"/>
                      <a:gd name="T24" fmla="*/ 342 w 371"/>
                      <a:gd name="T25" fmla="*/ 10 h 25"/>
                      <a:gd name="T26" fmla="*/ 354 w 371"/>
                      <a:gd name="T27" fmla="*/ 8 h 25"/>
                      <a:gd name="T28" fmla="*/ 363 w 371"/>
                      <a:gd name="T29" fmla="*/ 6 h 25"/>
                      <a:gd name="T30" fmla="*/ 369 w 371"/>
                      <a:gd name="T31" fmla="*/ 2 h 25"/>
                      <a:gd name="T32" fmla="*/ 371 w 371"/>
                      <a:gd name="T33" fmla="*/ 0 h 25"/>
                      <a:gd name="T34" fmla="*/ 365 w 371"/>
                      <a:gd name="T35" fmla="*/ 0 h 25"/>
                      <a:gd name="T36" fmla="*/ 363 w 371"/>
                      <a:gd name="T37" fmla="*/ 2 h 25"/>
                      <a:gd name="T38" fmla="*/ 358 w 371"/>
                      <a:gd name="T39" fmla="*/ 6 h 25"/>
                      <a:gd name="T40" fmla="*/ 350 w 371"/>
                      <a:gd name="T41" fmla="*/ 8 h 25"/>
                      <a:gd name="T42" fmla="*/ 336 w 371"/>
                      <a:gd name="T43" fmla="*/ 10 h 25"/>
                      <a:gd name="T44" fmla="*/ 321 w 371"/>
                      <a:gd name="T45" fmla="*/ 12 h 25"/>
                      <a:gd name="T46" fmla="*/ 304 w 371"/>
                      <a:gd name="T47" fmla="*/ 13 h 25"/>
                      <a:gd name="T48" fmla="*/ 283 w 371"/>
                      <a:gd name="T49" fmla="*/ 15 h 25"/>
                      <a:gd name="T50" fmla="*/ 258 w 371"/>
                      <a:gd name="T51" fmla="*/ 17 h 25"/>
                      <a:gd name="T52" fmla="*/ 233 w 371"/>
                      <a:gd name="T53" fmla="*/ 19 h 25"/>
                      <a:gd name="T54" fmla="*/ 204 w 371"/>
                      <a:gd name="T55" fmla="*/ 21 h 25"/>
                      <a:gd name="T56" fmla="*/ 173 w 371"/>
                      <a:gd name="T57" fmla="*/ 23 h 25"/>
                      <a:gd name="T58" fmla="*/ 140 w 371"/>
                      <a:gd name="T59" fmla="*/ 23 h 25"/>
                      <a:gd name="T60" fmla="*/ 106 w 371"/>
                      <a:gd name="T61" fmla="*/ 25 h 25"/>
                      <a:gd name="T62" fmla="*/ 71 w 371"/>
                      <a:gd name="T63" fmla="*/ 25 h 25"/>
                      <a:gd name="T64" fmla="*/ 36 w 371"/>
                      <a:gd name="T65" fmla="*/ 25 h 25"/>
                      <a:gd name="T66" fmla="*/ 0 w 371"/>
                      <a:gd name="T67" fmla="*/ 25 h 25"/>
                      <a:gd name="T68" fmla="*/ 0 w 371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1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3" y="25"/>
                        </a:lnTo>
                        <a:lnTo>
                          <a:pt x="108" y="25"/>
                        </a:lnTo>
                        <a:lnTo>
                          <a:pt x="142" y="23"/>
                        </a:lnTo>
                        <a:lnTo>
                          <a:pt x="175" y="23"/>
                        </a:lnTo>
                        <a:lnTo>
                          <a:pt x="206" y="21"/>
                        </a:lnTo>
                        <a:lnTo>
                          <a:pt x="235" y="19"/>
                        </a:lnTo>
                        <a:lnTo>
                          <a:pt x="261" y="19"/>
                        </a:lnTo>
                        <a:lnTo>
                          <a:pt x="286" y="17"/>
                        </a:lnTo>
                        <a:lnTo>
                          <a:pt x="308" y="15"/>
                        </a:lnTo>
                        <a:lnTo>
                          <a:pt x="327" y="12"/>
                        </a:lnTo>
                        <a:lnTo>
                          <a:pt x="342" y="10"/>
                        </a:lnTo>
                        <a:lnTo>
                          <a:pt x="354" y="8"/>
                        </a:lnTo>
                        <a:lnTo>
                          <a:pt x="363" y="6"/>
                        </a:lnTo>
                        <a:lnTo>
                          <a:pt x="369" y="2"/>
                        </a:lnTo>
                        <a:lnTo>
                          <a:pt x="371" y="0"/>
                        </a:lnTo>
                        <a:lnTo>
                          <a:pt x="365" y="0"/>
                        </a:lnTo>
                        <a:lnTo>
                          <a:pt x="363" y="2"/>
                        </a:lnTo>
                        <a:lnTo>
                          <a:pt x="358" y="6"/>
                        </a:lnTo>
                        <a:lnTo>
                          <a:pt x="350" y="8"/>
                        </a:lnTo>
                        <a:lnTo>
                          <a:pt x="336" y="10"/>
                        </a:lnTo>
                        <a:lnTo>
                          <a:pt x="321" y="12"/>
                        </a:lnTo>
                        <a:lnTo>
                          <a:pt x="304" y="13"/>
                        </a:lnTo>
                        <a:lnTo>
                          <a:pt x="283" y="15"/>
                        </a:lnTo>
                        <a:lnTo>
                          <a:pt x="258" y="17"/>
                        </a:lnTo>
                        <a:lnTo>
                          <a:pt x="233" y="19"/>
                        </a:lnTo>
                        <a:lnTo>
                          <a:pt x="204" y="21"/>
                        </a:lnTo>
                        <a:lnTo>
                          <a:pt x="173" y="23"/>
                        </a:lnTo>
                        <a:lnTo>
                          <a:pt x="140" y="23"/>
                        </a:lnTo>
                        <a:lnTo>
                          <a:pt x="106" y="25"/>
                        </a:lnTo>
                        <a:lnTo>
                          <a:pt x="71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8A8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5" name="Freeform 584">
                    <a:extLst>
                      <a:ext uri="{FF2B5EF4-FFF2-40B4-BE49-F238E27FC236}">
                        <a16:creationId xmlns:a16="http://schemas.microsoft.com/office/drawing/2014/main" id="{BDB52FDE-7FBF-4897-8D27-17920FC072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83" cy="12"/>
                  </a:xfrm>
                  <a:custGeom>
                    <a:avLst/>
                    <a:gdLst>
                      <a:gd name="T0" fmla="*/ 0 w 365"/>
                      <a:gd name="T1" fmla="*/ 25 h 25"/>
                      <a:gd name="T2" fmla="*/ 36 w 365"/>
                      <a:gd name="T3" fmla="*/ 25 h 25"/>
                      <a:gd name="T4" fmla="*/ 71 w 365"/>
                      <a:gd name="T5" fmla="*/ 25 h 25"/>
                      <a:gd name="T6" fmla="*/ 106 w 365"/>
                      <a:gd name="T7" fmla="*/ 25 h 25"/>
                      <a:gd name="T8" fmla="*/ 140 w 365"/>
                      <a:gd name="T9" fmla="*/ 23 h 25"/>
                      <a:gd name="T10" fmla="*/ 173 w 365"/>
                      <a:gd name="T11" fmla="*/ 23 h 25"/>
                      <a:gd name="T12" fmla="*/ 204 w 365"/>
                      <a:gd name="T13" fmla="*/ 21 h 25"/>
                      <a:gd name="T14" fmla="*/ 233 w 365"/>
                      <a:gd name="T15" fmla="*/ 19 h 25"/>
                      <a:gd name="T16" fmla="*/ 258 w 365"/>
                      <a:gd name="T17" fmla="*/ 17 h 25"/>
                      <a:gd name="T18" fmla="*/ 283 w 365"/>
                      <a:gd name="T19" fmla="*/ 15 h 25"/>
                      <a:gd name="T20" fmla="*/ 304 w 365"/>
                      <a:gd name="T21" fmla="*/ 13 h 25"/>
                      <a:gd name="T22" fmla="*/ 321 w 365"/>
                      <a:gd name="T23" fmla="*/ 12 h 25"/>
                      <a:gd name="T24" fmla="*/ 336 w 365"/>
                      <a:gd name="T25" fmla="*/ 10 h 25"/>
                      <a:gd name="T26" fmla="*/ 350 w 365"/>
                      <a:gd name="T27" fmla="*/ 8 h 25"/>
                      <a:gd name="T28" fmla="*/ 358 w 365"/>
                      <a:gd name="T29" fmla="*/ 6 h 25"/>
                      <a:gd name="T30" fmla="*/ 363 w 365"/>
                      <a:gd name="T31" fmla="*/ 2 h 25"/>
                      <a:gd name="T32" fmla="*/ 365 w 365"/>
                      <a:gd name="T33" fmla="*/ 0 h 25"/>
                      <a:gd name="T34" fmla="*/ 360 w 365"/>
                      <a:gd name="T35" fmla="*/ 0 h 25"/>
                      <a:gd name="T36" fmla="*/ 358 w 365"/>
                      <a:gd name="T37" fmla="*/ 2 h 25"/>
                      <a:gd name="T38" fmla="*/ 352 w 365"/>
                      <a:gd name="T39" fmla="*/ 6 h 25"/>
                      <a:gd name="T40" fmla="*/ 344 w 365"/>
                      <a:gd name="T41" fmla="*/ 8 h 25"/>
                      <a:gd name="T42" fmla="*/ 333 w 365"/>
                      <a:gd name="T43" fmla="*/ 10 h 25"/>
                      <a:gd name="T44" fmla="*/ 317 w 365"/>
                      <a:gd name="T45" fmla="*/ 12 h 25"/>
                      <a:gd name="T46" fmla="*/ 298 w 365"/>
                      <a:gd name="T47" fmla="*/ 13 h 25"/>
                      <a:gd name="T48" fmla="*/ 277 w 365"/>
                      <a:gd name="T49" fmla="*/ 15 h 25"/>
                      <a:gd name="T50" fmla="*/ 254 w 365"/>
                      <a:gd name="T51" fmla="*/ 17 h 25"/>
                      <a:gd name="T52" fmla="*/ 229 w 365"/>
                      <a:gd name="T53" fmla="*/ 19 h 25"/>
                      <a:gd name="T54" fmla="*/ 200 w 365"/>
                      <a:gd name="T55" fmla="*/ 21 h 25"/>
                      <a:gd name="T56" fmla="*/ 169 w 365"/>
                      <a:gd name="T57" fmla="*/ 21 h 25"/>
                      <a:gd name="T58" fmla="*/ 138 w 365"/>
                      <a:gd name="T59" fmla="*/ 23 h 25"/>
                      <a:gd name="T60" fmla="*/ 106 w 365"/>
                      <a:gd name="T61" fmla="*/ 23 h 25"/>
                      <a:gd name="T62" fmla="*/ 71 w 365"/>
                      <a:gd name="T63" fmla="*/ 25 h 25"/>
                      <a:gd name="T64" fmla="*/ 36 w 365"/>
                      <a:gd name="T65" fmla="*/ 25 h 25"/>
                      <a:gd name="T66" fmla="*/ 0 w 365"/>
                      <a:gd name="T67" fmla="*/ 25 h 25"/>
                      <a:gd name="T68" fmla="*/ 0 w 365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65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1" y="25"/>
                        </a:lnTo>
                        <a:lnTo>
                          <a:pt x="106" y="25"/>
                        </a:lnTo>
                        <a:lnTo>
                          <a:pt x="140" y="23"/>
                        </a:lnTo>
                        <a:lnTo>
                          <a:pt x="173" y="23"/>
                        </a:lnTo>
                        <a:lnTo>
                          <a:pt x="204" y="21"/>
                        </a:lnTo>
                        <a:lnTo>
                          <a:pt x="233" y="19"/>
                        </a:lnTo>
                        <a:lnTo>
                          <a:pt x="258" y="17"/>
                        </a:lnTo>
                        <a:lnTo>
                          <a:pt x="283" y="15"/>
                        </a:lnTo>
                        <a:lnTo>
                          <a:pt x="304" y="13"/>
                        </a:lnTo>
                        <a:lnTo>
                          <a:pt x="321" y="12"/>
                        </a:lnTo>
                        <a:lnTo>
                          <a:pt x="336" y="10"/>
                        </a:lnTo>
                        <a:lnTo>
                          <a:pt x="350" y="8"/>
                        </a:lnTo>
                        <a:lnTo>
                          <a:pt x="358" y="6"/>
                        </a:lnTo>
                        <a:lnTo>
                          <a:pt x="363" y="2"/>
                        </a:lnTo>
                        <a:lnTo>
                          <a:pt x="365" y="0"/>
                        </a:lnTo>
                        <a:lnTo>
                          <a:pt x="360" y="0"/>
                        </a:lnTo>
                        <a:lnTo>
                          <a:pt x="358" y="2"/>
                        </a:lnTo>
                        <a:lnTo>
                          <a:pt x="352" y="6"/>
                        </a:lnTo>
                        <a:lnTo>
                          <a:pt x="344" y="8"/>
                        </a:lnTo>
                        <a:lnTo>
                          <a:pt x="333" y="10"/>
                        </a:lnTo>
                        <a:lnTo>
                          <a:pt x="317" y="12"/>
                        </a:lnTo>
                        <a:lnTo>
                          <a:pt x="298" y="13"/>
                        </a:lnTo>
                        <a:lnTo>
                          <a:pt x="277" y="15"/>
                        </a:lnTo>
                        <a:lnTo>
                          <a:pt x="254" y="17"/>
                        </a:lnTo>
                        <a:lnTo>
                          <a:pt x="229" y="19"/>
                        </a:lnTo>
                        <a:lnTo>
                          <a:pt x="200" y="21"/>
                        </a:lnTo>
                        <a:lnTo>
                          <a:pt x="169" y="21"/>
                        </a:lnTo>
                        <a:lnTo>
                          <a:pt x="138" y="23"/>
                        </a:lnTo>
                        <a:lnTo>
                          <a:pt x="106" y="23"/>
                        </a:lnTo>
                        <a:lnTo>
                          <a:pt x="71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6A6A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6" name="Freeform 585">
                    <a:extLst>
                      <a:ext uri="{FF2B5EF4-FFF2-40B4-BE49-F238E27FC236}">
                        <a16:creationId xmlns:a16="http://schemas.microsoft.com/office/drawing/2014/main" id="{CDE009EB-E857-4696-A5F4-2C4DC8AA1E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80" cy="12"/>
                  </a:xfrm>
                  <a:custGeom>
                    <a:avLst/>
                    <a:gdLst>
                      <a:gd name="T0" fmla="*/ 0 w 360"/>
                      <a:gd name="T1" fmla="*/ 25 h 25"/>
                      <a:gd name="T2" fmla="*/ 36 w 360"/>
                      <a:gd name="T3" fmla="*/ 25 h 25"/>
                      <a:gd name="T4" fmla="*/ 71 w 360"/>
                      <a:gd name="T5" fmla="*/ 25 h 25"/>
                      <a:gd name="T6" fmla="*/ 106 w 360"/>
                      <a:gd name="T7" fmla="*/ 23 h 25"/>
                      <a:gd name="T8" fmla="*/ 138 w 360"/>
                      <a:gd name="T9" fmla="*/ 23 h 25"/>
                      <a:gd name="T10" fmla="*/ 169 w 360"/>
                      <a:gd name="T11" fmla="*/ 21 h 25"/>
                      <a:gd name="T12" fmla="*/ 200 w 360"/>
                      <a:gd name="T13" fmla="*/ 21 h 25"/>
                      <a:gd name="T14" fmla="*/ 229 w 360"/>
                      <a:gd name="T15" fmla="*/ 19 h 25"/>
                      <a:gd name="T16" fmla="*/ 254 w 360"/>
                      <a:gd name="T17" fmla="*/ 17 h 25"/>
                      <a:gd name="T18" fmla="*/ 277 w 360"/>
                      <a:gd name="T19" fmla="*/ 15 h 25"/>
                      <a:gd name="T20" fmla="*/ 298 w 360"/>
                      <a:gd name="T21" fmla="*/ 13 h 25"/>
                      <a:gd name="T22" fmla="*/ 317 w 360"/>
                      <a:gd name="T23" fmla="*/ 12 h 25"/>
                      <a:gd name="T24" fmla="*/ 333 w 360"/>
                      <a:gd name="T25" fmla="*/ 10 h 25"/>
                      <a:gd name="T26" fmla="*/ 344 w 360"/>
                      <a:gd name="T27" fmla="*/ 8 h 25"/>
                      <a:gd name="T28" fmla="*/ 352 w 360"/>
                      <a:gd name="T29" fmla="*/ 6 h 25"/>
                      <a:gd name="T30" fmla="*/ 358 w 360"/>
                      <a:gd name="T31" fmla="*/ 2 h 25"/>
                      <a:gd name="T32" fmla="*/ 360 w 360"/>
                      <a:gd name="T33" fmla="*/ 0 h 25"/>
                      <a:gd name="T34" fmla="*/ 354 w 360"/>
                      <a:gd name="T35" fmla="*/ 0 h 25"/>
                      <a:gd name="T36" fmla="*/ 352 w 360"/>
                      <a:gd name="T37" fmla="*/ 2 h 25"/>
                      <a:gd name="T38" fmla="*/ 346 w 360"/>
                      <a:gd name="T39" fmla="*/ 6 h 25"/>
                      <a:gd name="T40" fmla="*/ 338 w 360"/>
                      <a:gd name="T41" fmla="*/ 8 h 25"/>
                      <a:gd name="T42" fmla="*/ 327 w 360"/>
                      <a:gd name="T43" fmla="*/ 10 h 25"/>
                      <a:gd name="T44" fmla="*/ 311 w 360"/>
                      <a:gd name="T45" fmla="*/ 12 h 25"/>
                      <a:gd name="T46" fmla="*/ 294 w 360"/>
                      <a:gd name="T47" fmla="*/ 13 h 25"/>
                      <a:gd name="T48" fmla="*/ 273 w 360"/>
                      <a:gd name="T49" fmla="*/ 15 h 25"/>
                      <a:gd name="T50" fmla="*/ 250 w 360"/>
                      <a:gd name="T51" fmla="*/ 17 h 25"/>
                      <a:gd name="T52" fmla="*/ 225 w 360"/>
                      <a:gd name="T53" fmla="*/ 19 h 25"/>
                      <a:gd name="T54" fmla="*/ 196 w 360"/>
                      <a:gd name="T55" fmla="*/ 21 h 25"/>
                      <a:gd name="T56" fmla="*/ 167 w 360"/>
                      <a:gd name="T57" fmla="*/ 21 h 25"/>
                      <a:gd name="T58" fmla="*/ 136 w 360"/>
                      <a:gd name="T59" fmla="*/ 23 h 25"/>
                      <a:gd name="T60" fmla="*/ 104 w 360"/>
                      <a:gd name="T61" fmla="*/ 23 h 25"/>
                      <a:gd name="T62" fmla="*/ 69 w 360"/>
                      <a:gd name="T63" fmla="*/ 25 h 25"/>
                      <a:gd name="T64" fmla="*/ 34 w 360"/>
                      <a:gd name="T65" fmla="*/ 25 h 25"/>
                      <a:gd name="T66" fmla="*/ 0 w 360"/>
                      <a:gd name="T67" fmla="*/ 25 h 25"/>
                      <a:gd name="T68" fmla="*/ 0 w 360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60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1" y="25"/>
                        </a:lnTo>
                        <a:lnTo>
                          <a:pt x="106" y="23"/>
                        </a:lnTo>
                        <a:lnTo>
                          <a:pt x="138" y="23"/>
                        </a:lnTo>
                        <a:lnTo>
                          <a:pt x="169" y="21"/>
                        </a:lnTo>
                        <a:lnTo>
                          <a:pt x="200" y="21"/>
                        </a:lnTo>
                        <a:lnTo>
                          <a:pt x="229" y="19"/>
                        </a:lnTo>
                        <a:lnTo>
                          <a:pt x="254" y="17"/>
                        </a:lnTo>
                        <a:lnTo>
                          <a:pt x="277" y="15"/>
                        </a:lnTo>
                        <a:lnTo>
                          <a:pt x="298" y="13"/>
                        </a:lnTo>
                        <a:lnTo>
                          <a:pt x="317" y="12"/>
                        </a:lnTo>
                        <a:lnTo>
                          <a:pt x="333" y="10"/>
                        </a:lnTo>
                        <a:lnTo>
                          <a:pt x="344" y="8"/>
                        </a:lnTo>
                        <a:lnTo>
                          <a:pt x="352" y="6"/>
                        </a:lnTo>
                        <a:lnTo>
                          <a:pt x="358" y="2"/>
                        </a:lnTo>
                        <a:lnTo>
                          <a:pt x="360" y="0"/>
                        </a:lnTo>
                        <a:lnTo>
                          <a:pt x="354" y="0"/>
                        </a:lnTo>
                        <a:lnTo>
                          <a:pt x="352" y="2"/>
                        </a:lnTo>
                        <a:lnTo>
                          <a:pt x="346" y="6"/>
                        </a:lnTo>
                        <a:lnTo>
                          <a:pt x="338" y="8"/>
                        </a:lnTo>
                        <a:lnTo>
                          <a:pt x="327" y="10"/>
                        </a:lnTo>
                        <a:lnTo>
                          <a:pt x="311" y="12"/>
                        </a:lnTo>
                        <a:lnTo>
                          <a:pt x="294" y="13"/>
                        </a:lnTo>
                        <a:lnTo>
                          <a:pt x="273" y="15"/>
                        </a:lnTo>
                        <a:lnTo>
                          <a:pt x="250" y="17"/>
                        </a:lnTo>
                        <a:lnTo>
                          <a:pt x="225" y="19"/>
                        </a:lnTo>
                        <a:lnTo>
                          <a:pt x="196" y="21"/>
                        </a:lnTo>
                        <a:lnTo>
                          <a:pt x="167" y="21"/>
                        </a:lnTo>
                        <a:lnTo>
                          <a:pt x="136" y="23"/>
                        </a:lnTo>
                        <a:lnTo>
                          <a:pt x="104" y="23"/>
                        </a:lnTo>
                        <a:lnTo>
                          <a:pt x="69" y="25"/>
                        </a:lnTo>
                        <a:lnTo>
                          <a:pt x="34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7" name="Freeform 586">
                    <a:extLst>
                      <a:ext uri="{FF2B5EF4-FFF2-40B4-BE49-F238E27FC236}">
                        <a16:creationId xmlns:a16="http://schemas.microsoft.com/office/drawing/2014/main" id="{DCA08CAA-5DD7-4C20-B3DB-F19D5053CA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77" cy="12"/>
                  </a:xfrm>
                  <a:custGeom>
                    <a:avLst/>
                    <a:gdLst>
                      <a:gd name="T0" fmla="*/ 0 w 354"/>
                      <a:gd name="T1" fmla="*/ 25 h 25"/>
                      <a:gd name="T2" fmla="*/ 34 w 354"/>
                      <a:gd name="T3" fmla="*/ 25 h 25"/>
                      <a:gd name="T4" fmla="*/ 69 w 354"/>
                      <a:gd name="T5" fmla="*/ 25 h 25"/>
                      <a:gd name="T6" fmla="*/ 104 w 354"/>
                      <a:gd name="T7" fmla="*/ 23 h 25"/>
                      <a:gd name="T8" fmla="*/ 136 w 354"/>
                      <a:gd name="T9" fmla="*/ 23 h 25"/>
                      <a:gd name="T10" fmla="*/ 167 w 354"/>
                      <a:gd name="T11" fmla="*/ 21 h 25"/>
                      <a:gd name="T12" fmla="*/ 196 w 354"/>
                      <a:gd name="T13" fmla="*/ 21 h 25"/>
                      <a:gd name="T14" fmla="*/ 225 w 354"/>
                      <a:gd name="T15" fmla="*/ 19 h 25"/>
                      <a:gd name="T16" fmla="*/ 250 w 354"/>
                      <a:gd name="T17" fmla="*/ 17 h 25"/>
                      <a:gd name="T18" fmla="*/ 273 w 354"/>
                      <a:gd name="T19" fmla="*/ 15 h 25"/>
                      <a:gd name="T20" fmla="*/ 294 w 354"/>
                      <a:gd name="T21" fmla="*/ 13 h 25"/>
                      <a:gd name="T22" fmla="*/ 311 w 354"/>
                      <a:gd name="T23" fmla="*/ 12 h 25"/>
                      <a:gd name="T24" fmla="*/ 327 w 354"/>
                      <a:gd name="T25" fmla="*/ 10 h 25"/>
                      <a:gd name="T26" fmla="*/ 338 w 354"/>
                      <a:gd name="T27" fmla="*/ 8 h 25"/>
                      <a:gd name="T28" fmla="*/ 346 w 354"/>
                      <a:gd name="T29" fmla="*/ 6 h 25"/>
                      <a:gd name="T30" fmla="*/ 352 w 354"/>
                      <a:gd name="T31" fmla="*/ 2 h 25"/>
                      <a:gd name="T32" fmla="*/ 354 w 354"/>
                      <a:gd name="T33" fmla="*/ 0 h 25"/>
                      <a:gd name="T34" fmla="*/ 348 w 354"/>
                      <a:gd name="T35" fmla="*/ 0 h 25"/>
                      <a:gd name="T36" fmla="*/ 346 w 354"/>
                      <a:gd name="T37" fmla="*/ 2 h 25"/>
                      <a:gd name="T38" fmla="*/ 340 w 354"/>
                      <a:gd name="T39" fmla="*/ 6 h 25"/>
                      <a:gd name="T40" fmla="*/ 331 w 354"/>
                      <a:gd name="T41" fmla="*/ 8 h 25"/>
                      <a:gd name="T42" fmla="*/ 317 w 354"/>
                      <a:gd name="T43" fmla="*/ 10 h 25"/>
                      <a:gd name="T44" fmla="*/ 302 w 354"/>
                      <a:gd name="T45" fmla="*/ 12 h 25"/>
                      <a:gd name="T46" fmla="*/ 281 w 354"/>
                      <a:gd name="T47" fmla="*/ 13 h 25"/>
                      <a:gd name="T48" fmla="*/ 258 w 354"/>
                      <a:gd name="T49" fmla="*/ 15 h 25"/>
                      <a:gd name="T50" fmla="*/ 233 w 354"/>
                      <a:gd name="T51" fmla="*/ 17 h 25"/>
                      <a:gd name="T52" fmla="*/ 204 w 354"/>
                      <a:gd name="T53" fmla="*/ 19 h 25"/>
                      <a:gd name="T54" fmla="*/ 175 w 354"/>
                      <a:gd name="T55" fmla="*/ 21 h 25"/>
                      <a:gd name="T56" fmla="*/ 142 w 354"/>
                      <a:gd name="T57" fmla="*/ 21 h 25"/>
                      <a:gd name="T58" fmla="*/ 108 w 354"/>
                      <a:gd name="T59" fmla="*/ 23 h 25"/>
                      <a:gd name="T60" fmla="*/ 73 w 354"/>
                      <a:gd name="T61" fmla="*/ 23 h 25"/>
                      <a:gd name="T62" fmla="*/ 36 w 354"/>
                      <a:gd name="T63" fmla="*/ 23 h 25"/>
                      <a:gd name="T64" fmla="*/ 0 w 354"/>
                      <a:gd name="T65" fmla="*/ 25 h 25"/>
                      <a:gd name="T66" fmla="*/ 0 w 354"/>
                      <a:gd name="T67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54" h="25">
                        <a:moveTo>
                          <a:pt x="0" y="25"/>
                        </a:moveTo>
                        <a:lnTo>
                          <a:pt x="34" y="25"/>
                        </a:lnTo>
                        <a:lnTo>
                          <a:pt x="69" y="25"/>
                        </a:lnTo>
                        <a:lnTo>
                          <a:pt x="104" y="23"/>
                        </a:lnTo>
                        <a:lnTo>
                          <a:pt x="136" y="23"/>
                        </a:lnTo>
                        <a:lnTo>
                          <a:pt x="167" y="21"/>
                        </a:lnTo>
                        <a:lnTo>
                          <a:pt x="196" y="21"/>
                        </a:lnTo>
                        <a:lnTo>
                          <a:pt x="225" y="19"/>
                        </a:lnTo>
                        <a:lnTo>
                          <a:pt x="250" y="17"/>
                        </a:lnTo>
                        <a:lnTo>
                          <a:pt x="273" y="15"/>
                        </a:lnTo>
                        <a:lnTo>
                          <a:pt x="294" y="13"/>
                        </a:lnTo>
                        <a:lnTo>
                          <a:pt x="311" y="12"/>
                        </a:lnTo>
                        <a:lnTo>
                          <a:pt x="327" y="10"/>
                        </a:lnTo>
                        <a:lnTo>
                          <a:pt x="338" y="8"/>
                        </a:lnTo>
                        <a:lnTo>
                          <a:pt x="346" y="6"/>
                        </a:lnTo>
                        <a:lnTo>
                          <a:pt x="352" y="2"/>
                        </a:lnTo>
                        <a:lnTo>
                          <a:pt x="354" y="0"/>
                        </a:lnTo>
                        <a:lnTo>
                          <a:pt x="348" y="0"/>
                        </a:lnTo>
                        <a:lnTo>
                          <a:pt x="346" y="2"/>
                        </a:lnTo>
                        <a:lnTo>
                          <a:pt x="340" y="6"/>
                        </a:lnTo>
                        <a:lnTo>
                          <a:pt x="331" y="8"/>
                        </a:lnTo>
                        <a:lnTo>
                          <a:pt x="317" y="10"/>
                        </a:lnTo>
                        <a:lnTo>
                          <a:pt x="302" y="12"/>
                        </a:lnTo>
                        <a:lnTo>
                          <a:pt x="281" y="13"/>
                        </a:lnTo>
                        <a:lnTo>
                          <a:pt x="258" y="15"/>
                        </a:lnTo>
                        <a:lnTo>
                          <a:pt x="233" y="17"/>
                        </a:lnTo>
                        <a:lnTo>
                          <a:pt x="204" y="19"/>
                        </a:lnTo>
                        <a:lnTo>
                          <a:pt x="175" y="21"/>
                        </a:lnTo>
                        <a:lnTo>
                          <a:pt x="142" y="21"/>
                        </a:lnTo>
                        <a:lnTo>
                          <a:pt x="108" y="23"/>
                        </a:lnTo>
                        <a:lnTo>
                          <a:pt x="73" y="23"/>
                        </a:lnTo>
                        <a:lnTo>
                          <a:pt x="36" y="23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3A3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8" name="Freeform 587">
                    <a:extLst>
                      <a:ext uri="{FF2B5EF4-FFF2-40B4-BE49-F238E27FC236}">
                        <a16:creationId xmlns:a16="http://schemas.microsoft.com/office/drawing/2014/main" id="{C82858AC-28FE-4A4B-8DB3-FF0812AFF4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74" cy="12"/>
                  </a:xfrm>
                  <a:custGeom>
                    <a:avLst/>
                    <a:gdLst>
                      <a:gd name="T0" fmla="*/ 0 w 348"/>
                      <a:gd name="T1" fmla="*/ 25 h 25"/>
                      <a:gd name="T2" fmla="*/ 36 w 348"/>
                      <a:gd name="T3" fmla="*/ 23 h 25"/>
                      <a:gd name="T4" fmla="*/ 73 w 348"/>
                      <a:gd name="T5" fmla="*/ 23 h 25"/>
                      <a:gd name="T6" fmla="*/ 108 w 348"/>
                      <a:gd name="T7" fmla="*/ 23 h 25"/>
                      <a:gd name="T8" fmla="*/ 142 w 348"/>
                      <a:gd name="T9" fmla="*/ 21 h 25"/>
                      <a:gd name="T10" fmla="*/ 175 w 348"/>
                      <a:gd name="T11" fmla="*/ 21 h 25"/>
                      <a:gd name="T12" fmla="*/ 204 w 348"/>
                      <a:gd name="T13" fmla="*/ 19 h 25"/>
                      <a:gd name="T14" fmla="*/ 233 w 348"/>
                      <a:gd name="T15" fmla="*/ 17 h 25"/>
                      <a:gd name="T16" fmla="*/ 258 w 348"/>
                      <a:gd name="T17" fmla="*/ 15 h 25"/>
                      <a:gd name="T18" fmla="*/ 281 w 348"/>
                      <a:gd name="T19" fmla="*/ 13 h 25"/>
                      <a:gd name="T20" fmla="*/ 302 w 348"/>
                      <a:gd name="T21" fmla="*/ 12 h 25"/>
                      <a:gd name="T22" fmla="*/ 317 w 348"/>
                      <a:gd name="T23" fmla="*/ 10 h 25"/>
                      <a:gd name="T24" fmla="*/ 331 w 348"/>
                      <a:gd name="T25" fmla="*/ 8 h 25"/>
                      <a:gd name="T26" fmla="*/ 340 w 348"/>
                      <a:gd name="T27" fmla="*/ 6 h 25"/>
                      <a:gd name="T28" fmla="*/ 346 w 348"/>
                      <a:gd name="T29" fmla="*/ 2 h 25"/>
                      <a:gd name="T30" fmla="*/ 348 w 348"/>
                      <a:gd name="T31" fmla="*/ 0 h 25"/>
                      <a:gd name="T32" fmla="*/ 342 w 348"/>
                      <a:gd name="T33" fmla="*/ 0 h 25"/>
                      <a:gd name="T34" fmla="*/ 340 w 348"/>
                      <a:gd name="T35" fmla="*/ 2 h 25"/>
                      <a:gd name="T36" fmla="*/ 335 w 348"/>
                      <a:gd name="T37" fmla="*/ 6 h 25"/>
                      <a:gd name="T38" fmla="*/ 325 w 348"/>
                      <a:gd name="T39" fmla="*/ 8 h 25"/>
                      <a:gd name="T40" fmla="*/ 311 w 348"/>
                      <a:gd name="T41" fmla="*/ 10 h 25"/>
                      <a:gd name="T42" fmla="*/ 296 w 348"/>
                      <a:gd name="T43" fmla="*/ 12 h 25"/>
                      <a:gd name="T44" fmla="*/ 277 w 348"/>
                      <a:gd name="T45" fmla="*/ 13 h 25"/>
                      <a:gd name="T46" fmla="*/ 254 w 348"/>
                      <a:gd name="T47" fmla="*/ 15 h 25"/>
                      <a:gd name="T48" fmla="*/ 229 w 348"/>
                      <a:gd name="T49" fmla="*/ 17 h 25"/>
                      <a:gd name="T50" fmla="*/ 202 w 348"/>
                      <a:gd name="T51" fmla="*/ 19 h 25"/>
                      <a:gd name="T52" fmla="*/ 171 w 348"/>
                      <a:gd name="T53" fmla="*/ 21 h 25"/>
                      <a:gd name="T54" fmla="*/ 140 w 348"/>
                      <a:gd name="T55" fmla="*/ 21 h 25"/>
                      <a:gd name="T56" fmla="*/ 106 w 348"/>
                      <a:gd name="T57" fmla="*/ 23 h 25"/>
                      <a:gd name="T58" fmla="*/ 71 w 348"/>
                      <a:gd name="T59" fmla="*/ 23 h 25"/>
                      <a:gd name="T60" fmla="*/ 36 w 348"/>
                      <a:gd name="T61" fmla="*/ 23 h 25"/>
                      <a:gd name="T62" fmla="*/ 0 w 348"/>
                      <a:gd name="T63" fmla="*/ 23 h 25"/>
                      <a:gd name="T64" fmla="*/ 0 w 348"/>
                      <a:gd name="T65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8" h="25">
                        <a:moveTo>
                          <a:pt x="0" y="25"/>
                        </a:moveTo>
                        <a:lnTo>
                          <a:pt x="36" y="23"/>
                        </a:lnTo>
                        <a:lnTo>
                          <a:pt x="73" y="23"/>
                        </a:lnTo>
                        <a:lnTo>
                          <a:pt x="108" y="23"/>
                        </a:lnTo>
                        <a:lnTo>
                          <a:pt x="142" y="21"/>
                        </a:lnTo>
                        <a:lnTo>
                          <a:pt x="175" y="21"/>
                        </a:lnTo>
                        <a:lnTo>
                          <a:pt x="204" y="19"/>
                        </a:lnTo>
                        <a:lnTo>
                          <a:pt x="233" y="17"/>
                        </a:lnTo>
                        <a:lnTo>
                          <a:pt x="258" y="15"/>
                        </a:lnTo>
                        <a:lnTo>
                          <a:pt x="281" y="13"/>
                        </a:lnTo>
                        <a:lnTo>
                          <a:pt x="302" y="12"/>
                        </a:lnTo>
                        <a:lnTo>
                          <a:pt x="317" y="10"/>
                        </a:lnTo>
                        <a:lnTo>
                          <a:pt x="331" y="8"/>
                        </a:lnTo>
                        <a:lnTo>
                          <a:pt x="340" y="6"/>
                        </a:lnTo>
                        <a:lnTo>
                          <a:pt x="346" y="2"/>
                        </a:lnTo>
                        <a:lnTo>
                          <a:pt x="348" y="0"/>
                        </a:lnTo>
                        <a:lnTo>
                          <a:pt x="342" y="0"/>
                        </a:lnTo>
                        <a:lnTo>
                          <a:pt x="340" y="2"/>
                        </a:lnTo>
                        <a:lnTo>
                          <a:pt x="335" y="6"/>
                        </a:lnTo>
                        <a:lnTo>
                          <a:pt x="325" y="8"/>
                        </a:lnTo>
                        <a:lnTo>
                          <a:pt x="311" y="10"/>
                        </a:lnTo>
                        <a:lnTo>
                          <a:pt x="296" y="12"/>
                        </a:lnTo>
                        <a:lnTo>
                          <a:pt x="277" y="13"/>
                        </a:lnTo>
                        <a:lnTo>
                          <a:pt x="254" y="15"/>
                        </a:lnTo>
                        <a:lnTo>
                          <a:pt x="229" y="17"/>
                        </a:lnTo>
                        <a:lnTo>
                          <a:pt x="202" y="19"/>
                        </a:lnTo>
                        <a:lnTo>
                          <a:pt x="171" y="21"/>
                        </a:lnTo>
                        <a:lnTo>
                          <a:pt x="140" y="21"/>
                        </a:lnTo>
                        <a:lnTo>
                          <a:pt x="106" y="23"/>
                        </a:lnTo>
                        <a:lnTo>
                          <a:pt x="71" y="23"/>
                        </a:lnTo>
                        <a:lnTo>
                          <a:pt x="36" y="23"/>
                        </a:lnTo>
                        <a:lnTo>
                          <a:pt x="0" y="23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2A2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89" name="Freeform 588">
                    <a:extLst>
                      <a:ext uri="{FF2B5EF4-FFF2-40B4-BE49-F238E27FC236}">
                        <a16:creationId xmlns:a16="http://schemas.microsoft.com/office/drawing/2014/main" id="{D35FCF37-7B87-40CB-BD18-49D7C0AE04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71" cy="12"/>
                  </a:xfrm>
                  <a:custGeom>
                    <a:avLst/>
                    <a:gdLst>
                      <a:gd name="T0" fmla="*/ 0 w 342"/>
                      <a:gd name="T1" fmla="*/ 23 h 23"/>
                      <a:gd name="T2" fmla="*/ 36 w 342"/>
                      <a:gd name="T3" fmla="*/ 23 h 23"/>
                      <a:gd name="T4" fmla="*/ 71 w 342"/>
                      <a:gd name="T5" fmla="*/ 23 h 23"/>
                      <a:gd name="T6" fmla="*/ 106 w 342"/>
                      <a:gd name="T7" fmla="*/ 23 h 23"/>
                      <a:gd name="T8" fmla="*/ 140 w 342"/>
                      <a:gd name="T9" fmla="*/ 21 h 23"/>
                      <a:gd name="T10" fmla="*/ 171 w 342"/>
                      <a:gd name="T11" fmla="*/ 21 h 23"/>
                      <a:gd name="T12" fmla="*/ 202 w 342"/>
                      <a:gd name="T13" fmla="*/ 19 h 23"/>
                      <a:gd name="T14" fmla="*/ 229 w 342"/>
                      <a:gd name="T15" fmla="*/ 17 h 23"/>
                      <a:gd name="T16" fmla="*/ 254 w 342"/>
                      <a:gd name="T17" fmla="*/ 15 h 23"/>
                      <a:gd name="T18" fmla="*/ 277 w 342"/>
                      <a:gd name="T19" fmla="*/ 13 h 23"/>
                      <a:gd name="T20" fmla="*/ 296 w 342"/>
                      <a:gd name="T21" fmla="*/ 12 h 23"/>
                      <a:gd name="T22" fmla="*/ 311 w 342"/>
                      <a:gd name="T23" fmla="*/ 10 h 23"/>
                      <a:gd name="T24" fmla="*/ 325 w 342"/>
                      <a:gd name="T25" fmla="*/ 8 h 23"/>
                      <a:gd name="T26" fmla="*/ 335 w 342"/>
                      <a:gd name="T27" fmla="*/ 6 h 23"/>
                      <a:gd name="T28" fmla="*/ 340 w 342"/>
                      <a:gd name="T29" fmla="*/ 2 h 23"/>
                      <a:gd name="T30" fmla="*/ 342 w 342"/>
                      <a:gd name="T31" fmla="*/ 0 h 23"/>
                      <a:gd name="T32" fmla="*/ 336 w 342"/>
                      <a:gd name="T33" fmla="*/ 0 h 23"/>
                      <a:gd name="T34" fmla="*/ 335 w 342"/>
                      <a:gd name="T35" fmla="*/ 2 h 23"/>
                      <a:gd name="T36" fmla="*/ 329 w 342"/>
                      <a:gd name="T37" fmla="*/ 6 h 23"/>
                      <a:gd name="T38" fmla="*/ 319 w 342"/>
                      <a:gd name="T39" fmla="*/ 8 h 23"/>
                      <a:gd name="T40" fmla="*/ 308 w 342"/>
                      <a:gd name="T41" fmla="*/ 10 h 23"/>
                      <a:gd name="T42" fmla="*/ 290 w 342"/>
                      <a:gd name="T43" fmla="*/ 12 h 23"/>
                      <a:gd name="T44" fmla="*/ 271 w 342"/>
                      <a:gd name="T45" fmla="*/ 13 h 23"/>
                      <a:gd name="T46" fmla="*/ 250 w 342"/>
                      <a:gd name="T47" fmla="*/ 15 h 23"/>
                      <a:gd name="T48" fmla="*/ 225 w 342"/>
                      <a:gd name="T49" fmla="*/ 17 h 23"/>
                      <a:gd name="T50" fmla="*/ 198 w 342"/>
                      <a:gd name="T51" fmla="*/ 19 h 23"/>
                      <a:gd name="T52" fmla="*/ 169 w 342"/>
                      <a:gd name="T53" fmla="*/ 21 h 23"/>
                      <a:gd name="T54" fmla="*/ 136 w 342"/>
                      <a:gd name="T55" fmla="*/ 21 h 23"/>
                      <a:gd name="T56" fmla="*/ 104 w 342"/>
                      <a:gd name="T57" fmla="*/ 23 h 23"/>
                      <a:gd name="T58" fmla="*/ 71 w 342"/>
                      <a:gd name="T59" fmla="*/ 23 h 23"/>
                      <a:gd name="T60" fmla="*/ 36 w 342"/>
                      <a:gd name="T61" fmla="*/ 23 h 23"/>
                      <a:gd name="T62" fmla="*/ 0 w 342"/>
                      <a:gd name="T63" fmla="*/ 23 h 23"/>
                      <a:gd name="T64" fmla="*/ 0 w 342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2" h="23">
                        <a:moveTo>
                          <a:pt x="0" y="23"/>
                        </a:moveTo>
                        <a:lnTo>
                          <a:pt x="36" y="23"/>
                        </a:lnTo>
                        <a:lnTo>
                          <a:pt x="71" y="23"/>
                        </a:lnTo>
                        <a:lnTo>
                          <a:pt x="106" y="23"/>
                        </a:lnTo>
                        <a:lnTo>
                          <a:pt x="140" y="21"/>
                        </a:lnTo>
                        <a:lnTo>
                          <a:pt x="171" y="21"/>
                        </a:lnTo>
                        <a:lnTo>
                          <a:pt x="202" y="19"/>
                        </a:lnTo>
                        <a:lnTo>
                          <a:pt x="229" y="17"/>
                        </a:lnTo>
                        <a:lnTo>
                          <a:pt x="254" y="15"/>
                        </a:lnTo>
                        <a:lnTo>
                          <a:pt x="277" y="13"/>
                        </a:lnTo>
                        <a:lnTo>
                          <a:pt x="296" y="12"/>
                        </a:lnTo>
                        <a:lnTo>
                          <a:pt x="311" y="10"/>
                        </a:lnTo>
                        <a:lnTo>
                          <a:pt x="325" y="8"/>
                        </a:lnTo>
                        <a:lnTo>
                          <a:pt x="335" y="6"/>
                        </a:lnTo>
                        <a:lnTo>
                          <a:pt x="340" y="2"/>
                        </a:lnTo>
                        <a:lnTo>
                          <a:pt x="342" y="0"/>
                        </a:lnTo>
                        <a:lnTo>
                          <a:pt x="336" y="0"/>
                        </a:lnTo>
                        <a:lnTo>
                          <a:pt x="335" y="2"/>
                        </a:lnTo>
                        <a:lnTo>
                          <a:pt x="329" y="6"/>
                        </a:lnTo>
                        <a:lnTo>
                          <a:pt x="319" y="8"/>
                        </a:lnTo>
                        <a:lnTo>
                          <a:pt x="308" y="10"/>
                        </a:lnTo>
                        <a:lnTo>
                          <a:pt x="290" y="12"/>
                        </a:lnTo>
                        <a:lnTo>
                          <a:pt x="271" y="13"/>
                        </a:lnTo>
                        <a:lnTo>
                          <a:pt x="250" y="15"/>
                        </a:lnTo>
                        <a:lnTo>
                          <a:pt x="225" y="17"/>
                        </a:lnTo>
                        <a:lnTo>
                          <a:pt x="198" y="19"/>
                        </a:lnTo>
                        <a:lnTo>
                          <a:pt x="169" y="21"/>
                        </a:lnTo>
                        <a:lnTo>
                          <a:pt x="136" y="21"/>
                        </a:lnTo>
                        <a:lnTo>
                          <a:pt x="104" y="23"/>
                        </a:lnTo>
                        <a:lnTo>
                          <a:pt x="71" y="23"/>
                        </a:lnTo>
                        <a:lnTo>
                          <a:pt x="36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0" name="Freeform 589">
                    <a:extLst>
                      <a:ext uri="{FF2B5EF4-FFF2-40B4-BE49-F238E27FC236}">
                        <a16:creationId xmlns:a16="http://schemas.microsoft.com/office/drawing/2014/main" id="{50A15E6A-A5BA-4883-B2B3-B19E127B6E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68" cy="12"/>
                  </a:xfrm>
                  <a:custGeom>
                    <a:avLst/>
                    <a:gdLst>
                      <a:gd name="T0" fmla="*/ 0 w 336"/>
                      <a:gd name="T1" fmla="*/ 23 h 23"/>
                      <a:gd name="T2" fmla="*/ 36 w 336"/>
                      <a:gd name="T3" fmla="*/ 23 h 23"/>
                      <a:gd name="T4" fmla="*/ 71 w 336"/>
                      <a:gd name="T5" fmla="*/ 23 h 23"/>
                      <a:gd name="T6" fmla="*/ 104 w 336"/>
                      <a:gd name="T7" fmla="*/ 23 h 23"/>
                      <a:gd name="T8" fmla="*/ 136 w 336"/>
                      <a:gd name="T9" fmla="*/ 21 h 23"/>
                      <a:gd name="T10" fmla="*/ 169 w 336"/>
                      <a:gd name="T11" fmla="*/ 21 h 23"/>
                      <a:gd name="T12" fmla="*/ 198 w 336"/>
                      <a:gd name="T13" fmla="*/ 19 h 23"/>
                      <a:gd name="T14" fmla="*/ 225 w 336"/>
                      <a:gd name="T15" fmla="*/ 17 h 23"/>
                      <a:gd name="T16" fmla="*/ 250 w 336"/>
                      <a:gd name="T17" fmla="*/ 15 h 23"/>
                      <a:gd name="T18" fmla="*/ 271 w 336"/>
                      <a:gd name="T19" fmla="*/ 13 h 23"/>
                      <a:gd name="T20" fmla="*/ 290 w 336"/>
                      <a:gd name="T21" fmla="*/ 12 h 23"/>
                      <a:gd name="T22" fmla="*/ 308 w 336"/>
                      <a:gd name="T23" fmla="*/ 10 h 23"/>
                      <a:gd name="T24" fmla="*/ 319 w 336"/>
                      <a:gd name="T25" fmla="*/ 8 h 23"/>
                      <a:gd name="T26" fmla="*/ 329 w 336"/>
                      <a:gd name="T27" fmla="*/ 6 h 23"/>
                      <a:gd name="T28" fmla="*/ 335 w 336"/>
                      <a:gd name="T29" fmla="*/ 2 h 23"/>
                      <a:gd name="T30" fmla="*/ 336 w 336"/>
                      <a:gd name="T31" fmla="*/ 0 h 23"/>
                      <a:gd name="T32" fmla="*/ 331 w 336"/>
                      <a:gd name="T33" fmla="*/ 0 h 23"/>
                      <a:gd name="T34" fmla="*/ 329 w 336"/>
                      <a:gd name="T35" fmla="*/ 2 h 23"/>
                      <a:gd name="T36" fmla="*/ 323 w 336"/>
                      <a:gd name="T37" fmla="*/ 6 h 23"/>
                      <a:gd name="T38" fmla="*/ 313 w 336"/>
                      <a:gd name="T39" fmla="*/ 8 h 23"/>
                      <a:gd name="T40" fmla="*/ 302 w 336"/>
                      <a:gd name="T41" fmla="*/ 10 h 23"/>
                      <a:gd name="T42" fmla="*/ 286 w 336"/>
                      <a:gd name="T43" fmla="*/ 12 h 23"/>
                      <a:gd name="T44" fmla="*/ 267 w 336"/>
                      <a:gd name="T45" fmla="*/ 13 h 23"/>
                      <a:gd name="T46" fmla="*/ 246 w 336"/>
                      <a:gd name="T47" fmla="*/ 15 h 23"/>
                      <a:gd name="T48" fmla="*/ 221 w 336"/>
                      <a:gd name="T49" fmla="*/ 17 h 23"/>
                      <a:gd name="T50" fmla="*/ 194 w 336"/>
                      <a:gd name="T51" fmla="*/ 19 h 23"/>
                      <a:gd name="T52" fmla="*/ 165 w 336"/>
                      <a:gd name="T53" fmla="*/ 19 h 23"/>
                      <a:gd name="T54" fmla="*/ 134 w 336"/>
                      <a:gd name="T55" fmla="*/ 21 h 23"/>
                      <a:gd name="T56" fmla="*/ 102 w 336"/>
                      <a:gd name="T57" fmla="*/ 21 h 23"/>
                      <a:gd name="T58" fmla="*/ 69 w 336"/>
                      <a:gd name="T59" fmla="*/ 23 h 23"/>
                      <a:gd name="T60" fmla="*/ 34 w 336"/>
                      <a:gd name="T61" fmla="*/ 23 h 23"/>
                      <a:gd name="T62" fmla="*/ 0 w 336"/>
                      <a:gd name="T63" fmla="*/ 23 h 23"/>
                      <a:gd name="T64" fmla="*/ 0 w 336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36" h="23">
                        <a:moveTo>
                          <a:pt x="0" y="23"/>
                        </a:moveTo>
                        <a:lnTo>
                          <a:pt x="36" y="23"/>
                        </a:lnTo>
                        <a:lnTo>
                          <a:pt x="71" y="23"/>
                        </a:lnTo>
                        <a:lnTo>
                          <a:pt x="104" y="23"/>
                        </a:lnTo>
                        <a:lnTo>
                          <a:pt x="136" y="21"/>
                        </a:lnTo>
                        <a:lnTo>
                          <a:pt x="169" y="21"/>
                        </a:lnTo>
                        <a:lnTo>
                          <a:pt x="198" y="19"/>
                        </a:lnTo>
                        <a:lnTo>
                          <a:pt x="225" y="17"/>
                        </a:lnTo>
                        <a:lnTo>
                          <a:pt x="250" y="15"/>
                        </a:lnTo>
                        <a:lnTo>
                          <a:pt x="271" y="13"/>
                        </a:lnTo>
                        <a:lnTo>
                          <a:pt x="290" y="12"/>
                        </a:lnTo>
                        <a:lnTo>
                          <a:pt x="308" y="10"/>
                        </a:lnTo>
                        <a:lnTo>
                          <a:pt x="319" y="8"/>
                        </a:lnTo>
                        <a:lnTo>
                          <a:pt x="329" y="6"/>
                        </a:lnTo>
                        <a:lnTo>
                          <a:pt x="335" y="2"/>
                        </a:lnTo>
                        <a:lnTo>
                          <a:pt x="336" y="0"/>
                        </a:lnTo>
                        <a:lnTo>
                          <a:pt x="331" y="0"/>
                        </a:lnTo>
                        <a:lnTo>
                          <a:pt x="329" y="2"/>
                        </a:lnTo>
                        <a:lnTo>
                          <a:pt x="323" y="6"/>
                        </a:lnTo>
                        <a:lnTo>
                          <a:pt x="313" y="8"/>
                        </a:lnTo>
                        <a:lnTo>
                          <a:pt x="302" y="10"/>
                        </a:lnTo>
                        <a:lnTo>
                          <a:pt x="286" y="12"/>
                        </a:lnTo>
                        <a:lnTo>
                          <a:pt x="267" y="13"/>
                        </a:lnTo>
                        <a:lnTo>
                          <a:pt x="246" y="15"/>
                        </a:lnTo>
                        <a:lnTo>
                          <a:pt x="221" y="17"/>
                        </a:lnTo>
                        <a:lnTo>
                          <a:pt x="194" y="19"/>
                        </a:lnTo>
                        <a:lnTo>
                          <a:pt x="165" y="19"/>
                        </a:lnTo>
                        <a:lnTo>
                          <a:pt x="134" y="21"/>
                        </a:lnTo>
                        <a:lnTo>
                          <a:pt x="102" y="21"/>
                        </a:lnTo>
                        <a:lnTo>
                          <a:pt x="69" y="23"/>
                        </a:lnTo>
                        <a:lnTo>
                          <a:pt x="34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E9E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1" name="Freeform 590">
                    <a:extLst>
                      <a:ext uri="{FF2B5EF4-FFF2-40B4-BE49-F238E27FC236}">
                        <a16:creationId xmlns:a16="http://schemas.microsoft.com/office/drawing/2014/main" id="{CC8D46B3-DE7D-44FC-8253-4B5E23A22F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65" cy="12"/>
                  </a:xfrm>
                  <a:custGeom>
                    <a:avLst/>
                    <a:gdLst>
                      <a:gd name="T0" fmla="*/ 0 w 331"/>
                      <a:gd name="T1" fmla="*/ 23 h 23"/>
                      <a:gd name="T2" fmla="*/ 34 w 331"/>
                      <a:gd name="T3" fmla="*/ 23 h 23"/>
                      <a:gd name="T4" fmla="*/ 69 w 331"/>
                      <a:gd name="T5" fmla="*/ 23 h 23"/>
                      <a:gd name="T6" fmla="*/ 102 w 331"/>
                      <a:gd name="T7" fmla="*/ 21 h 23"/>
                      <a:gd name="T8" fmla="*/ 134 w 331"/>
                      <a:gd name="T9" fmla="*/ 21 h 23"/>
                      <a:gd name="T10" fmla="*/ 165 w 331"/>
                      <a:gd name="T11" fmla="*/ 19 h 23"/>
                      <a:gd name="T12" fmla="*/ 194 w 331"/>
                      <a:gd name="T13" fmla="*/ 19 h 23"/>
                      <a:gd name="T14" fmla="*/ 221 w 331"/>
                      <a:gd name="T15" fmla="*/ 17 h 23"/>
                      <a:gd name="T16" fmla="*/ 246 w 331"/>
                      <a:gd name="T17" fmla="*/ 15 h 23"/>
                      <a:gd name="T18" fmla="*/ 267 w 331"/>
                      <a:gd name="T19" fmla="*/ 13 h 23"/>
                      <a:gd name="T20" fmla="*/ 286 w 331"/>
                      <a:gd name="T21" fmla="*/ 12 h 23"/>
                      <a:gd name="T22" fmla="*/ 302 w 331"/>
                      <a:gd name="T23" fmla="*/ 10 h 23"/>
                      <a:gd name="T24" fmla="*/ 313 w 331"/>
                      <a:gd name="T25" fmla="*/ 8 h 23"/>
                      <a:gd name="T26" fmla="*/ 323 w 331"/>
                      <a:gd name="T27" fmla="*/ 6 h 23"/>
                      <a:gd name="T28" fmla="*/ 329 w 331"/>
                      <a:gd name="T29" fmla="*/ 2 h 23"/>
                      <a:gd name="T30" fmla="*/ 331 w 331"/>
                      <a:gd name="T31" fmla="*/ 0 h 23"/>
                      <a:gd name="T32" fmla="*/ 325 w 331"/>
                      <a:gd name="T33" fmla="*/ 0 h 23"/>
                      <a:gd name="T34" fmla="*/ 323 w 331"/>
                      <a:gd name="T35" fmla="*/ 2 h 23"/>
                      <a:gd name="T36" fmla="*/ 317 w 331"/>
                      <a:gd name="T37" fmla="*/ 6 h 23"/>
                      <a:gd name="T38" fmla="*/ 310 w 331"/>
                      <a:gd name="T39" fmla="*/ 8 h 23"/>
                      <a:gd name="T40" fmla="*/ 296 w 331"/>
                      <a:gd name="T41" fmla="*/ 10 h 23"/>
                      <a:gd name="T42" fmla="*/ 281 w 331"/>
                      <a:gd name="T43" fmla="*/ 12 h 23"/>
                      <a:gd name="T44" fmla="*/ 263 w 331"/>
                      <a:gd name="T45" fmla="*/ 13 h 23"/>
                      <a:gd name="T46" fmla="*/ 242 w 331"/>
                      <a:gd name="T47" fmla="*/ 15 h 23"/>
                      <a:gd name="T48" fmla="*/ 217 w 331"/>
                      <a:gd name="T49" fmla="*/ 17 h 23"/>
                      <a:gd name="T50" fmla="*/ 190 w 331"/>
                      <a:gd name="T51" fmla="*/ 19 h 23"/>
                      <a:gd name="T52" fmla="*/ 163 w 331"/>
                      <a:gd name="T53" fmla="*/ 19 h 23"/>
                      <a:gd name="T54" fmla="*/ 133 w 331"/>
                      <a:gd name="T55" fmla="*/ 21 h 23"/>
                      <a:gd name="T56" fmla="*/ 100 w 331"/>
                      <a:gd name="T57" fmla="*/ 21 h 23"/>
                      <a:gd name="T58" fmla="*/ 67 w 331"/>
                      <a:gd name="T59" fmla="*/ 21 h 23"/>
                      <a:gd name="T60" fmla="*/ 34 w 331"/>
                      <a:gd name="T61" fmla="*/ 23 h 23"/>
                      <a:gd name="T62" fmla="*/ 0 w 331"/>
                      <a:gd name="T63" fmla="*/ 23 h 23"/>
                      <a:gd name="T64" fmla="*/ 0 w 331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31" h="23">
                        <a:moveTo>
                          <a:pt x="0" y="23"/>
                        </a:moveTo>
                        <a:lnTo>
                          <a:pt x="34" y="23"/>
                        </a:lnTo>
                        <a:lnTo>
                          <a:pt x="69" y="23"/>
                        </a:lnTo>
                        <a:lnTo>
                          <a:pt x="102" y="21"/>
                        </a:lnTo>
                        <a:lnTo>
                          <a:pt x="134" y="21"/>
                        </a:lnTo>
                        <a:lnTo>
                          <a:pt x="165" y="19"/>
                        </a:lnTo>
                        <a:lnTo>
                          <a:pt x="194" y="19"/>
                        </a:lnTo>
                        <a:lnTo>
                          <a:pt x="221" y="17"/>
                        </a:lnTo>
                        <a:lnTo>
                          <a:pt x="246" y="15"/>
                        </a:lnTo>
                        <a:lnTo>
                          <a:pt x="267" y="13"/>
                        </a:lnTo>
                        <a:lnTo>
                          <a:pt x="286" y="12"/>
                        </a:lnTo>
                        <a:lnTo>
                          <a:pt x="302" y="10"/>
                        </a:lnTo>
                        <a:lnTo>
                          <a:pt x="313" y="8"/>
                        </a:lnTo>
                        <a:lnTo>
                          <a:pt x="323" y="6"/>
                        </a:lnTo>
                        <a:lnTo>
                          <a:pt x="329" y="2"/>
                        </a:lnTo>
                        <a:lnTo>
                          <a:pt x="331" y="0"/>
                        </a:lnTo>
                        <a:lnTo>
                          <a:pt x="325" y="0"/>
                        </a:lnTo>
                        <a:lnTo>
                          <a:pt x="323" y="2"/>
                        </a:lnTo>
                        <a:lnTo>
                          <a:pt x="317" y="6"/>
                        </a:lnTo>
                        <a:lnTo>
                          <a:pt x="310" y="8"/>
                        </a:lnTo>
                        <a:lnTo>
                          <a:pt x="296" y="10"/>
                        </a:lnTo>
                        <a:lnTo>
                          <a:pt x="281" y="12"/>
                        </a:lnTo>
                        <a:lnTo>
                          <a:pt x="263" y="13"/>
                        </a:lnTo>
                        <a:lnTo>
                          <a:pt x="242" y="15"/>
                        </a:lnTo>
                        <a:lnTo>
                          <a:pt x="217" y="17"/>
                        </a:lnTo>
                        <a:lnTo>
                          <a:pt x="190" y="19"/>
                        </a:lnTo>
                        <a:lnTo>
                          <a:pt x="163" y="19"/>
                        </a:lnTo>
                        <a:lnTo>
                          <a:pt x="133" y="21"/>
                        </a:lnTo>
                        <a:lnTo>
                          <a:pt x="100" y="21"/>
                        </a:lnTo>
                        <a:lnTo>
                          <a:pt x="67" y="21"/>
                        </a:lnTo>
                        <a:lnTo>
                          <a:pt x="34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D9D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2" name="Freeform 591">
                    <a:extLst>
                      <a:ext uri="{FF2B5EF4-FFF2-40B4-BE49-F238E27FC236}">
                        <a16:creationId xmlns:a16="http://schemas.microsoft.com/office/drawing/2014/main" id="{67F63AE9-7850-4C77-827B-5063F68230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62" cy="12"/>
                  </a:xfrm>
                  <a:custGeom>
                    <a:avLst/>
                    <a:gdLst>
                      <a:gd name="T0" fmla="*/ 0 w 325"/>
                      <a:gd name="T1" fmla="*/ 23 h 23"/>
                      <a:gd name="T2" fmla="*/ 34 w 325"/>
                      <a:gd name="T3" fmla="*/ 23 h 23"/>
                      <a:gd name="T4" fmla="*/ 67 w 325"/>
                      <a:gd name="T5" fmla="*/ 21 h 23"/>
                      <a:gd name="T6" fmla="*/ 100 w 325"/>
                      <a:gd name="T7" fmla="*/ 21 h 23"/>
                      <a:gd name="T8" fmla="*/ 133 w 325"/>
                      <a:gd name="T9" fmla="*/ 21 h 23"/>
                      <a:gd name="T10" fmla="*/ 163 w 325"/>
                      <a:gd name="T11" fmla="*/ 19 h 23"/>
                      <a:gd name="T12" fmla="*/ 190 w 325"/>
                      <a:gd name="T13" fmla="*/ 19 h 23"/>
                      <a:gd name="T14" fmla="*/ 217 w 325"/>
                      <a:gd name="T15" fmla="*/ 17 h 23"/>
                      <a:gd name="T16" fmla="*/ 242 w 325"/>
                      <a:gd name="T17" fmla="*/ 15 h 23"/>
                      <a:gd name="T18" fmla="*/ 263 w 325"/>
                      <a:gd name="T19" fmla="*/ 13 h 23"/>
                      <a:gd name="T20" fmla="*/ 281 w 325"/>
                      <a:gd name="T21" fmla="*/ 12 h 23"/>
                      <a:gd name="T22" fmla="*/ 296 w 325"/>
                      <a:gd name="T23" fmla="*/ 10 h 23"/>
                      <a:gd name="T24" fmla="*/ 310 w 325"/>
                      <a:gd name="T25" fmla="*/ 8 h 23"/>
                      <a:gd name="T26" fmla="*/ 317 w 325"/>
                      <a:gd name="T27" fmla="*/ 6 h 23"/>
                      <a:gd name="T28" fmla="*/ 323 w 325"/>
                      <a:gd name="T29" fmla="*/ 2 h 23"/>
                      <a:gd name="T30" fmla="*/ 325 w 325"/>
                      <a:gd name="T31" fmla="*/ 0 h 23"/>
                      <a:gd name="T32" fmla="*/ 319 w 325"/>
                      <a:gd name="T33" fmla="*/ 0 h 23"/>
                      <a:gd name="T34" fmla="*/ 317 w 325"/>
                      <a:gd name="T35" fmla="*/ 2 h 23"/>
                      <a:gd name="T36" fmla="*/ 311 w 325"/>
                      <a:gd name="T37" fmla="*/ 6 h 23"/>
                      <a:gd name="T38" fmla="*/ 304 w 325"/>
                      <a:gd name="T39" fmla="*/ 8 h 23"/>
                      <a:gd name="T40" fmla="*/ 290 w 325"/>
                      <a:gd name="T41" fmla="*/ 10 h 23"/>
                      <a:gd name="T42" fmla="*/ 277 w 325"/>
                      <a:gd name="T43" fmla="*/ 12 h 23"/>
                      <a:gd name="T44" fmla="*/ 258 w 325"/>
                      <a:gd name="T45" fmla="*/ 13 h 23"/>
                      <a:gd name="T46" fmla="*/ 236 w 325"/>
                      <a:gd name="T47" fmla="*/ 15 h 23"/>
                      <a:gd name="T48" fmla="*/ 213 w 325"/>
                      <a:gd name="T49" fmla="*/ 17 h 23"/>
                      <a:gd name="T50" fmla="*/ 188 w 325"/>
                      <a:gd name="T51" fmla="*/ 17 h 23"/>
                      <a:gd name="T52" fmla="*/ 159 w 325"/>
                      <a:gd name="T53" fmla="*/ 19 h 23"/>
                      <a:gd name="T54" fmla="*/ 131 w 325"/>
                      <a:gd name="T55" fmla="*/ 21 h 23"/>
                      <a:gd name="T56" fmla="*/ 100 w 325"/>
                      <a:gd name="T57" fmla="*/ 21 h 23"/>
                      <a:gd name="T58" fmla="*/ 67 w 325"/>
                      <a:gd name="T59" fmla="*/ 21 h 23"/>
                      <a:gd name="T60" fmla="*/ 34 w 325"/>
                      <a:gd name="T61" fmla="*/ 21 h 23"/>
                      <a:gd name="T62" fmla="*/ 0 w 325"/>
                      <a:gd name="T63" fmla="*/ 23 h 23"/>
                      <a:gd name="T64" fmla="*/ 0 w 325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25" h="23">
                        <a:moveTo>
                          <a:pt x="0" y="23"/>
                        </a:moveTo>
                        <a:lnTo>
                          <a:pt x="34" y="23"/>
                        </a:lnTo>
                        <a:lnTo>
                          <a:pt x="67" y="21"/>
                        </a:lnTo>
                        <a:lnTo>
                          <a:pt x="100" y="21"/>
                        </a:lnTo>
                        <a:lnTo>
                          <a:pt x="133" y="21"/>
                        </a:lnTo>
                        <a:lnTo>
                          <a:pt x="163" y="19"/>
                        </a:lnTo>
                        <a:lnTo>
                          <a:pt x="190" y="19"/>
                        </a:lnTo>
                        <a:lnTo>
                          <a:pt x="217" y="17"/>
                        </a:lnTo>
                        <a:lnTo>
                          <a:pt x="242" y="15"/>
                        </a:lnTo>
                        <a:lnTo>
                          <a:pt x="263" y="13"/>
                        </a:lnTo>
                        <a:lnTo>
                          <a:pt x="281" y="12"/>
                        </a:lnTo>
                        <a:lnTo>
                          <a:pt x="296" y="10"/>
                        </a:lnTo>
                        <a:lnTo>
                          <a:pt x="310" y="8"/>
                        </a:lnTo>
                        <a:lnTo>
                          <a:pt x="317" y="6"/>
                        </a:lnTo>
                        <a:lnTo>
                          <a:pt x="323" y="2"/>
                        </a:lnTo>
                        <a:lnTo>
                          <a:pt x="325" y="0"/>
                        </a:lnTo>
                        <a:lnTo>
                          <a:pt x="319" y="0"/>
                        </a:lnTo>
                        <a:lnTo>
                          <a:pt x="317" y="2"/>
                        </a:lnTo>
                        <a:lnTo>
                          <a:pt x="311" y="6"/>
                        </a:lnTo>
                        <a:lnTo>
                          <a:pt x="304" y="8"/>
                        </a:lnTo>
                        <a:lnTo>
                          <a:pt x="290" y="10"/>
                        </a:lnTo>
                        <a:lnTo>
                          <a:pt x="277" y="12"/>
                        </a:lnTo>
                        <a:lnTo>
                          <a:pt x="258" y="13"/>
                        </a:lnTo>
                        <a:lnTo>
                          <a:pt x="236" y="15"/>
                        </a:lnTo>
                        <a:lnTo>
                          <a:pt x="213" y="17"/>
                        </a:lnTo>
                        <a:lnTo>
                          <a:pt x="188" y="17"/>
                        </a:lnTo>
                        <a:lnTo>
                          <a:pt x="159" y="19"/>
                        </a:lnTo>
                        <a:lnTo>
                          <a:pt x="131" y="21"/>
                        </a:lnTo>
                        <a:lnTo>
                          <a:pt x="100" y="21"/>
                        </a:lnTo>
                        <a:lnTo>
                          <a:pt x="67" y="21"/>
                        </a:lnTo>
                        <a:lnTo>
                          <a:pt x="34" y="21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B9B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3" name="Freeform 592">
                    <a:extLst>
                      <a:ext uri="{FF2B5EF4-FFF2-40B4-BE49-F238E27FC236}">
                        <a16:creationId xmlns:a16="http://schemas.microsoft.com/office/drawing/2014/main" id="{AC355EF2-F7A9-42B6-9797-8CD04FB841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60" cy="12"/>
                  </a:xfrm>
                  <a:custGeom>
                    <a:avLst/>
                    <a:gdLst>
                      <a:gd name="T0" fmla="*/ 0 w 319"/>
                      <a:gd name="T1" fmla="*/ 23 h 23"/>
                      <a:gd name="T2" fmla="*/ 34 w 319"/>
                      <a:gd name="T3" fmla="*/ 21 h 23"/>
                      <a:gd name="T4" fmla="*/ 67 w 319"/>
                      <a:gd name="T5" fmla="*/ 21 h 23"/>
                      <a:gd name="T6" fmla="*/ 100 w 319"/>
                      <a:gd name="T7" fmla="*/ 21 h 23"/>
                      <a:gd name="T8" fmla="*/ 131 w 319"/>
                      <a:gd name="T9" fmla="*/ 21 h 23"/>
                      <a:gd name="T10" fmla="*/ 159 w 319"/>
                      <a:gd name="T11" fmla="*/ 19 h 23"/>
                      <a:gd name="T12" fmla="*/ 188 w 319"/>
                      <a:gd name="T13" fmla="*/ 17 h 23"/>
                      <a:gd name="T14" fmla="*/ 213 w 319"/>
                      <a:gd name="T15" fmla="*/ 17 h 23"/>
                      <a:gd name="T16" fmla="*/ 236 w 319"/>
                      <a:gd name="T17" fmla="*/ 15 h 23"/>
                      <a:gd name="T18" fmla="*/ 258 w 319"/>
                      <a:gd name="T19" fmla="*/ 13 h 23"/>
                      <a:gd name="T20" fmla="*/ 277 w 319"/>
                      <a:gd name="T21" fmla="*/ 12 h 23"/>
                      <a:gd name="T22" fmla="*/ 290 w 319"/>
                      <a:gd name="T23" fmla="*/ 10 h 23"/>
                      <a:gd name="T24" fmla="*/ 304 w 319"/>
                      <a:gd name="T25" fmla="*/ 8 h 23"/>
                      <a:gd name="T26" fmla="*/ 311 w 319"/>
                      <a:gd name="T27" fmla="*/ 6 h 23"/>
                      <a:gd name="T28" fmla="*/ 317 w 319"/>
                      <a:gd name="T29" fmla="*/ 2 h 23"/>
                      <a:gd name="T30" fmla="*/ 319 w 319"/>
                      <a:gd name="T31" fmla="*/ 0 h 23"/>
                      <a:gd name="T32" fmla="*/ 313 w 319"/>
                      <a:gd name="T33" fmla="*/ 0 h 23"/>
                      <a:gd name="T34" fmla="*/ 311 w 319"/>
                      <a:gd name="T35" fmla="*/ 2 h 23"/>
                      <a:gd name="T36" fmla="*/ 306 w 319"/>
                      <a:gd name="T37" fmla="*/ 6 h 23"/>
                      <a:gd name="T38" fmla="*/ 298 w 319"/>
                      <a:gd name="T39" fmla="*/ 8 h 23"/>
                      <a:gd name="T40" fmla="*/ 286 w 319"/>
                      <a:gd name="T41" fmla="*/ 10 h 23"/>
                      <a:gd name="T42" fmla="*/ 271 w 319"/>
                      <a:gd name="T43" fmla="*/ 12 h 23"/>
                      <a:gd name="T44" fmla="*/ 254 w 319"/>
                      <a:gd name="T45" fmla="*/ 13 h 23"/>
                      <a:gd name="T46" fmla="*/ 233 w 319"/>
                      <a:gd name="T47" fmla="*/ 15 h 23"/>
                      <a:gd name="T48" fmla="*/ 210 w 319"/>
                      <a:gd name="T49" fmla="*/ 15 h 23"/>
                      <a:gd name="T50" fmla="*/ 184 w 319"/>
                      <a:gd name="T51" fmla="*/ 17 h 23"/>
                      <a:gd name="T52" fmla="*/ 158 w 319"/>
                      <a:gd name="T53" fmla="*/ 19 h 23"/>
                      <a:gd name="T54" fmla="*/ 127 w 319"/>
                      <a:gd name="T55" fmla="*/ 19 h 23"/>
                      <a:gd name="T56" fmla="*/ 98 w 319"/>
                      <a:gd name="T57" fmla="*/ 21 h 23"/>
                      <a:gd name="T58" fmla="*/ 65 w 319"/>
                      <a:gd name="T59" fmla="*/ 21 h 23"/>
                      <a:gd name="T60" fmla="*/ 33 w 319"/>
                      <a:gd name="T61" fmla="*/ 21 h 23"/>
                      <a:gd name="T62" fmla="*/ 0 w 319"/>
                      <a:gd name="T63" fmla="*/ 21 h 23"/>
                      <a:gd name="T64" fmla="*/ 0 w 319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19" h="23">
                        <a:moveTo>
                          <a:pt x="0" y="23"/>
                        </a:moveTo>
                        <a:lnTo>
                          <a:pt x="34" y="21"/>
                        </a:lnTo>
                        <a:lnTo>
                          <a:pt x="67" y="21"/>
                        </a:lnTo>
                        <a:lnTo>
                          <a:pt x="100" y="21"/>
                        </a:lnTo>
                        <a:lnTo>
                          <a:pt x="131" y="21"/>
                        </a:lnTo>
                        <a:lnTo>
                          <a:pt x="159" y="19"/>
                        </a:lnTo>
                        <a:lnTo>
                          <a:pt x="188" y="17"/>
                        </a:lnTo>
                        <a:lnTo>
                          <a:pt x="213" y="17"/>
                        </a:lnTo>
                        <a:lnTo>
                          <a:pt x="236" y="15"/>
                        </a:lnTo>
                        <a:lnTo>
                          <a:pt x="258" y="13"/>
                        </a:lnTo>
                        <a:lnTo>
                          <a:pt x="277" y="12"/>
                        </a:lnTo>
                        <a:lnTo>
                          <a:pt x="290" y="10"/>
                        </a:lnTo>
                        <a:lnTo>
                          <a:pt x="304" y="8"/>
                        </a:lnTo>
                        <a:lnTo>
                          <a:pt x="311" y="6"/>
                        </a:lnTo>
                        <a:lnTo>
                          <a:pt x="317" y="2"/>
                        </a:lnTo>
                        <a:lnTo>
                          <a:pt x="319" y="0"/>
                        </a:lnTo>
                        <a:lnTo>
                          <a:pt x="313" y="0"/>
                        </a:lnTo>
                        <a:lnTo>
                          <a:pt x="311" y="2"/>
                        </a:lnTo>
                        <a:lnTo>
                          <a:pt x="306" y="6"/>
                        </a:lnTo>
                        <a:lnTo>
                          <a:pt x="298" y="8"/>
                        </a:lnTo>
                        <a:lnTo>
                          <a:pt x="286" y="10"/>
                        </a:lnTo>
                        <a:lnTo>
                          <a:pt x="271" y="12"/>
                        </a:lnTo>
                        <a:lnTo>
                          <a:pt x="254" y="13"/>
                        </a:lnTo>
                        <a:lnTo>
                          <a:pt x="233" y="15"/>
                        </a:lnTo>
                        <a:lnTo>
                          <a:pt x="210" y="15"/>
                        </a:lnTo>
                        <a:lnTo>
                          <a:pt x="184" y="17"/>
                        </a:lnTo>
                        <a:lnTo>
                          <a:pt x="158" y="19"/>
                        </a:lnTo>
                        <a:lnTo>
                          <a:pt x="127" y="19"/>
                        </a:lnTo>
                        <a:lnTo>
                          <a:pt x="98" y="21"/>
                        </a:lnTo>
                        <a:lnTo>
                          <a:pt x="65" y="21"/>
                        </a:lnTo>
                        <a:lnTo>
                          <a:pt x="33" y="21"/>
                        </a:lnTo>
                        <a:lnTo>
                          <a:pt x="0" y="21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4" name="Freeform 593">
                    <a:extLst>
                      <a:ext uri="{FF2B5EF4-FFF2-40B4-BE49-F238E27FC236}">
                        <a16:creationId xmlns:a16="http://schemas.microsoft.com/office/drawing/2014/main" id="{E9F30A64-715F-4E26-AF45-14F574AD20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57" cy="11"/>
                  </a:xfrm>
                  <a:custGeom>
                    <a:avLst/>
                    <a:gdLst>
                      <a:gd name="T0" fmla="*/ 0 w 313"/>
                      <a:gd name="T1" fmla="*/ 21 h 21"/>
                      <a:gd name="T2" fmla="*/ 33 w 313"/>
                      <a:gd name="T3" fmla="*/ 21 h 21"/>
                      <a:gd name="T4" fmla="*/ 65 w 313"/>
                      <a:gd name="T5" fmla="*/ 21 h 21"/>
                      <a:gd name="T6" fmla="*/ 98 w 313"/>
                      <a:gd name="T7" fmla="*/ 21 h 21"/>
                      <a:gd name="T8" fmla="*/ 127 w 313"/>
                      <a:gd name="T9" fmla="*/ 19 h 21"/>
                      <a:gd name="T10" fmla="*/ 158 w 313"/>
                      <a:gd name="T11" fmla="*/ 19 h 21"/>
                      <a:gd name="T12" fmla="*/ 184 w 313"/>
                      <a:gd name="T13" fmla="*/ 17 h 21"/>
                      <a:gd name="T14" fmla="*/ 210 w 313"/>
                      <a:gd name="T15" fmla="*/ 15 h 21"/>
                      <a:gd name="T16" fmla="*/ 233 w 313"/>
                      <a:gd name="T17" fmla="*/ 15 h 21"/>
                      <a:gd name="T18" fmla="*/ 254 w 313"/>
                      <a:gd name="T19" fmla="*/ 13 h 21"/>
                      <a:gd name="T20" fmla="*/ 271 w 313"/>
                      <a:gd name="T21" fmla="*/ 12 h 21"/>
                      <a:gd name="T22" fmla="*/ 286 w 313"/>
                      <a:gd name="T23" fmla="*/ 10 h 21"/>
                      <a:gd name="T24" fmla="*/ 298 w 313"/>
                      <a:gd name="T25" fmla="*/ 8 h 21"/>
                      <a:gd name="T26" fmla="*/ 306 w 313"/>
                      <a:gd name="T27" fmla="*/ 6 h 21"/>
                      <a:gd name="T28" fmla="*/ 311 w 313"/>
                      <a:gd name="T29" fmla="*/ 2 h 21"/>
                      <a:gd name="T30" fmla="*/ 313 w 313"/>
                      <a:gd name="T31" fmla="*/ 0 h 21"/>
                      <a:gd name="T32" fmla="*/ 308 w 313"/>
                      <a:gd name="T33" fmla="*/ 0 h 21"/>
                      <a:gd name="T34" fmla="*/ 306 w 313"/>
                      <a:gd name="T35" fmla="*/ 2 h 21"/>
                      <a:gd name="T36" fmla="*/ 300 w 313"/>
                      <a:gd name="T37" fmla="*/ 4 h 21"/>
                      <a:gd name="T38" fmla="*/ 292 w 313"/>
                      <a:gd name="T39" fmla="*/ 8 h 21"/>
                      <a:gd name="T40" fmla="*/ 281 w 313"/>
                      <a:gd name="T41" fmla="*/ 10 h 21"/>
                      <a:gd name="T42" fmla="*/ 265 w 313"/>
                      <a:gd name="T43" fmla="*/ 12 h 21"/>
                      <a:gd name="T44" fmla="*/ 248 w 313"/>
                      <a:gd name="T45" fmla="*/ 13 h 21"/>
                      <a:gd name="T46" fmla="*/ 229 w 313"/>
                      <a:gd name="T47" fmla="*/ 15 h 21"/>
                      <a:gd name="T48" fmla="*/ 206 w 313"/>
                      <a:gd name="T49" fmla="*/ 15 h 21"/>
                      <a:gd name="T50" fmla="*/ 181 w 313"/>
                      <a:gd name="T51" fmla="*/ 17 h 21"/>
                      <a:gd name="T52" fmla="*/ 154 w 313"/>
                      <a:gd name="T53" fmla="*/ 19 h 21"/>
                      <a:gd name="T54" fmla="*/ 125 w 313"/>
                      <a:gd name="T55" fmla="*/ 19 h 21"/>
                      <a:gd name="T56" fmla="*/ 96 w 313"/>
                      <a:gd name="T57" fmla="*/ 21 h 21"/>
                      <a:gd name="T58" fmla="*/ 65 w 313"/>
                      <a:gd name="T59" fmla="*/ 21 h 21"/>
                      <a:gd name="T60" fmla="*/ 33 w 313"/>
                      <a:gd name="T61" fmla="*/ 21 h 21"/>
                      <a:gd name="T62" fmla="*/ 0 w 313"/>
                      <a:gd name="T63" fmla="*/ 21 h 21"/>
                      <a:gd name="T64" fmla="*/ 0 w 313"/>
                      <a:gd name="T65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13" h="21">
                        <a:moveTo>
                          <a:pt x="0" y="21"/>
                        </a:moveTo>
                        <a:lnTo>
                          <a:pt x="33" y="21"/>
                        </a:lnTo>
                        <a:lnTo>
                          <a:pt x="65" y="21"/>
                        </a:lnTo>
                        <a:lnTo>
                          <a:pt x="98" y="21"/>
                        </a:lnTo>
                        <a:lnTo>
                          <a:pt x="127" y="19"/>
                        </a:lnTo>
                        <a:lnTo>
                          <a:pt x="158" y="19"/>
                        </a:lnTo>
                        <a:lnTo>
                          <a:pt x="184" y="17"/>
                        </a:lnTo>
                        <a:lnTo>
                          <a:pt x="210" y="15"/>
                        </a:lnTo>
                        <a:lnTo>
                          <a:pt x="233" y="15"/>
                        </a:lnTo>
                        <a:lnTo>
                          <a:pt x="254" y="13"/>
                        </a:lnTo>
                        <a:lnTo>
                          <a:pt x="271" y="12"/>
                        </a:lnTo>
                        <a:lnTo>
                          <a:pt x="286" y="10"/>
                        </a:lnTo>
                        <a:lnTo>
                          <a:pt x="298" y="8"/>
                        </a:lnTo>
                        <a:lnTo>
                          <a:pt x="306" y="6"/>
                        </a:lnTo>
                        <a:lnTo>
                          <a:pt x="311" y="2"/>
                        </a:lnTo>
                        <a:lnTo>
                          <a:pt x="313" y="0"/>
                        </a:lnTo>
                        <a:lnTo>
                          <a:pt x="308" y="0"/>
                        </a:lnTo>
                        <a:lnTo>
                          <a:pt x="306" y="2"/>
                        </a:lnTo>
                        <a:lnTo>
                          <a:pt x="300" y="4"/>
                        </a:lnTo>
                        <a:lnTo>
                          <a:pt x="292" y="8"/>
                        </a:lnTo>
                        <a:lnTo>
                          <a:pt x="281" y="10"/>
                        </a:lnTo>
                        <a:lnTo>
                          <a:pt x="265" y="12"/>
                        </a:lnTo>
                        <a:lnTo>
                          <a:pt x="248" y="13"/>
                        </a:lnTo>
                        <a:lnTo>
                          <a:pt x="229" y="15"/>
                        </a:lnTo>
                        <a:lnTo>
                          <a:pt x="206" y="15"/>
                        </a:lnTo>
                        <a:lnTo>
                          <a:pt x="181" y="17"/>
                        </a:lnTo>
                        <a:lnTo>
                          <a:pt x="154" y="19"/>
                        </a:lnTo>
                        <a:lnTo>
                          <a:pt x="125" y="19"/>
                        </a:lnTo>
                        <a:lnTo>
                          <a:pt x="96" y="21"/>
                        </a:lnTo>
                        <a:lnTo>
                          <a:pt x="65" y="21"/>
                        </a:lnTo>
                        <a:lnTo>
                          <a:pt x="33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8989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5" name="Freeform 594">
                    <a:extLst>
                      <a:ext uri="{FF2B5EF4-FFF2-40B4-BE49-F238E27FC236}">
                        <a16:creationId xmlns:a16="http://schemas.microsoft.com/office/drawing/2014/main" id="{F8AF5198-9A5C-4E71-AE90-6338898806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54" cy="11"/>
                  </a:xfrm>
                  <a:custGeom>
                    <a:avLst/>
                    <a:gdLst>
                      <a:gd name="T0" fmla="*/ 0 w 308"/>
                      <a:gd name="T1" fmla="*/ 21 h 21"/>
                      <a:gd name="T2" fmla="*/ 33 w 308"/>
                      <a:gd name="T3" fmla="*/ 21 h 21"/>
                      <a:gd name="T4" fmla="*/ 65 w 308"/>
                      <a:gd name="T5" fmla="*/ 21 h 21"/>
                      <a:gd name="T6" fmla="*/ 96 w 308"/>
                      <a:gd name="T7" fmla="*/ 21 h 21"/>
                      <a:gd name="T8" fmla="*/ 125 w 308"/>
                      <a:gd name="T9" fmla="*/ 19 h 21"/>
                      <a:gd name="T10" fmla="*/ 154 w 308"/>
                      <a:gd name="T11" fmla="*/ 19 h 21"/>
                      <a:gd name="T12" fmla="*/ 181 w 308"/>
                      <a:gd name="T13" fmla="*/ 17 h 21"/>
                      <a:gd name="T14" fmla="*/ 206 w 308"/>
                      <a:gd name="T15" fmla="*/ 15 h 21"/>
                      <a:gd name="T16" fmla="*/ 229 w 308"/>
                      <a:gd name="T17" fmla="*/ 15 h 21"/>
                      <a:gd name="T18" fmla="*/ 248 w 308"/>
                      <a:gd name="T19" fmla="*/ 13 h 21"/>
                      <a:gd name="T20" fmla="*/ 265 w 308"/>
                      <a:gd name="T21" fmla="*/ 12 h 21"/>
                      <a:gd name="T22" fmla="*/ 281 w 308"/>
                      <a:gd name="T23" fmla="*/ 10 h 21"/>
                      <a:gd name="T24" fmla="*/ 292 w 308"/>
                      <a:gd name="T25" fmla="*/ 8 h 21"/>
                      <a:gd name="T26" fmla="*/ 300 w 308"/>
                      <a:gd name="T27" fmla="*/ 4 h 21"/>
                      <a:gd name="T28" fmla="*/ 306 w 308"/>
                      <a:gd name="T29" fmla="*/ 2 h 21"/>
                      <a:gd name="T30" fmla="*/ 308 w 308"/>
                      <a:gd name="T31" fmla="*/ 0 h 21"/>
                      <a:gd name="T32" fmla="*/ 302 w 308"/>
                      <a:gd name="T33" fmla="*/ 0 h 21"/>
                      <a:gd name="T34" fmla="*/ 300 w 308"/>
                      <a:gd name="T35" fmla="*/ 2 h 21"/>
                      <a:gd name="T36" fmla="*/ 294 w 308"/>
                      <a:gd name="T37" fmla="*/ 6 h 21"/>
                      <a:gd name="T38" fmla="*/ 285 w 308"/>
                      <a:gd name="T39" fmla="*/ 8 h 21"/>
                      <a:gd name="T40" fmla="*/ 271 w 308"/>
                      <a:gd name="T41" fmla="*/ 10 h 21"/>
                      <a:gd name="T42" fmla="*/ 256 w 308"/>
                      <a:gd name="T43" fmla="*/ 12 h 21"/>
                      <a:gd name="T44" fmla="*/ 236 w 308"/>
                      <a:gd name="T45" fmla="*/ 13 h 21"/>
                      <a:gd name="T46" fmla="*/ 213 w 308"/>
                      <a:gd name="T47" fmla="*/ 15 h 21"/>
                      <a:gd name="T48" fmla="*/ 188 w 308"/>
                      <a:gd name="T49" fmla="*/ 17 h 21"/>
                      <a:gd name="T50" fmla="*/ 161 w 308"/>
                      <a:gd name="T51" fmla="*/ 17 h 21"/>
                      <a:gd name="T52" fmla="*/ 131 w 308"/>
                      <a:gd name="T53" fmla="*/ 19 h 21"/>
                      <a:gd name="T54" fmla="*/ 100 w 308"/>
                      <a:gd name="T55" fmla="*/ 19 h 21"/>
                      <a:gd name="T56" fmla="*/ 67 w 308"/>
                      <a:gd name="T57" fmla="*/ 21 h 21"/>
                      <a:gd name="T58" fmla="*/ 34 w 308"/>
                      <a:gd name="T59" fmla="*/ 21 h 21"/>
                      <a:gd name="T60" fmla="*/ 0 w 308"/>
                      <a:gd name="T61" fmla="*/ 21 h 21"/>
                      <a:gd name="T62" fmla="*/ 0 w 308"/>
                      <a:gd name="T63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08" h="21">
                        <a:moveTo>
                          <a:pt x="0" y="21"/>
                        </a:moveTo>
                        <a:lnTo>
                          <a:pt x="33" y="21"/>
                        </a:lnTo>
                        <a:lnTo>
                          <a:pt x="65" y="21"/>
                        </a:lnTo>
                        <a:lnTo>
                          <a:pt x="96" y="21"/>
                        </a:lnTo>
                        <a:lnTo>
                          <a:pt x="125" y="19"/>
                        </a:lnTo>
                        <a:lnTo>
                          <a:pt x="154" y="19"/>
                        </a:lnTo>
                        <a:lnTo>
                          <a:pt x="181" y="17"/>
                        </a:lnTo>
                        <a:lnTo>
                          <a:pt x="206" y="15"/>
                        </a:lnTo>
                        <a:lnTo>
                          <a:pt x="229" y="15"/>
                        </a:lnTo>
                        <a:lnTo>
                          <a:pt x="248" y="13"/>
                        </a:lnTo>
                        <a:lnTo>
                          <a:pt x="265" y="12"/>
                        </a:lnTo>
                        <a:lnTo>
                          <a:pt x="281" y="10"/>
                        </a:lnTo>
                        <a:lnTo>
                          <a:pt x="292" y="8"/>
                        </a:lnTo>
                        <a:lnTo>
                          <a:pt x="300" y="4"/>
                        </a:lnTo>
                        <a:lnTo>
                          <a:pt x="306" y="2"/>
                        </a:lnTo>
                        <a:lnTo>
                          <a:pt x="308" y="0"/>
                        </a:lnTo>
                        <a:lnTo>
                          <a:pt x="302" y="0"/>
                        </a:lnTo>
                        <a:lnTo>
                          <a:pt x="300" y="2"/>
                        </a:lnTo>
                        <a:lnTo>
                          <a:pt x="294" y="6"/>
                        </a:lnTo>
                        <a:lnTo>
                          <a:pt x="285" y="8"/>
                        </a:lnTo>
                        <a:lnTo>
                          <a:pt x="271" y="10"/>
                        </a:lnTo>
                        <a:lnTo>
                          <a:pt x="256" y="12"/>
                        </a:lnTo>
                        <a:lnTo>
                          <a:pt x="236" y="13"/>
                        </a:lnTo>
                        <a:lnTo>
                          <a:pt x="213" y="15"/>
                        </a:lnTo>
                        <a:lnTo>
                          <a:pt x="188" y="17"/>
                        </a:lnTo>
                        <a:lnTo>
                          <a:pt x="161" y="17"/>
                        </a:lnTo>
                        <a:lnTo>
                          <a:pt x="131" y="19"/>
                        </a:lnTo>
                        <a:lnTo>
                          <a:pt x="100" y="19"/>
                        </a:lnTo>
                        <a:lnTo>
                          <a:pt x="67" y="21"/>
                        </a:lnTo>
                        <a:lnTo>
                          <a:pt x="34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6" name="Freeform 595">
                    <a:extLst>
                      <a:ext uri="{FF2B5EF4-FFF2-40B4-BE49-F238E27FC236}">
                        <a16:creationId xmlns:a16="http://schemas.microsoft.com/office/drawing/2014/main" id="{9804EF67-129F-4C9D-A841-1215FB28C7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51" cy="11"/>
                  </a:xfrm>
                  <a:custGeom>
                    <a:avLst/>
                    <a:gdLst>
                      <a:gd name="T0" fmla="*/ 0 w 302"/>
                      <a:gd name="T1" fmla="*/ 21 h 21"/>
                      <a:gd name="T2" fmla="*/ 34 w 302"/>
                      <a:gd name="T3" fmla="*/ 21 h 21"/>
                      <a:gd name="T4" fmla="*/ 67 w 302"/>
                      <a:gd name="T5" fmla="*/ 21 h 21"/>
                      <a:gd name="T6" fmla="*/ 100 w 302"/>
                      <a:gd name="T7" fmla="*/ 19 h 21"/>
                      <a:gd name="T8" fmla="*/ 131 w 302"/>
                      <a:gd name="T9" fmla="*/ 19 h 21"/>
                      <a:gd name="T10" fmla="*/ 161 w 302"/>
                      <a:gd name="T11" fmla="*/ 17 h 21"/>
                      <a:gd name="T12" fmla="*/ 188 w 302"/>
                      <a:gd name="T13" fmla="*/ 17 h 21"/>
                      <a:gd name="T14" fmla="*/ 213 w 302"/>
                      <a:gd name="T15" fmla="*/ 15 h 21"/>
                      <a:gd name="T16" fmla="*/ 236 w 302"/>
                      <a:gd name="T17" fmla="*/ 13 h 21"/>
                      <a:gd name="T18" fmla="*/ 256 w 302"/>
                      <a:gd name="T19" fmla="*/ 12 h 21"/>
                      <a:gd name="T20" fmla="*/ 271 w 302"/>
                      <a:gd name="T21" fmla="*/ 10 h 21"/>
                      <a:gd name="T22" fmla="*/ 285 w 302"/>
                      <a:gd name="T23" fmla="*/ 8 h 21"/>
                      <a:gd name="T24" fmla="*/ 294 w 302"/>
                      <a:gd name="T25" fmla="*/ 6 h 21"/>
                      <a:gd name="T26" fmla="*/ 300 w 302"/>
                      <a:gd name="T27" fmla="*/ 2 h 21"/>
                      <a:gd name="T28" fmla="*/ 302 w 302"/>
                      <a:gd name="T29" fmla="*/ 0 h 21"/>
                      <a:gd name="T30" fmla="*/ 296 w 302"/>
                      <a:gd name="T31" fmla="*/ 0 h 21"/>
                      <a:gd name="T32" fmla="*/ 294 w 302"/>
                      <a:gd name="T33" fmla="*/ 2 h 21"/>
                      <a:gd name="T34" fmla="*/ 288 w 302"/>
                      <a:gd name="T35" fmla="*/ 6 h 21"/>
                      <a:gd name="T36" fmla="*/ 279 w 302"/>
                      <a:gd name="T37" fmla="*/ 8 h 21"/>
                      <a:gd name="T38" fmla="*/ 267 w 302"/>
                      <a:gd name="T39" fmla="*/ 10 h 21"/>
                      <a:gd name="T40" fmla="*/ 250 w 302"/>
                      <a:gd name="T41" fmla="*/ 12 h 21"/>
                      <a:gd name="T42" fmla="*/ 231 w 302"/>
                      <a:gd name="T43" fmla="*/ 13 h 21"/>
                      <a:gd name="T44" fmla="*/ 210 w 302"/>
                      <a:gd name="T45" fmla="*/ 15 h 21"/>
                      <a:gd name="T46" fmla="*/ 184 w 302"/>
                      <a:gd name="T47" fmla="*/ 15 h 21"/>
                      <a:gd name="T48" fmla="*/ 158 w 302"/>
                      <a:gd name="T49" fmla="*/ 17 h 21"/>
                      <a:gd name="T50" fmla="*/ 129 w 302"/>
                      <a:gd name="T51" fmla="*/ 19 h 21"/>
                      <a:gd name="T52" fmla="*/ 98 w 302"/>
                      <a:gd name="T53" fmla="*/ 19 h 21"/>
                      <a:gd name="T54" fmla="*/ 67 w 302"/>
                      <a:gd name="T55" fmla="*/ 19 h 21"/>
                      <a:gd name="T56" fmla="*/ 34 w 302"/>
                      <a:gd name="T57" fmla="*/ 21 h 21"/>
                      <a:gd name="T58" fmla="*/ 0 w 302"/>
                      <a:gd name="T59" fmla="*/ 21 h 21"/>
                      <a:gd name="T60" fmla="*/ 0 w 302"/>
                      <a:gd name="T61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302" h="21">
                        <a:moveTo>
                          <a:pt x="0" y="21"/>
                        </a:moveTo>
                        <a:lnTo>
                          <a:pt x="34" y="21"/>
                        </a:lnTo>
                        <a:lnTo>
                          <a:pt x="67" y="21"/>
                        </a:lnTo>
                        <a:lnTo>
                          <a:pt x="100" y="19"/>
                        </a:lnTo>
                        <a:lnTo>
                          <a:pt x="131" y="19"/>
                        </a:lnTo>
                        <a:lnTo>
                          <a:pt x="161" y="17"/>
                        </a:lnTo>
                        <a:lnTo>
                          <a:pt x="188" y="17"/>
                        </a:lnTo>
                        <a:lnTo>
                          <a:pt x="213" y="15"/>
                        </a:lnTo>
                        <a:lnTo>
                          <a:pt x="236" y="13"/>
                        </a:lnTo>
                        <a:lnTo>
                          <a:pt x="256" y="12"/>
                        </a:lnTo>
                        <a:lnTo>
                          <a:pt x="271" y="10"/>
                        </a:lnTo>
                        <a:lnTo>
                          <a:pt x="285" y="8"/>
                        </a:lnTo>
                        <a:lnTo>
                          <a:pt x="294" y="6"/>
                        </a:lnTo>
                        <a:lnTo>
                          <a:pt x="300" y="2"/>
                        </a:lnTo>
                        <a:lnTo>
                          <a:pt x="302" y="0"/>
                        </a:lnTo>
                        <a:lnTo>
                          <a:pt x="296" y="0"/>
                        </a:lnTo>
                        <a:lnTo>
                          <a:pt x="294" y="2"/>
                        </a:lnTo>
                        <a:lnTo>
                          <a:pt x="288" y="6"/>
                        </a:lnTo>
                        <a:lnTo>
                          <a:pt x="279" y="8"/>
                        </a:lnTo>
                        <a:lnTo>
                          <a:pt x="267" y="10"/>
                        </a:lnTo>
                        <a:lnTo>
                          <a:pt x="250" y="12"/>
                        </a:lnTo>
                        <a:lnTo>
                          <a:pt x="231" y="13"/>
                        </a:lnTo>
                        <a:lnTo>
                          <a:pt x="210" y="15"/>
                        </a:lnTo>
                        <a:lnTo>
                          <a:pt x="184" y="15"/>
                        </a:lnTo>
                        <a:lnTo>
                          <a:pt x="158" y="17"/>
                        </a:lnTo>
                        <a:lnTo>
                          <a:pt x="129" y="19"/>
                        </a:lnTo>
                        <a:lnTo>
                          <a:pt x="98" y="19"/>
                        </a:lnTo>
                        <a:lnTo>
                          <a:pt x="67" y="19"/>
                        </a:lnTo>
                        <a:lnTo>
                          <a:pt x="34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4949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7" name="Freeform 596">
                    <a:extLst>
                      <a:ext uri="{FF2B5EF4-FFF2-40B4-BE49-F238E27FC236}">
                        <a16:creationId xmlns:a16="http://schemas.microsoft.com/office/drawing/2014/main" id="{53724F8D-BC54-4033-A4C3-83B87BA515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48" cy="11"/>
                  </a:xfrm>
                  <a:custGeom>
                    <a:avLst/>
                    <a:gdLst>
                      <a:gd name="T0" fmla="*/ 0 w 296"/>
                      <a:gd name="T1" fmla="*/ 21 h 21"/>
                      <a:gd name="T2" fmla="*/ 34 w 296"/>
                      <a:gd name="T3" fmla="*/ 21 h 21"/>
                      <a:gd name="T4" fmla="*/ 67 w 296"/>
                      <a:gd name="T5" fmla="*/ 19 h 21"/>
                      <a:gd name="T6" fmla="*/ 98 w 296"/>
                      <a:gd name="T7" fmla="*/ 19 h 21"/>
                      <a:gd name="T8" fmla="*/ 129 w 296"/>
                      <a:gd name="T9" fmla="*/ 19 h 21"/>
                      <a:gd name="T10" fmla="*/ 158 w 296"/>
                      <a:gd name="T11" fmla="*/ 17 h 21"/>
                      <a:gd name="T12" fmla="*/ 184 w 296"/>
                      <a:gd name="T13" fmla="*/ 15 h 21"/>
                      <a:gd name="T14" fmla="*/ 210 w 296"/>
                      <a:gd name="T15" fmla="*/ 15 h 21"/>
                      <a:gd name="T16" fmla="*/ 231 w 296"/>
                      <a:gd name="T17" fmla="*/ 13 h 21"/>
                      <a:gd name="T18" fmla="*/ 250 w 296"/>
                      <a:gd name="T19" fmla="*/ 12 h 21"/>
                      <a:gd name="T20" fmla="*/ 267 w 296"/>
                      <a:gd name="T21" fmla="*/ 10 h 21"/>
                      <a:gd name="T22" fmla="*/ 279 w 296"/>
                      <a:gd name="T23" fmla="*/ 8 h 21"/>
                      <a:gd name="T24" fmla="*/ 288 w 296"/>
                      <a:gd name="T25" fmla="*/ 6 h 21"/>
                      <a:gd name="T26" fmla="*/ 294 w 296"/>
                      <a:gd name="T27" fmla="*/ 2 h 21"/>
                      <a:gd name="T28" fmla="*/ 296 w 296"/>
                      <a:gd name="T29" fmla="*/ 0 h 21"/>
                      <a:gd name="T30" fmla="*/ 290 w 296"/>
                      <a:gd name="T31" fmla="*/ 0 h 21"/>
                      <a:gd name="T32" fmla="*/ 288 w 296"/>
                      <a:gd name="T33" fmla="*/ 2 h 21"/>
                      <a:gd name="T34" fmla="*/ 283 w 296"/>
                      <a:gd name="T35" fmla="*/ 4 h 21"/>
                      <a:gd name="T36" fmla="*/ 273 w 296"/>
                      <a:gd name="T37" fmla="*/ 8 h 21"/>
                      <a:gd name="T38" fmla="*/ 261 w 296"/>
                      <a:gd name="T39" fmla="*/ 10 h 21"/>
                      <a:gd name="T40" fmla="*/ 246 w 296"/>
                      <a:gd name="T41" fmla="*/ 12 h 21"/>
                      <a:gd name="T42" fmla="*/ 227 w 296"/>
                      <a:gd name="T43" fmla="*/ 13 h 21"/>
                      <a:gd name="T44" fmla="*/ 206 w 296"/>
                      <a:gd name="T45" fmla="*/ 13 h 21"/>
                      <a:gd name="T46" fmla="*/ 181 w 296"/>
                      <a:gd name="T47" fmla="*/ 15 h 21"/>
                      <a:gd name="T48" fmla="*/ 154 w 296"/>
                      <a:gd name="T49" fmla="*/ 17 h 21"/>
                      <a:gd name="T50" fmla="*/ 127 w 296"/>
                      <a:gd name="T51" fmla="*/ 17 h 21"/>
                      <a:gd name="T52" fmla="*/ 96 w 296"/>
                      <a:gd name="T53" fmla="*/ 19 h 21"/>
                      <a:gd name="T54" fmla="*/ 65 w 296"/>
                      <a:gd name="T55" fmla="*/ 19 h 21"/>
                      <a:gd name="T56" fmla="*/ 33 w 296"/>
                      <a:gd name="T57" fmla="*/ 19 h 21"/>
                      <a:gd name="T58" fmla="*/ 0 w 296"/>
                      <a:gd name="T59" fmla="*/ 19 h 21"/>
                      <a:gd name="T60" fmla="*/ 0 w 296"/>
                      <a:gd name="T61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96" h="21">
                        <a:moveTo>
                          <a:pt x="0" y="21"/>
                        </a:moveTo>
                        <a:lnTo>
                          <a:pt x="34" y="21"/>
                        </a:lnTo>
                        <a:lnTo>
                          <a:pt x="67" y="19"/>
                        </a:lnTo>
                        <a:lnTo>
                          <a:pt x="98" y="19"/>
                        </a:lnTo>
                        <a:lnTo>
                          <a:pt x="129" y="19"/>
                        </a:lnTo>
                        <a:lnTo>
                          <a:pt x="158" y="17"/>
                        </a:lnTo>
                        <a:lnTo>
                          <a:pt x="184" y="15"/>
                        </a:lnTo>
                        <a:lnTo>
                          <a:pt x="210" y="15"/>
                        </a:lnTo>
                        <a:lnTo>
                          <a:pt x="231" y="13"/>
                        </a:lnTo>
                        <a:lnTo>
                          <a:pt x="250" y="12"/>
                        </a:lnTo>
                        <a:lnTo>
                          <a:pt x="267" y="10"/>
                        </a:lnTo>
                        <a:lnTo>
                          <a:pt x="279" y="8"/>
                        </a:lnTo>
                        <a:lnTo>
                          <a:pt x="288" y="6"/>
                        </a:lnTo>
                        <a:lnTo>
                          <a:pt x="294" y="2"/>
                        </a:lnTo>
                        <a:lnTo>
                          <a:pt x="296" y="0"/>
                        </a:lnTo>
                        <a:lnTo>
                          <a:pt x="290" y="0"/>
                        </a:lnTo>
                        <a:lnTo>
                          <a:pt x="288" y="2"/>
                        </a:lnTo>
                        <a:lnTo>
                          <a:pt x="283" y="4"/>
                        </a:lnTo>
                        <a:lnTo>
                          <a:pt x="273" y="8"/>
                        </a:lnTo>
                        <a:lnTo>
                          <a:pt x="261" y="10"/>
                        </a:lnTo>
                        <a:lnTo>
                          <a:pt x="246" y="12"/>
                        </a:lnTo>
                        <a:lnTo>
                          <a:pt x="227" y="13"/>
                        </a:lnTo>
                        <a:lnTo>
                          <a:pt x="206" y="13"/>
                        </a:lnTo>
                        <a:lnTo>
                          <a:pt x="181" y="15"/>
                        </a:lnTo>
                        <a:lnTo>
                          <a:pt x="154" y="17"/>
                        </a:lnTo>
                        <a:lnTo>
                          <a:pt x="127" y="17"/>
                        </a:lnTo>
                        <a:lnTo>
                          <a:pt x="96" y="19"/>
                        </a:lnTo>
                        <a:lnTo>
                          <a:pt x="65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2929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8" name="Freeform 597">
                    <a:extLst>
                      <a:ext uri="{FF2B5EF4-FFF2-40B4-BE49-F238E27FC236}">
                        <a16:creationId xmlns:a16="http://schemas.microsoft.com/office/drawing/2014/main" id="{34DE36D3-AEB4-4E70-BE90-4E46B3771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45" cy="10"/>
                  </a:xfrm>
                  <a:custGeom>
                    <a:avLst/>
                    <a:gdLst>
                      <a:gd name="T0" fmla="*/ 0 w 290"/>
                      <a:gd name="T1" fmla="*/ 19 h 19"/>
                      <a:gd name="T2" fmla="*/ 33 w 290"/>
                      <a:gd name="T3" fmla="*/ 19 h 19"/>
                      <a:gd name="T4" fmla="*/ 65 w 290"/>
                      <a:gd name="T5" fmla="*/ 19 h 19"/>
                      <a:gd name="T6" fmla="*/ 96 w 290"/>
                      <a:gd name="T7" fmla="*/ 19 h 19"/>
                      <a:gd name="T8" fmla="*/ 127 w 290"/>
                      <a:gd name="T9" fmla="*/ 17 h 19"/>
                      <a:gd name="T10" fmla="*/ 154 w 290"/>
                      <a:gd name="T11" fmla="*/ 17 h 19"/>
                      <a:gd name="T12" fmla="*/ 181 w 290"/>
                      <a:gd name="T13" fmla="*/ 15 h 19"/>
                      <a:gd name="T14" fmla="*/ 206 w 290"/>
                      <a:gd name="T15" fmla="*/ 13 h 19"/>
                      <a:gd name="T16" fmla="*/ 227 w 290"/>
                      <a:gd name="T17" fmla="*/ 13 h 19"/>
                      <a:gd name="T18" fmla="*/ 246 w 290"/>
                      <a:gd name="T19" fmla="*/ 12 h 19"/>
                      <a:gd name="T20" fmla="*/ 261 w 290"/>
                      <a:gd name="T21" fmla="*/ 10 h 19"/>
                      <a:gd name="T22" fmla="*/ 273 w 290"/>
                      <a:gd name="T23" fmla="*/ 8 h 19"/>
                      <a:gd name="T24" fmla="*/ 283 w 290"/>
                      <a:gd name="T25" fmla="*/ 4 h 19"/>
                      <a:gd name="T26" fmla="*/ 288 w 290"/>
                      <a:gd name="T27" fmla="*/ 2 h 19"/>
                      <a:gd name="T28" fmla="*/ 290 w 290"/>
                      <a:gd name="T29" fmla="*/ 0 h 19"/>
                      <a:gd name="T30" fmla="*/ 285 w 290"/>
                      <a:gd name="T31" fmla="*/ 0 h 19"/>
                      <a:gd name="T32" fmla="*/ 283 w 290"/>
                      <a:gd name="T33" fmla="*/ 2 h 19"/>
                      <a:gd name="T34" fmla="*/ 277 w 290"/>
                      <a:gd name="T35" fmla="*/ 4 h 19"/>
                      <a:gd name="T36" fmla="*/ 267 w 290"/>
                      <a:gd name="T37" fmla="*/ 8 h 19"/>
                      <a:gd name="T38" fmla="*/ 256 w 290"/>
                      <a:gd name="T39" fmla="*/ 10 h 19"/>
                      <a:gd name="T40" fmla="*/ 240 w 290"/>
                      <a:gd name="T41" fmla="*/ 12 h 19"/>
                      <a:gd name="T42" fmla="*/ 223 w 290"/>
                      <a:gd name="T43" fmla="*/ 12 h 19"/>
                      <a:gd name="T44" fmla="*/ 202 w 290"/>
                      <a:gd name="T45" fmla="*/ 13 h 19"/>
                      <a:gd name="T46" fmla="*/ 177 w 290"/>
                      <a:gd name="T47" fmla="*/ 15 h 19"/>
                      <a:gd name="T48" fmla="*/ 152 w 290"/>
                      <a:gd name="T49" fmla="*/ 17 h 19"/>
                      <a:gd name="T50" fmla="*/ 123 w 290"/>
                      <a:gd name="T51" fmla="*/ 17 h 19"/>
                      <a:gd name="T52" fmla="*/ 94 w 290"/>
                      <a:gd name="T53" fmla="*/ 19 h 19"/>
                      <a:gd name="T54" fmla="*/ 63 w 290"/>
                      <a:gd name="T55" fmla="*/ 19 h 19"/>
                      <a:gd name="T56" fmla="*/ 33 w 290"/>
                      <a:gd name="T57" fmla="*/ 19 h 19"/>
                      <a:gd name="T58" fmla="*/ 0 w 290"/>
                      <a:gd name="T59" fmla="*/ 19 h 19"/>
                      <a:gd name="T60" fmla="*/ 0 w 290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90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5" y="19"/>
                        </a:lnTo>
                        <a:lnTo>
                          <a:pt x="96" y="19"/>
                        </a:lnTo>
                        <a:lnTo>
                          <a:pt x="127" y="17"/>
                        </a:lnTo>
                        <a:lnTo>
                          <a:pt x="154" y="17"/>
                        </a:lnTo>
                        <a:lnTo>
                          <a:pt x="181" y="15"/>
                        </a:lnTo>
                        <a:lnTo>
                          <a:pt x="206" y="13"/>
                        </a:lnTo>
                        <a:lnTo>
                          <a:pt x="227" y="13"/>
                        </a:lnTo>
                        <a:lnTo>
                          <a:pt x="246" y="12"/>
                        </a:lnTo>
                        <a:lnTo>
                          <a:pt x="261" y="10"/>
                        </a:lnTo>
                        <a:lnTo>
                          <a:pt x="273" y="8"/>
                        </a:lnTo>
                        <a:lnTo>
                          <a:pt x="283" y="4"/>
                        </a:lnTo>
                        <a:lnTo>
                          <a:pt x="288" y="2"/>
                        </a:lnTo>
                        <a:lnTo>
                          <a:pt x="290" y="0"/>
                        </a:lnTo>
                        <a:lnTo>
                          <a:pt x="285" y="0"/>
                        </a:lnTo>
                        <a:lnTo>
                          <a:pt x="283" y="2"/>
                        </a:lnTo>
                        <a:lnTo>
                          <a:pt x="277" y="4"/>
                        </a:lnTo>
                        <a:lnTo>
                          <a:pt x="267" y="8"/>
                        </a:lnTo>
                        <a:lnTo>
                          <a:pt x="256" y="10"/>
                        </a:lnTo>
                        <a:lnTo>
                          <a:pt x="240" y="12"/>
                        </a:lnTo>
                        <a:lnTo>
                          <a:pt x="223" y="12"/>
                        </a:lnTo>
                        <a:lnTo>
                          <a:pt x="202" y="13"/>
                        </a:lnTo>
                        <a:lnTo>
                          <a:pt x="177" y="15"/>
                        </a:lnTo>
                        <a:lnTo>
                          <a:pt x="152" y="17"/>
                        </a:lnTo>
                        <a:lnTo>
                          <a:pt x="123" y="17"/>
                        </a:lnTo>
                        <a:lnTo>
                          <a:pt x="94" y="19"/>
                        </a:lnTo>
                        <a:lnTo>
                          <a:pt x="63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90909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99" name="Freeform 598">
                    <a:extLst>
                      <a:ext uri="{FF2B5EF4-FFF2-40B4-BE49-F238E27FC236}">
                        <a16:creationId xmlns:a16="http://schemas.microsoft.com/office/drawing/2014/main" id="{50CD5FB1-C4E4-4E4A-AEF0-14028F7D6A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42" cy="10"/>
                  </a:xfrm>
                  <a:custGeom>
                    <a:avLst/>
                    <a:gdLst>
                      <a:gd name="T0" fmla="*/ 0 w 285"/>
                      <a:gd name="T1" fmla="*/ 19 h 19"/>
                      <a:gd name="T2" fmla="*/ 33 w 285"/>
                      <a:gd name="T3" fmla="*/ 19 h 19"/>
                      <a:gd name="T4" fmla="*/ 63 w 285"/>
                      <a:gd name="T5" fmla="*/ 19 h 19"/>
                      <a:gd name="T6" fmla="*/ 94 w 285"/>
                      <a:gd name="T7" fmla="*/ 19 h 19"/>
                      <a:gd name="T8" fmla="*/ 123 w 285"/>
                      <a:gd name="T9" fmla="*/ 17 h 19"/>
                      <a:gd name="T10" fmla="*/ 152 w 285"/>
                      <a:gd name="T11" fmla="*/ 17 h 19"/>
                      <a:gd name="T12" fmla="*/ 177 w 285"/>
                      <a:gd name="T13" fmla="*/ 15 h 19"/>
                      <a:gd name="T14" fmla="*/ 202 w 285"/>
                      <a:gd name="T15" fmla="*/ 13 h 19"/>
                      <a:gd name="T16" fmla="*/ 223 w 285"/>
                      <a:gd name="T17" fmla="*/ 12 h 19"/>
                      <a:gd name="T18" fmla="*/ 240 w 285"/>
                      <a:gd name="T19" fmla="*/ 12 h 19"/>
                      <a:gd name="T20" fmla="*/ 256 w 285"/>
                      <a:gd name="T21" fmla="*/ 10 h 19"/>
                      <a:gd name="T22" fmla="*/ 267 w 285"/>
                      <a:gd name="T23" fmla="*/ 8 h 19"/>
                      <a:gd name="T24" fmla="*/ 277 w 285"/>
                      <a:gd name="T25" fmla="*/ 4 h 19"/>
                      <a:gd name="T26" fmla="*/ 283 w 285"/>
                      <a:gd name="T27" fmla="*/ 2 h 19"/>
                      <a:gd name="T28" fmla="*/ 285 w 285"/>
                      <a:gd name="T29" fmla="*/ 0 h 19"/>
                      <a:gd name="T30" fmla="*/ 279 w 285"/>
                      <a:gd name="T31" fmla="*/ 0 h 19"/>
                      <a:gd name="T32" fmla="*/ 277 w 285"/>
                      <a:gd name="T33" fmla="*/ 2 h 19"/>
                      <a:gd name="T34" fmla="*/ 271 w 285"/>
                      <a:gd name="T35" fmla="*/ 4 h 19"/>
                      <a:gd name="T36" fmla="*/ 263 w 285"/>
                      <a:gd name="T37" fmla="*/ 6 h 19"/>
                      <a:gd name="T38" fmla="*/ 250 w 285"/>
                      <a:gd name="T39" fmla="*/ 8 h 19"/>
                      <a:gd name="T40" fmla="*/ 236 w 285"/>
                      <a:gd name="T41" fmla="*/ 10 h 19"/>
                      <a:gd name="T42" fmla="*/ 217 w 285"/>
                      <a:gd name="T43" fmla="*/ 12 h 19"/>
                      <a:gd name="T44" fmla="*/ 196 w 285"/>
                      <a:gd name="T45" fmla="*/ 13 h 19"/>
                      <a:gd name="T46" fmla="*/ 173 w 285"/>
                      <a:gd name="T47" fmla="*/ 15 h 19"/>
                      <a:gd name="T48" fmla="*/ 148 w 285"/>
                      <a:gd name="T49" fmla="*/ 17 h 19"/>
                      <a:gd name="T50" fmla="*/ 121 w 285"/>
                      <a:gd name="T51" fmla="*/ 17 h 19"/>
                      <a:gd name="T52" fmla="*/ 92 w 285"/>
                      <a:gd name="T53" fmla="*/ 19 h 19"/>
                      <a:gd name="T54" fmla="*/ 63 w 285"/>
                      <a:gd name="T55" fmla="*/ 19 h 19"/>
                      <a:gd name="T56" fmla="*/ 33 w 285"/>
                      <a:gd name="T57" fmla="*/ 19 h 19"/>
                      <a:gd name="T58" fmla="*/ 0 w 285"/>
                      <a:gd name="T59" fmla="*/ 19 h 19"/>
                      <a:gd name="T60" fmla="*/ 0 w 285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85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3" y="19"/>
                        </a:lnTo>
                        <a:lnTo>
                          <a:pt x="94" y="19"/>
                        </a:lnTo>
                        <a:lnTo>
                          <a:pt x="123" y="17"/>
                        </a:lnTo>
                        <a:lnTo>
                          <a:pt x="152" y="17"/>
                        </a:lnTo>
                        <a:lnTo>
                          <a:pt x="177" y="15"/>
                        </a:lnTo>
                        <a:lnTo>
                          <a:pt x="202" y="13"/>
                        </a:lnTo>
                        <a:lnTo>
                          <a:pt x="223" y="12"/>
                        </a:lnTo>
                        <a:lnTo>
                          <a:pt x="240" y="12"/>
                        </a:lnTo>
                        <a:lnTo>
                          <a:pt x="256" y="10"/>
                        </a:lnTo>
                        <a:lnTo>
                          <a:pt x="267" y="8"/>
                        </a:lnTo>
                        <a:lnTo>
                          <a:pt x="277" y="4"/>
                        </a:lnTo>
                        <a:lnTo>
                          <a:pt x="283" y="2"/>
                        </a:lnTo>
                        <a:lnTo>
                          <a:pt x="285" y="0"/>
                        </a:lnTo>
                        <a:lnTo>
                          <a:pt x="279" y="0"/>
                        </a:lnTo>
                        <a:lnTo>
                          <a:pt x="277" y="2"/>
                        </a:lnTo>
                        <a:lnTo>
                          <a:pt x="271" y="4"/>
                        </a:lnTo>
                        <a:lnTo>
                          <a:pt x="263" y="6"/>
                        </a:lnTo>
                        <a:lnTo>
                          <a:pt x="250" y="8"/>
                        </a:lnTo>
                        <a:lnTo>
                          <a:pt x="236" y="10"/>
                        </a:lnTo>
                        <a:lnTo>
                          <a:pt x="217" y="12"/>
                        </a:lnTo>
                        <a:lnTo>
                          <a:pt x="196" y="13"/>
                        </a:lnTo>
                        <a:lnTo>
                          <a:pt x="173" y="15"/>
                        </a:lnTo>
                        <a:lnTo>
                          <a:pt x="148" y="17"/>
                        </a:lnTo>
                        <a:lnTo>
                          <a:pt x="121" y="17"/>
                        </a:lnTo>
                        <a:lnTo>
                          <a:pt x="92" y="19"/>
                        </a:lnTo>
                        <a:lnTo>
                          <a:pt x="63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E8E8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0" name="Freeform 599">
                    <a:extLst>
                      <a:ext uri="{FF2B5EF4-FFF2-40B4-BE49-F238E27FC236}">
                        <a16:creationId xmlns:a16="http://schemas.microsoft.com/office/drawing/2014/main" id="{A52700F5-CD43-4853-BF15-ECC93E2EC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39" cy="10"/>
                  </a:xfrm>
                  <a:custGeom>
                    <a:avLst/>
                    <a:gdLst>
                      <a:gd name="T0" fmla="*/ 0 w 279"/>
                      <a:gd name="T1" fmla="*/ 19 h 19"/>
                      <a:gd name="T2" fmla="*/ 33 w 279"/>
                      <a:gd name="T3" fmla="*/ 19 h 19"/>
                      <a:gd name="T4" fmla="*/ 63 w 279"/>
                      <a:gd name="T5" fmla="*/ 19 h 19"/>
                      <a:gd name="T6" fmla="*/ 92 w 279"/>
                      <a:gd name="T7" fmla="*/ 19 h 19"/>
                      <a:gd name="T8" fmla="*/ 121 w 279"/>
                      <a:gd name="T9" fmla="*/ 17 h 19"/>
                      <a:gd name="T10" fmla="*/ 148 w 279"/>
                      <a:gd name="T11" fmla="*/ 17 h 19"/>
                      <a:gd name="T12" fmla="*/ 173 w 279"/>
                      <a:gd name="T13" fmla="*/ 15 h 19"/>
                      <a:gd name="T14" fmla="*/ 196 w 279"/>
                      <a:gd name="T15" fmla="*/ 13 h 19"/>
                      <a:gd name="T16" fmla="*/ 217 w 279"/>
                      <a:gd name="T17" fmla="*/ 12 h 19"/>
                      <a:gd name="T18" fmla="*/ 236 w 279"/>
                      <a:gd name="T19" fmla="*/ 10 h 19"/>
                      <a:gd name="T20" fmla="*/ 250 w 279"/>
                      <a:gd name="T21" fmla="*/ 8 h 19"/>
                      <a:gd name="T22" fmla="*/ 263 w 279"/>
                      <a:gd name="T23" fmla="*/ 6 h 19"/>
                      <a:gd name="T24" fmla="*/ 271 w 279"/>
                      <a:gd name="T25" fmla="*/ 4 h 19"/>
                      <a:gd name="T26" fmla="*/ 277 w 279"/>
                      <a:gd name="T27" fmla="*/ 2 h 19"/>
                      <a:gd name="T28" fmla="*/ 279 w 279"/>
                      <a:gd name="T29" fmla="*/ 0 h 19"/>
                      <a:gd name="T30" fmla="*/ 273 w 279"/>
                      <a:gd name="T31" fmla="*/ 0 h 19"/>
                      <a:gd name="T32" fmla="*/ 271 w 279"/>
                      <a:gd name="T33" fmla="*/ 2 h 19"/>
                      <a:gd name="T34" fmla="*/ 265 w 279"/>
                      <a:gd name="T35" fmla="*/ 4 h 19"/>
                      <a:gd name="T36" fmla="*/ 258 w 279"/>
                      <a:gd name="T37" fmla="*/ 6 h 19"/>
                      <a:gd name="T38" fmla="*/ 246 w 279"/>
                      <a:gd name="T39" fmla="*/ 8 h 19"/>
                      <a:gd name="T40" fmla="*/ 231 w 279"/>
                      <a:gd name="T41" fmla="*/ 10 h 19"/>
                      <a:gd name="T42" fmla="*/ 213 w 279"/>
                      <a:gd name="T43" fmla="*/ 12 h 19"/>
                      <a:gd name="T44" fmla="*/ 192 w 279"/>
                      <a:gd name="T45" fmla="*/ 13 h 19"/>
                      <a:gd name="T46" fmla="*/ 171 w 279"/>
                      <a:gd name="T47" fmla="*/ 15 h 19"/>
                      <a:gd name="T48" fmla="*/ 146 w 279"/>
                      <a:gd name="T49" fmla="*/ 15 h 19"/>
                      <a:gd name="T50" fmla="*/ 119 w 279"/>
                      <a:gd name="T51" fmla="*/ 17 h 19"/>
                      <a:gd name="T52" fmla="*/ 90 w 279"/>
                      <a:gd name="T53" fmla="*/ 17 h 19"/>
                      <a:gd name="T54" fmla="*/ 61 w 279"/>
                      <a:gd name="T55" fmla="*/ 19 h 19"/>
                      <a:gd name="T56" fmla="*/ 31 w 279"/>
                      <a:gd name="T57" fmla="*/ 19 h 19"/>
                      <a:gd name="T58" fmla="*/ 0 w 279"/>
                      <a:gd name="T59" fmla="*/ 19 h 19"/>
                      <a:gd name="T60" fmla="*/ 0 w 279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79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3" y="19"/>
                        </a:lnTo>
                        <a:lnTo>
                          <a:pt x="92" y="19"/>
                        </a:lnTo>
                        <a:lnTo>
                          <a:pt x="121" y="17"/>
                        </a:lnTo>
                        <a:lnTo>
                          <a:pt x="148" y="17"/>
                        </a:lnTo>
                        <a:lnTo>
                          <a:pt x="173" y="15"/>
                        </a:lnTo>
                        <a:lnTo>
                          <a:pt x="196" y="13"/>
                        </a:lnTo>
                        <a:lnTo>
                          <a:pt x="217" y="12"/>
                        </a:lnTo>
                        <a:lnTo>
                          <a:pt x="236" y="10"/>
                        </a:lnTo>
                        <a:lnTo>
                          <a:pt x="250" y="8"/>
                        </a:lnTo>
                        <a:lnTo>
                          <a:pt x="263" y="6"/>
                        </a:lnTo>
                        <a:lnTo>
                          <a:pt x="271" y="4"/>
                        </a:lnTo>
                        <a:lnTo>
                          <a:pt x="277" y="2"/>
                        </a:lnTo>
                        <a:lnTo>
                          <a:pt x="279" y="0"/>
                        </a:lnTo>
                        <a:lnTo>
                          <a:pt x="273" y="0"/>
                        </a:lnTo>
                        <a:lnTo>
                          <a:pt x="271" y="2"/>
                        </a:lnTo>
                        <a:lnTo>
                          <a:pt x="265" y="4"/>
                        </a:lnTo>
                        <a:lnTo>
                          <a:pt x="258" y="6"/>
                        </a:lnTo>
                        <a:lnTo>
                          <a:pt x="246" y="8"/>
                        </a:lnTo>
                        <a:lnTo>
                          <a:pt x="231" y="10"/>
                        </a:lnTo>
                        <a:lnTo>
                          <a:pt x="213" y="12"/>
                        </a:lnTo>
                        <a:lnTo>
                          <a:pt x="192" y="13"/>
                        </a:lnTo>
                        <a:lnTo>
                          <a:pt x="171" y="15"/>
                        </a:lnTo>
                        <a:lnTo>
                          <a:pt x="146" y="15"/>
                        </a:lnTo>
                        <a:lnTo>
                          <a:pt x="119" y="17"/>
                        </a:lnTo>
                        <a:lnTo>
                          <a:pt x="90" y="17"/>
                        </a:lnTo>
                        <a:lnTo>
                          <a:pt x="61" y="19"/>
                        </a:lnTo>
                        <a:lnTo>
                          <a:pt x="31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C8C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1" name="Freeform 600">
                    <a:extLst>
                      <a:ext uri="{FF2B5EF4-FFF2-40B4-BE49-F238E27FC236}">
                        <a16:creationId xmlns:a16="http://schemas.microsoft.com/office/drawing/2014/main" id="{C0682004-380A-4094-A83C-AA2956A1F7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36" cy="10"/>
                  </a:xfrm>
                  <a:custGeom>
                    <a:avLst/>
                    <a:gdLst>
                      <a:gd name="T0" fmla="*/ 0 w 273"/>
                      <a:gd name="T1" fmla="*/ 19 h 19"/>
                      <a:gd name="T2" fmla="*/ 31 w 273"/>
                      <a:gd name="T3" fmla="*/ 19 h 19"/>
                      <a:gd name="T4" fmla="*/ 61 w 273"/>
                      <a:gd name="T5" fmla="*/ 19 h 19"/>
                      <a:gd name="T6" fmla="*/ 90 w 273"/>
                      <a:gd name="T7" fmla="*/ 17 h 19"/>
                      <a:gd name="T8" fmla="*/ 119 w 273"/>
                      <a:gd name="T9" fmla="*/ 17 h 19"/>
                      <a:gd name="T10" fmla="*/ 146 w 273"/>
                      <a:gd name="T11" fmla="*/ 15 h 19"/>
                      <a:gd name="T12" fmla="*/ 171 w 273"/>
                      <a:gd name="T13" fmla="*/ 15 h 19"/>
                      <a:gd name="T14" fmla="*/ 192 w 273"/>
                      <a:gd name="T15" fmla="*/ 13 h 19"/>
                      <a:gd name="T16" fmla="*/ 213 w 273"/>
                      <a:gd name="T17" fmla="*/ 12 h 19"/>
                      <a:gd name="T18" fmla="*/ 231 w 273"/>
                      <a:gd name="T19" fmla="*/ 10 h 19"/>
                      <a:gd name="T20" fmla="*/ 246 w 273"/>
                      <a:gd name="T21" fmla="*/ 8 h 19"/>
                      <a:gd name="T22" fmla="*/ 258 w 273"/>
                      <a:gd name="T23" fmla="*/ 6 h 19"/>
                      <a:gd name="T24" fmla="*/ 265 w 273"/>
                      <a:gd name="T25" fmla="*/ 4 h 19"/>
                      <a:gd name="T26" fmla="*/ 271 w 273"/>
                      <a:gd name="T27" fmla="*/ 2 h 19"/>
                      <a:gd name="T28" fmla="*/ 273 w 273"/>
                      <a:gd name="T29" fmla="*/ 0 h 19"/>
                      <a:gd name="T30" fmla="*/ 267 w 273"/>
                      <a:gd name="T31" fmla="*/ 0 h 19"/>
                      <a:gd name="T32" fmla="*/ 265 w 273"/>
                      <a:gd name="T33" fmla="*/ 2 h 19"/>
                      <a:gd name="T34" fmla="*/ 260 w 273"/>
                      <a:gd name="T35" fmla="*/ 4 h 19"/>
                      <a:gd name="T36" fmla="*/ 252 w 273"/>
                      <a:gd name="T37" fmla="*/ 6 h 19"/>
                      <a:gd name="T38" fmla="*/ 240 w 273"/>
                      <a:gd name="T39" fmla="*/ 8 h 19"/>
                      <a:gd name="T40" fmla="*/ 227 w 273"/>
                      <a:gd name="T41" fmla="*/ 10 h 19"/>
                      <a:gd name="T42" fmla="*/ 210 w 273"/>
                      <a:gd name="T43" fmla="*/ 12 h 19"/>
                      <a:gd name="T44" fmla="*/ 188 w 273"/>
                      <a:gd name="T45" fmla="*/ 13 h 19"/>
                      <a:gd name="T46" fmla="*/ 167 w 273"/>
                      <a:gd name="T47" fmla="*/ 15 h 19"/>
                      <a:gd name="T48" fmla="*/ 142 w 273"/>
                      <a:gd name="T49" fmla="*/ 15 h 19"/>
                      <a:gd name="T50" fmla="*/ 115 w 273"/>
                      <a:gd name="T51" fmla="*/ 17 h 19"/>
                      <a:gd name="T52" fmla="*/ 88 w 273"/>
                      <a:gd name="T53" fmla="*/ 17 h 19"/>
                      <a:gd name="T54" fmla="*/ 59 w 273"/>
                      <a:gd name="T55" fmla="*/ 17 h 19"/>
                      <a:gd name="T56" fmla="*/ 31 w 273"/>
                      <a:gd name="T57" fmla="*/ 19 h 19"/>
                      <a:gd name="T58" fmla="*/ 0 w 273"/>
                      <a:gd name="T59" fmla="*/ 19 h 19"/>
                      <a:gd name="T60" fmla="*/ 0 w 273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73" h="19">
                        <a:moveTo>
                          <a:pt x="0" y="19"/>
                        </a:moveTo>
                        <a:lnTo>
                          <a:pt x="31" y="19"/>
                        </a:lnTo>
                        <a:lnTo>
                          <a:pt x="61" y="19"/>
                        </a:lnTo>
                        <a:lnTo>
                          <a:pt x="90" y="17"/>
                        </a:lnTo>
                        <a:lnTo>
                          <a:pt x="119" y="17"/>
                        </a:lnTo>
                        <a:lnTo>
                          <a:pt x="146" y="15"/>
                        </a:lnTo>
                        <a:lnTo>
                          <a:pt x="171" y="15"/>
                        </a:lnTo>
                        <a:lnTo>
                          <a:pt x="192" y="13"/>
                        </a:lnTo>
                        <a:lnTo>
                          <a:pt x="213" y="12"/>
                        </a:lnTo>
                        <a:lnTo>
                          <a:pt x="231" y="10"/>
                        </a:lnTo>
                        <a:lnTo>
                          <a:pt x="246" y="8"/>
                        </a:lnTo>
                        <a:lnTo>
                          <a:pt x="258" y="6"/>
                        </a:lnTo>
                        <a:lnTo>
                          <a:pt x="265" y="4"/>
                        </a:lnTo>
                        <a:lnTo>
                          <a:pt x="271" y="2"/>
                        </a:lnTo>
                        <a:lnTo>
                          <a:pt x="273" y="0"/>
                        </a:lnTo>
                        <a:lnTo>
                          <a:pt x="267" y="0"/>
                        </a:lnTo>
                        <a:lnTo>
                          <a:pt x="265" y="2"/>
                        </a:lnTo>
                        <a:lnTo>
                          <a:pt x="260" y="4"/>
                        </a:lnTo>
                        <a:lnTo>
                          <a:pt x="252" y="6"/>
                        </a:lnTo>
                        <a:lnTo>
                          <a:pt x="240" y="8"/>
                        </a:lnTo>
                        <a:lnTo>
                          <a:pt x="227" y="10"/>
                        </a:lnTo>
                        <a:lnTo>
                          <a:pt x="210" y="12"/>
                        </a:lnTo>
                        <a:lnTo>
                          <a:pt x="188" y="13"/>
                        </a:lnTo>
                        <a:lnTo>
                          <a:pt x="167" y="15"/>
                        </a:lnTo>
                        <a:lnTo>
                          <a:pt x="142" y="15"/>
                        </a:lnTo>
                        <a:lnTo>
                          <a:pt x="115" y="17"/>
                        </a:lnTo>
                        <a:lnTo>
                          <a:pt x="88" y="17"/>
                        </a:lnTo>
                        <a:lnTo>
                          <a:pt x="59" y="17"/>
                        </a:lnTo>
                        <a:lnTo>
                          <a:pt x="31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2" name="Freeform 601">
                    <a:extLst>
                      <a:ext uri="{FF2B5EF4-FFF2-40B4-BE49-F238E27FC236}">
                        <a16:creationId xmlns:a16="http://schemas.microsoft.com/office/drawing/2014/main" id="{69AD01DC-B19D-4A9D-80A5-4B65255C39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34" cy="10"/>
                  </a:xfrm>
                  <a:custGeom>
                    <a:avLst/>
                    <a:gdLst>
                      <a:gd name="T0" fmla="*/ 0 w 267"/>
                      <a:gd name="T1" fmla="*/ 19 h 19"/>
                      <a:gd name="T2" fmla="*/ 31 w 267"/>
                      <a:gd name="T3" fmla="*/ 19 h 19"/>
                      <a:gd name="T4" fmla="*/ 59 w 267"/>
                      <a:gd name="T5" fmla="*/ 17 h 19"/>
                      <a:gd name="T6" fmla="*/ 88 w 267"/>
                      <a:gd name="T7" fmla="*/ 17 h 19"/>
                      <a:gd name="T8" fmla="*/ 115 w 267"/>
                      <a:gd name="T9" fmla="*/ 17 h 19"/>
                      <a:gd name="T10" fmla="*/ 142 w 267"/>
                      <a:gd name="T11" fmla="*/ 15 h 19"/>
                      <a:gd name="T12" fmla="*/ 167 w 267"/>
                      <a:gd name="T13" fmla="*/ 15 h 19"/>
                      <a:gd name="T14" fmla="*/ 188 w 267"/>
                      <a:gd name="T15" fmla="*/ 13 h 19"/>
                      <a:gd name="T16" fmla="*/ 210 w 267"/>
                      <a:gd name="T17" fmla="*/ 12 h 19"/>
                      <a:gd name="T18" fmla="*/ 227 w 267"/>
                      <a:gd name="T19" fmla="*/ 10 h 19"/>
                      <a:gd name="T20" fmla="*/ 240 w 267"/>
                      <a:gd name="T21" fmla="*/ 8 h 19"/>
                      <a:gd name="T22" fmla="*/ 252 w 267"/>
                      <a:gd name="T23" fmla="*/ 6 h 19"/>
                      <a:gd name="T24" fmla="*/ 260 w 267"/>
                      <a:gd name="T25" fmla="*/ 4 h 19"/>
                      <a:gd name="T26" fmla="*/ 265 w 267"/>
                      <a:gd name="T27" fmla="*/ 2 h 19"/>
                      <a:gd name="T28" fmla="*/ 267 w 267"/>
                      <a:gd name="T29" fmla="*/ 0 h 19"/>
                      <a:gd name="T30" fmla="*/ 261 w 267"/>
                      <a:gd name="T31" fmla="*/ 0 h 19"/>
                      <a:gd name="T32" fmla="*/ 260 w 267"/>
                      <a:gd name="T33" fmla="*/ 2 h 19"/>
                      <a:gd name="T34" fmla="*/ 254 w 267"/>
                      <a:gd name="T35" fmla="*/ 4 h 19"/>
                      <a:gd name="T36" fmla="*/ 244 w 267"/>
                      <a:gd name="T37" fmla="*/ 6 h 19"/>
                      <a:gd name="T38" fmla="*/ 231 w 267"/>
                      <a:gd name="T39" fmla="*/ 10 h 19"/>
                      <a:gd name="T40" fmla="*/ 215 w 267"/>
                      <a:gd name="T41" fmla="*/ 10 h 19"/>
                      <a:gd name="T42" fmla="*/ 196 w 267"/>
                      <a:gd name="T43" fmla="*/ 12 h 19"/>
                      <a:gd name="T44" fmla="*/ 173 w 267"/>
                      <a:gd name="T45" fmla="*/ 13 h 19"/>
                      <a:gd name="T46" fmla="*/ 148 w 267"/>
                      <a:gd name="T47" fmla="*/ 15 h 19"/>
                      <a:gd name="T48" fmla="*/ 121 w 267"/>
                      <a:gd name="T49" fmla="*/ 15 h 19"/>
                      <a:gd name="T50" fmla="*/ 92 w 267"/>
                      <a:gd name="T51" fmla="*/ 17 h 19"/>
                      <a:gd name="T52" fmla="*/ 63 w 267"/>
                      <a:gd name="T53" fmla="*/ 17 h 19"/>
                      <a:gd name="T54" fmla="*/ 33 w 267"/>
                      <a:gd name="T55" fmla="*/ 17 h 19"/>
                      <a:gd name="T56" fmla="*/ 0 w 267"/>
                      <a:gd name="T57" fmla="*/ 17 h 19"/>
                      <a:gd name="T58" fmla="*/ 0 w 267"/>
                      <a:gd name="T5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67" h="19">
                        <a:moveTo>
                          <a:pt x="0" y="19"/>
                        </a:moveTo>
                        <a:lnTo>
                          <a:pt x="31" y="19"/>
                        </a:lnTo>
                        <a:lnTo>
                          <a:pt x="59" y="17"/>
                        </a:lnTo>
                        <a:lnTo>
                          <a:pt x="88" y="17"/>
                        </a:lnTo>
                        <a:lnTo>
                          <a:pt x="115" y="17"/>
                        </a:lnTo>
                        <a:lnTo>
                          <a:pt x="142" y="15"/>
                        </a:lnTo>
                        <a:lnTo>
                          <a:pt x="167" y="15"/>
                        </a:lnTo>
                        <a:lnTo>
                          <a:pt x="188" y="13"/>
                        </a:lnTo>
                        <a:lnTo>
                          <a:pt x="210" y="12"/>
                        </a:lnTo>
                        <a:lnTo>
                          <a:pt x="227" y="10"/>
                        </a:lnTo>
                        <a:lnTo>
                          <a:pt x="240" y="8"/>
                        </a:lnTo>
                        <a:lnTo>
                          <a:pt x="252" y="6"/>
                        </a:lnTo>
                        <a:lnTo>
                          <a:pt x="260" y="4"/>
                        </a:lnTo>
                        <a:lnTo>
                          <a:pt x="265" y="2"/>
                        </a:lnTo>
                        <a:lnTo>
                          <a:pt x="267" y="0"/>
                        </a:lnTo>
                        <a:lnTo>
                          <a:pt x="261" y="0"/>
                        </a:lnTo>
                        <a:lnTo>
                          <a:pt x="260" y="2"/>
                        </a:lnTo>
                        <a:lnTo>
                          <a:pt x="254" y="4"/>
                        </a:lnTo>
                        <a:lnTo>
                          <a:pt x="244" y="6"/>
                        </a:lnTo>
                        <a:lnTo>
                          <a:pt x="231" y="10"/>
                        </a:lnTo>
                        <a:lnTo>
                          <a:pt x="215" y="10"/>
                        </a:lnTo>
                        <a:lnTo>
                          <a:pt x="196" y="12"/>
                        </a:lnTo>
                        <a:lnTo>
                          <a:pt x="173" y="13"/>
                        </a:lnTo>
                        <a:lnTo>
                          <a:pt x="148" y="15"/>
                        </a:lnTo>
                        <a:lnTo>
                          <a:pt x="121" y="15"/>
                        </a:lnTo>
                        <a:lnTo>
                          <a:pt x="92" y="17"/>
                        </a:lnTo>
                        <a:lnTo>
                          <a:pt x="63" y="17"/>
                        </a:lnTo>
                        <a:lnTo>
                          <a:pt x="33" y="17"/>
                        </a:lnTo>
                        <a:lnTo>
                          <a:pt x="0" y="17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8888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3" name="Freeform 602">
                    <a:extLst>
                      <a:ext uri="{FF2B5EF4-FFF2-40B4-BE49-F238E27FC236}">
                        <a16:creationId xmlns:a16="http://schemas.microsoft.com/office/drawing/2014/main" id="{DD2A47CB-3CD9-40F7-B9DF-8AFD319EFC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31" cy="9"/>
                  </a:xfrm>
                  <a:custGeom>
                    <a:avLst/>
                    <a:gdLst>
                      <a:gd name="T0" fmla="*/ 0 w 261"/>
                      <a:gd name="T1" fmla="*/ 17 h 17"/>
                      <a:gd name="T2" fmla="*/ 33 w 261"/>
                      <a:gd name="T3" fmla="*/ 17 h 17"/>
                      <a:gd name="T4" fmla="*/ 63 w 261"/>
                      <a:gd name="T5" fmla="*/ 17 h 17"/>
                      <a:gd name="T6" fmla="*/ 92 w 261"/>
                      <a:gd name="T7" fmla="*/ 17 h 17"/>
                      <a:gd name="T8" fmla="*/ 121 w 261"/>
                      <a:gd name="T9" fmla="*/ 15 h 17"/>
                      <a:gd name="T10" fmla="*/ 148 w 261"/>
                      <a:gd name="T11" fmla="*/ 15 h 17"/>
                      <a:gd name="T12" fmla="*/ 173 w 261"/>
                      <a:gd name="T13" fmla="*/ 13 h 17"/>
                      <a:gd name="T14" fmla="*/ 196 w 261"/>
                      <a:gd name="T15" fmla="*/ 12 h 17"/>
                      <a:gd name="T16" fmla="*/ 215 w 261"/>
                      <a:gd name="T17" fmla="*/ 10 h 17"/>
                      <a:gd name="T18" fmla="*/ 231 w 261"/>
                      <a:gd name="T19" fmla="*/ 10 h 17"/>
                      <a:gd name="T20" fmla="*/ 244 w 261"/>
                      <a:gd name="T21" fmla="*/ 6 h 17"/>
                      <a:gd name="T22" fmla="*/ 254 w 261"/>
                      <a:gd name="T23" fmla="*/ 4 h 17"/>
                      <a:gd name="T24" fmla="*/ 260 w 261"/>
                      <a:gd name="T25" fmla="*/ 2 h 17"/>
                      <a:gd name="T26" fmla="*/ 261 w 261"/>
                      <a:gd name="T27" fmla="*/ 0 h 17"/>
                      <a:gd name="T28" fmla="*/ 256 w 261"/>
                      <a:gd name="T29" fmla="*/ 0 h 17"/>
                      <a:gd name="T30" fmla="*/ 254 w 261"/>
                      <a:gd name="T31" fmla="*/ 2 h 17"/>
                      <a:gd name="T32" fmla="*/ 248 w 261"/>
                      <a:gd name="T33" fmla="*/ 4 h 17"/>
                      <a:gd name="T34" fmla="*/ 238 w 261"/>
                      <a:gd name="T35" fmla="*/ 6 h 17"/>
                      <a:gd name="T36" fmla="*/ 227 w 261"/>
                      <a:gd name="T37" fmla="*/ 8 h 17"/>
                      <a:gd name="T38" fmla="*/ 210 w 261"/>
                      <a:gd name="T39" fmla="*/ 10 h 17"/>
                      <a:gd name="T40" fmla="*/ 190 w 261"/>
                      <a:gd name="T41" fmla="*/ 12 h 17"/>
                      <a:gd name="T42" fmla="*/ 169 w 261"/>
                      <a:gd name="T43" fmla="*/ 13 h 17"/>
                      <a:gd name="T44" fmla="*/ 146 w 261"/>
                      <a:gd name="T45" fmla="*/ 15 h 17"/>
                      <a:gd name="T46" fmla="*/ 119 w 261"/>
                      <a:gd name="T47" fmla="*/ 15 h 17"/>
                      <a:gd name="T48" fmla="*/ 90 w 261"/>
                      <a:gd name="T49" fmla="*/ 17 h 17"/>
                      <a:gd name="T50" fmla="*/ 61 w 261"/>
                      <a:gd name="T51" fmla="*/ 17 h 17"/>
                      <a:gd name="T52" fmla="*/ 31 w 261"/>
                      <a:gd name="T53" fmla="*/ 17 h 17"/>
                      <a:gd name="T54" fmla="*/ 0 w 261"/>
                      <a:gd name="T55" fmla="*/ 17 h 17"/>
                      <a:gd name="T56" fmla="*/ 0 w 261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61" h="17">
                        <a:moveTo>
                          <a:pt x="0" y="17"/>
                        </a:moveTo>
                        <a:lnTo>
                          <a:pt x="33" y="17"/>
                        </a:lnTo>
                        <a:lnTo>
                          <a:pt x="63" y="17"/>
                        </a:lnTo>
                        <a:lnTo>
                          <a:pt x="92" y="17"/>
                        </a:lnTo>
                        <a:lnTo>
                          <a:pt x="121" y="15"/>
                        </a:lnTo>
                        <a:lnTo>
                          <a:pt x="148" y="15"/>
                        </a:lnTo>
                        <a:lnTo>
                          <a:pt x="173" y="13"/>
                        </a:lnTo>
                        <a:lnTo>
                          <a:pt x="196" y="12"/>
                        </a:lnTo>
                        <a:lnTo>
                          <a:pt x="215" y="10"/>
                        </a:lnTo>
                        <a:lnTo>
                          <a:pt x="231" y="10"/>
                        </a:lnTo>
                        <a:lnTo>
                          <a:pt x="244" y="6"/>
                        </a:lnTo>
                        <a:lnTo>
                          <a:pt x="254" y="4"/>
                        </a:lnTo>
                        <a:lnTo>
                          <a:pt x="260" y="2"/>
                        </a:lnTo>
                        <a:lnTo>
                          <a:pt x="261" y="0"/>
                        </a:lnTo>
                        <a:lnTo>
                          <a:pt x="256" y="0"/>
                        </a:lnTo>
                        <a:lnTo>
                          <a:pt x="254" y="2"/>
                        </a:lnTo>
                        <a:lnTo>
                          <a:pt x="248" y="4"/>
                        </a:lnTo>
                        <a:lnTo>
                          <a:pt x="238" y="6"/>
                        </a:lnTo>
                        <a:lnTo>
                          <a:pt x="227" y="8"/>
                        </a:lnTo>
                        <a:lnTo>
                          <a:pt x="210" y="10"/>
                        </a:lnTo>
                        <a:lnTo>
                          <a:pt x="190" y="12"/>
                        </a:lnTo>
                        <a:lnTo>
                          <a:pt x="169" y="13"/>
                        </a:lnTo>
                        <a:lnTo>
                          <a:pt x="146" y="15"/>
                        </a:lnTo>
                        <a:lnTo>
                          <a:pt x="119" y="15"/>
                        </a:lnTo>
                        <a:lnTo>
                          <a:pt x="90" y="17"/>
                        </a:lnTo>
                        <a:lnTo>
                          <a:pt x="61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686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4" name="Freeform 603">
                    <a:extLst>
                      <a:ext uri="{FF2B5EF4-FFF2-40B4-BE49-F238E27FC236}">
                        <a16:creationId xmlns:a16="http://schemas.microsoft.com/office/drawing/2014/main" id="{FA8F369F-AB22-4F0F-904E-F67830054A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28" cy="9"/>
                  </a:xfrm>
                  <a:custGeom>
                    <a:avLst/>
                    <a:gdLst>
                      <a:gd name="T0" fmla="*/ 0 w 256"/>
                      <a:gd name="T1" fmla="*/ 17 h 17"/>
                      <a:gd name="T2" fmla="*/ 31 w 256"/>
                      <a:gd name="T3" fmla="*/ 17 h 17"/>
                      <a:gd name="T4" fmla="*/ 61 w 256"/>
                      <a:gd name="T5" fmla="*/ 17 h 17"/>
                      <a:gd name="T6" fmla="*/ 90 w 256"/>
                      <a:gd name="T7" fmla="*/ 17 h 17"/>
                      <a:gd name="T8" fmla="*/ 119 w 256"/>
                      <a:gd name="T9" fmla="*/ 15 h 17"/>
                      <a:gd name="T10" fmla="*/ 146 w 256"/>
                      <a:gd name="T11" fmla="*/ 15 h 17"/>
                      <a:gd name="T12" fmla="*/ 169 w 256"/>
                      <a:gd name="T13" fmla="*/ 13 h 17"/>
                      <a:gd name="T14" fmla="*/ 190 w 256"/>
                      <a:gd name="T15" fmla="*/ 12 h 17"/>
                      <a:gd name="T16" fmla="*/ 210 w 256"/>
                      <a:gd name="T17" fmla="*/ 10 h 17"/>
                      <a:gd name="T18" fmla="*/ 227 w 256"/>
                      <a:gd name="T19" fmla="*/ 8 h 17"/>
                      <a:gd name="T20" fmla="*/ 238 w 256"/>
                      <a:gd name="T21" fmla="*/ 6 h 17"/>
                      <a:gd name="T22" fmla="*/ 248 w 256"/>
                      <a:gd name="T23" fmla="*/ 4 h 17"/>
                      <a:gd name="T24" fmla="*/ 254 w 256"/>
                      <a:gd name="T25" fmla="*/ 2 h 17"/>
                      <a:gd name="T26" fmla="*/ 256 w 256"/>
                      <a:gd name="T27" fmla="*/ 0 h 17"/>
                      <a:gd name="T28" fmla="*/ 250 w 256"/>
                      <a:gd name="T29" fmla="*/ 0 h 17"/>
                      <a:gd name="T30" fmla="*/ 248 w 256"/>
                      <a:gd name="T31" fmla="*/ 2 h 17"/>
                      <a:gd name="T32" fmla="*/ 242 w 256"/>
                      <a:gd name="T33" fmla="*/ 4 h 17"/>
                      <a:gd name="T34" fmla="*/ 233 w 256"/>
                      <a:gd name="T35" fmla="*/ 6 h 17"/>
                      <a:gd name="T36" fmla="*/ 221 w 256"/>
                      <a:gd name="T37" fmla="*/ 8 h 17"/>
                      <a:gd name="T38" fmla="*/ 206 w 256"/>
                      <a:gd name="T39" fmla="*/ 10 h 17"/>
                      <a:gd name="T40" fmla="*/ 186 w 256"/>
                      <a:gd name="T41" fmla="*/ 12 h 17"/>
                      <a:gd name="T42" fmla="*/ 165 w 256"/>
                      <a:gd name="T43" fmla="*/ 13 h 17"/>
                      <a:gd name="T44" fmla="*/ 142 w 256"/>
                      <a:gd name="T45" fmla="*/ 13 h 17"/>
                      <a:gd name="T46" fmla="*/ 117 w 256"/>
                      <a:gd name="T47" fmla="*/ 15 h 17"/>
                      <a:gd name="T48" fmla="*/ 88 w 256"/>
                      <a:gd name="T49" fmla="*/ 15 h 17"/>
                      <a:gd name="T50" fmla="*/ 59 w 256"/>
                      <a:gd name="T51" fmla="*/ 17 h 17"/>
                      <a:gd name="T52" fmla="*/ 31 w 256"/>
                      <a:gd name="T53" fmla="*/ 17 h 17"/>
                      <a:gd name="T54" fmla="*/ 0 w 256"/>
                      <a:gd name="T55" fmla="*/ 17 h 17"/>
                      <a:gd name="T56" fmla="*/ 0 w 256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6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61" y="17"/>
                        </a:lnTo>
                        <a:lnTo>
                          <a:pt x="90" y="17"/>
                        </a:lnTo>
                        <a:lnTo>
                          <a:pt x="119" y="15"/>
                        </a:lnTo>
                        <a:lnTo>
                          <a:pt x="146" y="15"/>
                        </a:lnTo>
                        <a:lnTo>
                          <a:pt x="169" y="13"/>
                        </a:lnTo>
                        <a:lnTo>
                          <a:pt x="190" y="12"/>
                        </a:lnTo>
                        <a:lnTo>
                          <a:pt x="210" y="10"/>
                        </a:lnTo>
                        <a:lnTo>
                          <a:pt x="227" y="8"/>
                        </a:lnTo>
                        <a:lnTo>
                          <a:pt x="238" y="6"/>
                        </a:lnTo>
                        <a:lnTo>
                          <a:pt x="248" y="4"/>
                        </a:lnTo>
                        <a:lnTo>
                          <a:pt x="254" y="2"/>
                        </a:lnTo>
                        <a:lnTo>
                          <a:pt x="256" y="0"/>
                        </a:lnTo>
                        <a:lnTo>
                          <a:pt x="250" y="0"/>
                        </a:lnTo>
                        <a:lnTo>
                          <a:pt x="248" y="2"/>
                        </a:lnTo>
                        <a:lnTo>
                          <a:pt x="242" y="4"/>
                        </a:lnTo>
                        <a:lnTo>
                          <a:pt x="233" y="6"/>
                        </a:lnTo>
                        <a:lnTo>
                          <a:pt x="221" y="8"/>
                        </a:lnTo>
                        <a:lnTo>
                          <a:pt x="206" y="10"/>
                        </a:lnTo>
                        <a:lnTo>
                          <a:pt x="186" y="12"/>
                        </a:lnTo>
                        <a:lnTo>
                          <a:pt x="165" y="13"/>
                        </a:lnTo>
                        <a:lnTo>
                          <a:pt x="142" y="13"/>
                        </a:lnTo>
                        <a:lnTo>
                          <a:pt x="117" y="15"/>
                        </a:lnTo>
                        <a:lnTo>
                          <a:pt x="88" y="15"/>
                        </a:lnTo>
                        <a:lnTo>
                          <a:pt x="59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5858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5" name="Freeform 604">
                    <a:extLst>
                      <a:ext uri="{FF2B5EF4-FFF2-40B4-BE49-F238E27FC236}">
                        <a16:creationId xmlns:a16="http://schemas.microsoft.com/office/drawing/2014/main" id="{678BFD3A-083C-469C-BCC9-F0F56926E9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25" cy="9"/>
                  </a:xfrm>
                  <a:custGeom>
                    <a:avLst/>
                    <a:gdLst>
                      <a:gd name="T0" fmla="*/ 0 w 250"/>
                      <a:gd name="T1" fmla="*/ 17 h 17"/>
                      <a:gd name="T2" fmla="*/ 31 w 250"/>
                      <a:gd name="T3" fmla="*/ 17 h 17"/>
                      <a:gd name="T4" fmla="*/ 59 w 250"/>
                      <a:gd name="T5" fmla="*/ 17 h 17"/>
                      <a:gd name="T6" fmla="*/ 88 w 250"/>
                      <a:gd name="T7" fmla="*/ 15 h 17"/>
                      <a:gd name="T8" fmla="*/ 117 w 250"/>
                      <a:gd name="T9" fmla="*/ 15 h 17"/>
                      <a:gd name="T10" fmla="*/ 142 w 250"/>
                      <a:gd name="T11" fmla="*/ 13 h 17"/>
                      <a:gd name="T12" fmla="*/ 165 w 250"/>
                      <a:gd name="T13" fmla="*/ 13 h 17"/>
                      <a:gd name="T14" fmla="*/ 186 w 250"/>
                      <a:gd name="T15" fmla="*/ 12 h 17"/>
                      <a:gd name="T16" fmla="*/ 206 w 250"/>
                      <a:gd name="T17" fmla="*/ 10 h 17"/>
                      <a:gd name="T18" fmla="*/ 221 w 250"/>
                      <a:gd name="T19" fmla="*/ 8 h 17"/>
                      <a:gd name="T20" fmla="*/ 233 w 250"/>
                      <a:gd name="T21" fmla="*/ 6 h 17"/>
                      <a:gd name="T22" fmla="*/ 242 w 250"/>
                      <a:gd name="T23" fmla="*/ 4 h 17"/>
                      <a:gd name="T24" fmla="*/ 248 w 250"/>
                      <a:gd name="T25" fmla="*/ 2 h 17"/>
                      <a:gd name="T26" fmla="*/ 250 w 250"/>
                      <a:gd name="T27" fmla="*/ 0 h 17"/>
                      <a:gd name="T28" fmla="*/ 244 w 250"/>
                      <a:gd name="T29" fmla="*/ 0 h 17"/>
                      <a:gd name="T30" fmla="*/ 242 w 250"/>
                      <a:gd name="T31" fmla="*/ 2 h 17"/>
                      <a:gd name="T32" fmla="*/ 236 w 250"/>
                      <a:gd name="T33" fmla="*/ 4 h 17"/>
                      <a:gd name="T34" fmla="*/ 227 w 250"/>
                      <a:gd name="T35" fmla="*/ 6 h 17"/>
                      <a:gd name="T36" fmla="*/ 215 w 250"/>
                      <a:gd name="T37" fmla="*/ 8 h 17"/>
                      <a:gd name="T38" fmla="*/ 200 w 250"/>
                      <a:gd name="T39" fmla="*/ 10 h 17"/>
                      <a:gd name="T40" fmla="*/ 183 w 250"/>
                      <a:gd name="T41" fmla="*/ 12 h 17"/>
                      <a:gd name="T42" fmla="*/ 161 w 250"/>
                      <a:gd name="T43" fmla="*/ 13 h 17"/>
                      <a:gd name="T44" fmla="*/ 138 w 250"/>
                      <a:gd name="T45" fmla="*/ 13 h 17"/>
                      <a:gd name="T46" fmla="*/ 113 w 250"/>
                      <a:gd name="T47" fmla="*/ 15 h 17"/>
                      <a:gd name="T48" fmla="*/ 86 w 250"/>
                      <a:gd name="T49" fmla="*/ 15 h 17"/>
                      <a:gd name="T50" fmla="*/ 59 w 250"/>
                      <a:gd name="T51" fmla="*/ 17 h 17"/>
                      <a:gd name="T52" fmla="*/ 31 w 250"/>
                      <a:gd name="T53" fmla="*/ 17 h 17"/>
                      <a:gd name="T54" fmla="*/ 0 w 250"/>
                      <a:gd name="T55" fmla="*/ 17 h 17"/>
                      <a:gd name="T56" fmla="*/ 0 w 250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0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59" y="17"/>
                        </a:lnTo>
                        <a:lnTo>
                          <a:pt x="88" y="15"/>
                        </a:lnTo>
                        <a:lnTo>
                          <a:pt x="117" y="15"/>
                        </a:lnTo>
                        <a:lnTo>
                          <a:pt x="142" y="13"/>
                        </a:lnTo>
                        <a:lnTo>
                          <a:pt x="165" y="13"/>
                        </a:lnTo>
                        <a:lnTo>
                          <a:pt x="186" y="12"/>
                        </a:lnTo>
                        <a:lnTo>
                          <a:pt x="206" y="10"/>
                        </a:lnTo>
                        <a:lnTo>
                          <a:pt x="221" y="8"/>
                        </a:lnTo>
                        <a:lnTo>
                          <a:pt x="233" y="6"/>
                        </a:lnTo>
                        <a:lnTo>
                          <a:pt x="242" y="4"/>
                        </a:lnTo>
                        <a:lnTo>
                          <a:pt x="248" y="2"/>
                        </a:lnTo>
                        <a:lnTo>
                          <a:pt x="250" y="0"/>
                        </a:lnTo>
                        <a:lnTo>
                          <a:pt x="244" y="0"/>
                        </a:lnTo>
                        <a:lnTo>
                          <a:pt x="242" y="2"/>
                        </a:lnTo>
                        <a:lnTo>
                          <a:pt x="236" y="4"/>
                        </a:lnTo>
                        <a:lnTo>
                          <a:pt x="227" y="6"/>
                        </a:lnTo>
                        <a:lnTo>
                          <a:pt x="215" y="8"/>
                        </a:lnTo>
                        <a:lnTo>
                          <a:pt x="200" y="10"/>
                        </a:lnTo>
                        <a:lnTo>
                          <a:pt x="183" y="12"/>
                        </a:lnTo>
                        <a:lnTo>
                          <a:pt x="161" y="13"/>
                        </a:lnTo>
                        <a:lnTo>
                          <a:pt x="138" y="13"/>
                        </a:lnTo>
                        <a:lnTo>
                          <a:pt x="113" y="15"/>
                        </a:lnTo>
                        <a:lnTo>
                          <a:pt x="86" y="15"/>
                        </a:lnTo>
                        <a:lnTo>
                          <a:pt x="59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383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6" name="Freeform 605">
                    <a:extLst>
                      <a:ext uri="{FF2B5EF4-FFF2-40B4-BE49-F238E27FC236}">
                        <a16:creationId xmlns:a16="http://schemas.microsoft.com/office/drawing/2014/main" id="{105F6D7A-9669-4C52-B2B5-9C5BEF107E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22" cy="9"/>
                  </a:xfrm>
                  <a:custGeom>
                    <a:avLst/>
                    <a:gdLst>
                      <a:gd name="T0" fmla="*/ 0 w 244"/>
                      <a:gd name="T1" fmla="*/ 17 h 17"/>
                      <a:gd name="T2" fmla="*/ 31 w 244"/>
                      <a:gd name="T3" fmla="*/ 17 h 17"/>
                      <a:gd name="T4" fmla="*/ 59 w 244"/>
                      <a:gd name="T5" fmla="*/ 17 h 17"/>
                      <a:gd name="T6" fmla="*/ 86 w 244"/>
                      <a:gd name="T7" fmla="*/ 15 h 17"/>
                      <a:gd name="T8" fmla="*/ 113 w 244"/>
                      <a:gd name="T9" fmla="*/ 15 h 17"/>
                      <a:gd name="T10" fmla="*/ 138 w 244"/>
                      <a:gd name="T11" fmla="*/ 13 h 17"/>
                      <a:gd name="T12" fmla="*/ 161 w 244"/>
                      <a:gd name="T13" fmla="*/ 13 h 17"/>
                      <a:gd name="T14" fmla="*/ 183 w 244"/>
                      <a:gd name="T15" fmla="*/ 12 h 17"/>
                      <a:gd name="T16" fmla="*/ 200 w 244"/>
                      <a:gd name="T17" fmla="*/ 10 h 17"/>
                      <a:gd name="T18" fmla="*/ 215 w 244"/>
                      <a:gd name="T19" fmla="*/ 8 h 17"/>
                      <a:gd name="T20" fmla="*/ 227 w 244"/>
                      <a:gd name="T21" fmla="*/ 6 h 17"/>
                      <a:gd name="T22" fmla="*/ 236 w 244"/>
                      <a:gd name="T23" fmla="*/ 4 h 17"/>
                      <a:gd name="T24" fmla="*/ 242 w 244"/>
                      <a:gd name="T25" fmla="*/ 2 h 17"/>
                      <a:gd name="T26" fmla="*/ 244 w 244"/>
                      <a:gd name="T27" fmla="*/ 0 h 17"/>
                      <a:gd name="T28" fmla="*/ 238 w 244"/>
                      <a:gd name="T29" fmla="*/ 0 h 17"/>
                      <a:gd name="T30" fmla="*/ 236 w 244"/>
                      <a:gd name="T31" fmla="*/ 2 h 17"/>
                      <a:gd name="T32" fmla="*/ 231 w 244"/>
                      <a:gd name="T33" fmla="*/ 4 h 17"/>
                      <a:gd name="T34" fmla="*/ 223 w 244"/>
                      <a:gd name="T35" fmla="*/ 6 h 17"/>
                      <a:gd name="T36" fmla="*/ 211 w 244"/>
                      <a:gd name="T37" fmla="*/ 8 h 17"/>
                      <a:gd name="T38" fmla="*/ 196 w 244"/>
                      <a:gd name="T39" fmla="*/ 10 h 17"/>
                      <a:gd name="T40" fmla="*/ 179 w 244"/>
                      <a:gd name="T41" fmla="*/ 12 h 17"/>
                      <a:gd name="T42" fmla="*/ 158 w 244"/>
                      <a:gd name="T43" fmla="*/ 13 h 17"/>
                      <a:gd name="T44" fmla="*/ 134 w 244"/>
                      <a:gd name="T45" fmla="*/ 13 h 17"/>
                      <a:gd name="T46" fmla="*/ 111 w 244"/>
                      <a:gd name="T47" fmla="*/ 15 h 17"/>
                      <a:gd name="T48" fmla="*/ 84 w 244"/>
                      <a:gd name="T49" fmla="*/ 15 h 17"/>
                      <a:gd name="T50" fmla="*/ 58 w 244"/>
                      <a:gd name="T51" fmla="*/ 15 h 17"/>
                      <a:gd name="T52" fmla="*/ 29 w 244"/>
                      <a:gd name="T53" fmla="*/ 17 h 17"/>
                      <a:gd name="T54" fmla="*/ 0 w 244"/>
                      <a:gd name="T55" fmla="*/ 17 h 17"/>
                      <a:gd name="T56" fmla="*/ 0 w 244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44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59" y="17"/>
                        </a:lnTo>
                        <a:lnTo>
                          <a:pt x="86" y="15"/>
                        </a:lnTo>
                        <a:lnTo>
                          <a:pt x="113" y="15"/>
                        </a:lnTo>
                        <a:lnTo>
                          <a:pt x="138" y="13"/>
                        </a:lnTo>
                        <a:lnTo>
                          <a:pt x="161" y="13"/>
                        </a:lnTo>
                        <a:lnTo>
                          <a:pt x="183" y="12"/>
                        </a:lnTo>
                        <a:lnTo>
                          <a:pt x="200" y="10"/>
                        </a:lnTo>
                        <a:lnTo>
                          <a:pt x="215" y="8"/>
                        </a:lnTo>
                        <a:lnTo>
                          <a:pt x="227" y="6"/>
                        </a:lnTo>
                        <a:lnTo>
                          <a:pt x="236" y="4"/>
                        </a:lnTo>
                        <a:lnTo>
                          <a:pt x="242" y="2"/>
                        </a:lnTo>
                        <a:lnTo>
                          <a:pt x="244" y="0"/>
                        </a:lnTo>
                        <a:lnTo>
                          <a:pt x="238" y="0"/>
                        </a:lnTo>
                        <a:lnTo>
                          <a:pt x="236" y="2"/>
                        </a:lnTo>
                        <a:lnTo>
                          <a:pt x="231" y="4"/>
                        </a:lnTo>
                        <a:lnTo>
                          <a:pt x="223" y="6"/>
                        </a:lnTo>
                        <a:lnTo>
                          <a:pt x="211" y="8"/>
                        </a:lnTo>
                        <a:lnTo>
                          <a:pt x="196" y="10"/>
                        </a:lnTo>
                        <a:lnTo>
                          <a:pt x="179" y="12"/>
                        </a:lnTo>
                        <a:lnTo>
                          <a:pt x="158" y="13"/>
                        </a:lnTo>
                        <a:lnTo>
                          <a:pt x="134" y="13"/>
                        </a:lnTo>
                        <a:lnTo>
                          <a:pt x="111" y="15"/>
                        </a:lnTo>
                        <a:lnTo>
                          <a:pt x="84" y="15"/>
                        </a:lnTo>
                        <a:lnTo>
                          <a:pt x="58" y="15"/>
                        </a:lnTo>
                        <a:lnTo>
                          <a:pt x="29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7" name="Freeform 606">
                    <a:extLst>
                      <a:ext uri="{FF2B5EF4-FFF2-40B4-BE49-F238E27FC236}">
                        <a16:creationId xmlns:a16="http://schemas.microsoft.com/office/drawing/2014/main" id="{35EF0197-680F-4FEA-9177-9587ED994D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19" cy="9"/>
                  </a:xfrm>
                  <a:custGeom>
                    <a:avLst/>
                    <a:gdLst>
                      <a:gd name="T0" fmla="*/ 0 w 238"/>
                      <a:gd name="T1" fmla="*/ 17 h 17"/>
                      <a:gd name="T2" fmla="*/ 29 w 238"/>
                      <a:gd name="T3" fmla="*/ 17 h 17"/>
                      <a:gd name="T4" fmla="*/ 58 w 238"/>
                      <a:gd name="T5" fmla="*/ 15 h 17"/>
                      <a:gd name="T6" fmla="*/ 84 w 238"/>
                      <a:gd name="T7" fmla="*/ 15 h 17"/>
                      <a:gd name="T8" fmla="*/ 111 w 238"/>
                      <a:gd name="T9" fmla="*/ 15 h 17"/>
                      <a:gd name="T10" fmla="*/ 134 w 238"/>
                      <a:gd name="T11" fmla="*/ 13 h 17"/>
                      <a:gd name="T12" fmla="*/ 158 w 238"/>
                      <a:gd name="T13" fmla="*/ 13 h 17"/>
                      <a:gd name="T14" fmla="*/ 179 w 238"/>
                      <a:gd name="T15" fmla="*/ 12 h 17"/>
                      <a:gd name="T16" fmla="*/ 196 w 238"/>
                      <a:gd name="T17" fmla="*/ 10 h 17"/>
                      <a:gd name="T18" fmla="*/ 211 w 238"/>
                      <a:gd name="T19" fmla="*/ 8 h 17"/>
                      <a:gd name="T20" fmla="*/ 223 w 238"/>
                      <a:gd name="T21" fmla="*/ 6 h 17"/>
                      <a:gd name="T22" fmla="*/ 231 w 238"/>
                      <a:gd name="T23" fmla="*/ 4 h 17"/>
                      <a:gd name="T24" fmla="*/ 236 w 238"/>
                      <a:gd name="T25" fmla="*/ 2 h 17"/>
                      <a:gd name="T26" fmla="*/ 238 w 238"/>
                      <a:gd name="T27" fmla="*/ 0 h 17"/>
                      <a:gd name="T28" fmla="*/ 233 w 238"/>
                      <a:gd name="T29" fmla="*/ 0 h 17"/>
                      <a:gd name="T30" fmla="*/ 231 w 238"/>
                      <a:gd name="T31" fmla="*/ 2 h 17"/>
                      <a:gd name="T32" fmla="*/ 225 w 238"/>
                      <a:gd name="T33" fmla="*/ 4 h 17"/>
                      <a:gd name="T34" fmla="*/ 217 w 238"/>
                      <a:gd name="T35" fmla="*/ 6 h 17"/>
                      <a:gd name="T36" fmla="*/ 206 w 238"/>
                      <a:gd name="T37" fmla="*/ 8 h 17"/>
                      <a:gd name="T38" fmla="*/ 190 w 238"/>
                      <a:gd name="T39" fmla="*/ 10 h 17"/>
                      <a:gd name="T40" fmla="*/ 173 w 238"/>
                      <a:gd name="T41" fmla="*/ 12 h 17"/>
                      <a:gd name="T42" fmla="*/ 154 w 238"/>
                      <a:gd name="T43" fmla="*/ 12 h 17"/>
                      <a:gd name="T44" fmla="*/ 133 w 238"/>
                      <a:gd name="T45" fmla="*/ 13 h 17"/>
                      <a:gd name="T46" fmla="*/ 108 w 238"/>
                      <a:gd name="T47" fmla="*/ 13 h 17"/>
                      <a:gd name="T48" fmla="*/ 83 w 238"/>
                      <a:gd name="T49" fmla="*/ 15 h 17"/>
                      <a:gd name="T50" fmla="*/ 56 w 238"/>
                      <a:gd name="T51" fmla="*/ 15 h 17"/>
                      <a:gd name="T52" fmla="*/ 29 w 238"/>
                      <a:gd name="T53" fmla="*/ 15 h 17"/>
                      <a:gd name="T54" fmla="*/ 0 w 238"/>
                      <a:gd name="T55" fmla="*/ 15 h 17"/>
                      <a:gd name="T56" fmla="*/ 0 w 238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8" h="17">
                        <a:moveTo>
                          <a:pt x="0" y="17"/>
                        </a:moveTo>
                        <a:lnTo>
                          <a:pt x="29" y="17"/>
                        </a:lnTo>
                        <a:lnTo>
                          <a:pt x="58" y="15"/>
                        </a:lnTo>
                        <a:lnTo>
                          <a:pt x="84" y="15"/>
                        </a:lnTo>
                        <a:lnTo>
                          <a:pt x="111" y="15"/>
                        </a:lnTo>
                        <a:lnTo>
                          <a:pt x="134" y="13"/>
                        </a:lnTo>
                        <a:lnTo>
                          <a:pt x="158" y="13"/>
                        </a:lnTo>
                        <a:lnTo>
                          <a:pt x="179" y="12"/>
                        </a:lnTo>
                        <a:lnTo>
                          <a:pt x="196" y="10"/>
                        </a:lnTo>
                        <a:lnTo>
                          <a:pt x="211" y="8"/>
                        </a:lnTo>
                        <a:lnTo>
                          <a:pt x="223" y="6"/>
                        </a:lnTo>
                        <a:lnTo>
                          <a:pt x="231" y="4"/>
                        </a:lnTo>
                        <a:lnTo>
                          <a:pt x="236" y="2"/>
                        </a:lnTo>
                        <a:lnTo>
                          <a:pt x="238" y="0"/>
                        </a:lnTo>
                        <a:lnTo>
                          <a:pt x="233" y="0"/>
                        </a:lnTo>
                        <a:lnTo>
                          <a:pt x="231" y="2"/>
                        </a:lnTo>
                        <a:lnTo>
                          <a:pt x="225" y="4"/>
                        </a:lnTo>
                        <a:lnTo>
                          <a:pt x="217" y="6"/>
                        </a:lnTo>
                        <a:lnTo>
                          <a:pt x="206" y="8"/>
                        </a:lnTo>
                        <a:lnTo>
                          <a:pt x="190" y="10"/>
                        </a:lnTo>
                        <a:lnTo>
                          <a:pt x="173" y="12"/>
                        </a:lnTo>
                        <a:lnTo>
                          <a:pt x="154" y="12"/>
                        </a:lnTo>
                        <a:lnTo>
                          <a:pt x="133" y="13"/>
                        </a:lnTo>
                        <a:lnTo>
                          <a:pt x="108" y="13"/>
                        </a:lnTo>
                        <a:lnTo>
                          <a:pt x="83" y="15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8" name="Freeform 607">
                    <a:extLst>
                      <a:ext uri="{FF2B5EF4-FFF2-40B4-BE49-F238E27FC236}">
                        <a16:creationId xmlns:a16="http://schemas.microsoft.com/office/drawing/2014/main" id="{68771935-2C08-4458-8D34-AE6F7730A5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16" cy="8"/>
                  </a:xfrm>
                  <a:custGeom>
                    <a:avLst/>
                    <a:gdLst>
                      <a:gd name="T0" fmla="*/ 0 w 233"/>
                      <a:gd name="T1" fmla="*/ 15 h 15"/>
                      <a:gd name="T2" fmla="*/ 29 w 233"/>
                      <a:gd name="T3" fmla="*/ 15 h 15"/>
                      <a:gd name="T4" fmla="*/ 56 w 233"/>
                      <a:gd name="T5" fmla="*/ 15 h 15"/>
                      <a:gd name="T6" fmla="*/ 83 w 233"/>
                      <a:gd name="T7" fmla="*/ 15 h 15"/>
                      <a:gd name="T8" fmla="*/ 108 w 233"/>
                      <a:gd name="T9" fmla="*/ 13 h 15"/>
                      <a:gd name="T10" fmla="*/ 133 w 233"/>
                      <a:gd name="T11" fmla="*/ 13 h 15"/>
                      <a:gd name="T12" fmla="*/ 154 w 233"/>
                      <a:gd name="T13" fmla="*/ 12 h 15"/>
                      <a:gd name="T14" fmla="*/ 173 w 233"/>
                      <a:gd name="T15" fmla="*/ 12 h 15"/>
                      <a:gd name="T16" fmla="*/ 190 w 233"/>
                      <a:gd name="T17" fmla="*/ 10 h 15"/>
                      <a:gd name="T18" fmla="*/ 206 w 233"/>
                      <a:gd name="T19" fmla="*/ 8 h 15"/>
                      <a:gd name="T20" fmla="*/ 217 w 233"/>
                      <a:gd name="T21" fmla="*/ 6 h 15"/>
                      <a:gd name="T22" fmla="*/ 225 w 233"/>
                      <a:gd name="T23" fmla="*/ 4 h 15"/>
                      <a:gd name="T24" fmla="*/ 231 w 233"/>
                      <a:gd name="T25" fmla="*/ 2 h 15"/>
                      <a:gd name="T26" fmla="*/ 233 w 233"/>
                      <a:gd name="T27" fmla="*/ 0 h 15"/>
                      <a:gd name="T28" fmla="*/ 227 w 233"/>
                      <a:gd name="T29" fmla="*/ 0 h 15"/>
                      <a:gd name="T30" fmla="*/ 225 w 233"/>
                      <a:gd name="T31" fmla="*/ 2 h 15"/>
                      <a:gd name="T32" fmla="*/ 219 w 233"/>
                      <a:gd name="T33" fmla="*/ 4 h 15"/>
                      <a:gd name="T34" fmla="*/ 211 w 233"/>
                      <a:gd name="T35" fmla="*/ 6 h 15"/>
                      <a:gd name="T36" fmla="*/ 200 w 233"/>
                      <a:gd name="T37" fmla="*/ 8 h 15"/>
                      <a:gd name="T38" fmla="*/ 186 w 233"/>
                      <a:gd name="T39" fmla="*/ 10 h 15"/>
                      <a:gd name="T40" fmla="*/ 169 w 233"/>
                      <a:gd name="T41" fmla="*/ 12 h 15"/>
                      <a:gd name="T42" fmla="*/ 150 w 233"/>
                      <a:gd name="T43" fmla="*/ 12 h 15"/>
                      <a:gd name="T44" fmla="*/ 129 w 233"/>
                      <a:gd name="T45" fmla="*/ 13 h 15"/>
                      <a:gd name="T46" fmla="*/ 106 w 233"/>
                      <a:gd name="T47" fmla="*/ 13 h 15"/>
                      <a:gd name="T48" fmla="*/ 81 w 233"/>
                      <a:gd name="T49" fmla="*/ 15 h 15"/>
                      <a:gd name="T50" fmla="*/ 56 w 233"/>
                      <a:gd name="T51" fmla="*/ 15 h 15"/>
                      <a:gd name="T52" fmla="*/ 29 w 233"/>
                      <a:gd name="T53" fmla="*/ 15 h 15"/>
                      <a:gd name="T54" fmla="*/ 0 w 233"/>
                      <a:gd name="T55" fmla="*/ 15 h 15"/>
                      <a:gd name="T56" fmla="*/ 0 w 233"/>
                      <a:gd name="T57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3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3" y="15"/>
                        </a:lnTo>
                        <a:lnTo>
                          <a:pt x="108" y="13"/>
                        </a:lnTo>
                        <a:lnTo>
                          <a:pt x="133" y="13"/>
                        </a:lnTo>
                        <a:lnTo>
                          <a:pt x="154" y="12"/>
                        </a:lnTo>
                        <a:lnTo>
                          <a:pt x="173" y="12"/>
                        </a:lnTo>
                        <a:lnTo>
                          <a:pt x="190" y="10"/>
                        </a:lnTo>
                        <a:lnTo>
                          <a:pt x="206" y="8"/>
                        </a:lnTo>
                        <a:lnTo>
                          <a:pt x="217" y="6"/>
                        </a:lnTo>
                        <a:lnTo>
                          <a:pt x="225" y="4"/>
                        </a:lnTo>
                        <a:lnTo>
                          <a:pt x="231" y="2"/>
                        </a:lnTo>
                        <a:lnTo>
                          <a:pt x="233" y="0"/>
                        </a:lnTo>
                        <a:lnTo>
                          <a:pt x="227" y="0"/>
                        </a:lnTo>
                        <a:lnTo>
                          <a:pt x="225" y="2"/>
                        </a:lnTo>
                        <a:lnTo>
                          <a:pt x="219" y="4"/>
                        </a:lnTo>
                        <a:lnTo>
                          <a:pt x="211" y="6"/>
                        </a:lnTo>
                        <a:lnTo>
                          <a:pt x="200" y="8"/>
                        </a:lnTo>
                        <a:lnTo>
                          <a:pt x="186" y="10"/>
                        </a:lnTo>
                        <a:lnTo>
                          <a:pt x="169" y="12"/>
                        </a:lnTo>
                        <a:lnTo>
                          <a:pt x="150" y="12"/>
                        </a:lnTo>
                        <a:lnTo>
                          <a:pt x="129" y="13"/>
                        </a:lnTo>
                        <a:lnTo>
                          <a:pt x="106" y="13"/>
                        </a:lnTo>
                        <a:lnTo>
                          <a:pt x="81" y="15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E7E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09" name="Freeform 608">
                    <a:extLst>
                      <a:ext uri="{FF2B5EF4-FFF2-40B4-BE49-F238E27FC236}">
                        <a16:creationId xmlns:a16="http://schemas.microsoft.com/office/drawing/2014/main" id="{06AC09FA-59B9-46AB-8A83-077F55BCB0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13" cy="8"/>
                  </a:xfrm>
                  <a:custGeom>
                    <a:avLst/>
                    <a:gdLst>
                      <a:gd name="T0" fmla="*/ 0 w 227"/>
                      <a:gd name="T1" fmla="*/ 15 h 15"/>
                      <a:gd name="T2" fmla="*/ 29 w 227"/>
                      <a:gd name="T3" fmla="*/ 15 h 15"/>
                      <a:gd name="T4" fmla="*/ 56 w 227"/>
                      <a:gd name="T5" fmla="*/ 15 h 15"/>
                      <a:gd name="T6" fmla="*/ 81 w 227"/>
                      <a:gd name="T7" fmla="*/ 15 h 15"/>
                      <a:gd name="T8" fmla="*/ 106 w 227"/>
                      <a:gd name="T9" fmla="*/ 13 h 15"/>
                      <a:gd name="T10" fmla="*/ 129 w 227"/>
                      <a:gd name="T11" fmla="*/ 13 h 15"/>
                      <a:gd name="T12" fmla="*/ 150 w 227"/>
                      <a:gd name="T13" fmla="*/ 12 h 15"/>
                      <a:gd name="T14" fmla="*/ 169 w 227"/>
                      <a:gd name="T15" fmla="*/ 12 h 15"/>
                      <a:gd name="T16" fmla="*/ 186 w 227"/>
                      <a:gd name="T17" fmla="*/ 10 h 15"/>
                      <a:gd name="T18" fmla="*/ 200 w 227"/>
                      <a:gd name="T19" fmla="*/ 8 h 15"/>
                      <a:gd name="T20" fmla="*/ 211 w 227"/>
                      <a:gd name="T21" fmla="*/ 6 h 15"/>
                      <a:gd name="T22" fmla="*/ 219 w 227"/>
                      <a:gd name="T23" fmla="*/ 4 h 15"/>
                      <a:gd name="T24" fmla="*/ 225 w 227"/>
                      <a:gd name="T25" fmla="*/ 2 h 15"/>
                      <a:gd name="T26" fmla="*/ 227 w 227"/>
                      <a:gd name="T27" fmla="*/ 0 h 15"/>
                      <a:gd name="T28" fmla="*/ 221 w 227"/>
                      <a:gd name="T29" fmla="*/ 0 h 15"/>
                      <a:gd name="T30" fmla="*/ 219 w 227"/>
                      <a:gd name="T31" fmla="*/ 2 h 15"/>
                      <a:gd name="T32" fmla="*/ 213 w 227"/>
                      <a:gd name="T33" fmla="*/ 4 h 15"/>
                      <a:gd name="T34" fmla="*/ 204 w 227"/>
                      <a:gd name="T35" fmla="*/ 6 h 15"/>
                      <a:gd name="T36" fmla="*/ 190 w 227"/>
                      <a:gd name="T37" fmla="*/ 8 h 15"/>
                      <a:gd name="T38" fmla="*/ 175 w 227"/>
                      <a:gd name="T39" fmla="*/ 10 h 15"/>
                      <a:gd name="T40" fmla="*/ 156 w 227"/>
                      <a:gd name="T41" fmla="*/ 12 h 15"/>
                      <a:gd name="T42" fmla="*/ 134 w 227"/>
                      <a:gd name="T43" fmla="*/ 12 h 15"/>
                      <a:gd name="T44" fmla="*/ 111 w 227"/>
                      <a:gd name="T45" fmla="*/ 13 h 15"/>
                      <a:gd name="T46" fmla="*/ 84 w 227"/>
                      <a:gd name="T47" fmla="*/ 13 h 15"/>
                      <a:gd name="T48" fmla="*/ 58 w 227"/>
                      <a:gd name="T49" fmla="*/ 15 h 15"/>
                      <a:gd name="T50" fmla="*/ 29 w 227"/>
                      <a:gd name="T51" fmla="*/ 15 h 15"/>
                      <a:gd name="T52" fmla="*/ 0 w 227"/>
                      <a:gd name="T53" fmla="*/ 15 h 15"/>
                      <a:gd name="T54" fmla="*/ 0 w 227"/>
                      <a:gd name="T55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227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1" y="15"/>
                        </a:lnTo>
                        <a:lnTo>
                          <a:pt x="106" y="13"/>
                        </a:lnTo>
                        <a:lnTo>
                          <a:pt x="129" y="13"/>
                        </a:lnTo>
                        <a:lnTo>
                          <a:pt x="150" y="12"/>
                        </a:lnTo>
                        <a:lnTo>
                          <a:pt x="169" y="12"/>
                        </a:lnTo>
                        <a:lnTo>
                          <a:pt x="186" y="10"/>
                        </a:lnTo>
                        <a:lnTo>
                          <a:pt x="200" y="8"/>
                        </a:lnTo>
                        <a:lnTo>
                          <a:pt x="211" y="6"/>
                        </a:lnTo>
                        <a:lnTo>
                          <a:pt x="219" y="4"/>
                        </a:lnTo>
                        <a:lnTo>
                          <a:pt x="225" y="2"/>
                        </a:lnTo>
                        <a:lnTo>
                          <a:pt x="227" y="0"/>
                        </a:lnTo>
                        <a:lnTo>
                          <a:pt x="221" y="0"/>
                        </a:lnTo>
                        <a:lnTo>
                          <a:pt x="219" y="2"/>
                        </a:lnTo>
                        <a:lnTo>
                          <a:pt x="213" y="4"/>
                        </a:lnTo>
                        <a:lnTo>
                          <a:pt x="204" y="6"/>
                        </a:lnTo>
                        <a:lnTo>
                          <a:pt x="190" y="8"/>
                        </a:lnTo>
                        <a:lnTo>
                          <a:pt x="175" y="10"/>
                        </a:lnTo>
                        <a:lnTo>
                          <a:pt x="156" y="12"/>
                        </a:lnTo>
                        <a:lnTo>
                          <a:pt x="134" y="12"/>
                        </a:lnTo>
                        <a:lnTo>
                          <a:pt x="111" y="13"/>
                        </a:lnTo>
                        <a:lnTo>
                          <a:pt x="84" y="13"/>
                        </a:lnTo>
                        <a:lnTo>
                          <a:pt x="58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D7D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0" name="Freeform 609">
                    <a:extLst>
                      <a:ext uri="{FF2B5EF4-FFF2-40B4-BE49-F238E27FC236}">
                        <a16:creationId xmlns:a16="http://schemas.microsoft.com/office/drawing/2014/main" id="{A1CB1C0F-E9E3-49E3-ACEB-283BAB9B8D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11" cy="8"/>
                  </a:xfrm>
                  <a:custGeom>
                    <a:avLst/>
                    <a:gdLst>
                      <a:gd name="T0" fmla="*/ 0 w 221"/>
                      <a:gd name="T1" fmla="*/ 15 h 15"/>
                      <a:gd name="T2" fmla="*/ 29 w 221"/>
                      <a:gd name="T3" fmla="*/ 15 h 15"/>
                      <a:gd name="T4" fmla="*/ 58 w 221"/>
                      <a:gd name="T5" fmla="*/ 15 h 15"/>
                      <a:gd name="T6" fmla="*/ 84 w 221"/>
                      <a:gd name="T7" fmla="*/ 13 h 15"/>
                      <a:gd name="T8" fmla="*/ 111 w 221"/>
                      <a:gd name="T9" fmla="*/ 13 h 15"/>
                      <a:gd name="T10" fmla="*/ 134 w 221"/>
                      <a:gd name="T11" fmla="*/ 12 h 15"/>
                      <a:gd name="T12" fmla="*/ 156 w 221"/>
                      <a:gd name="T13" fmla="*/ 12 h 15"/>
                      <a:gd name="T14" fmla="*/ 175 w 221"/>
                      <a:gd name="T15" fmla="*/ 10 h 15"/>
                      <a:gd name="T16" fmla="*/ 190 w 221"/>
                      <a:gd name="T17" fmla="*/ 8 h 15"/>
                      <a:gd name="T18" fmla="*/ 204 w 221"/>
                      <a:gd name="T19" fmla="*/ 6 h 15"/>
                      <a:gd name="T20" fmla="*/ 213 w 221"/>
                      <a:gd name="T21" fmla="*/ 4 h 15"/>
                      <a:gd name="T22" fmla="*/ 219 w 221"/>
                      <a:gd name="T23" fmla="*/ 2 h 15"/>
                      <a:gd name="T24" fmla="*/ 221 w 221"/>
                      <a:gd name="T25" fmla="*/ 0 h 15"/>
                      <a:gd name="T26" fmla="*/ 215 w 221"/>
                      <a:gd name="T27" fmla="*/ 0 h 15"/>
                      <a:gd name="T28" fmla="*/ 213 w 221"/>
                      <a:gd name="T29" fmla="*/ 2 h 15"/>
                      <a:gd name="T30" fmla="*/ 208 w 221"/>
                      <a:gd name="T31" fmla="*/ 4 h 15"/>
                      <a:gd name="T32" fmla="*/ 198 w 221"/>
                      <a:gd name="T33" fmla="*/ 6 h 15"/>
                      <a:gd name="T34" fmla="*/ 186 w 221"/>
                      <a:gd name="T35" fmla="*/ 8 h 15"/>
                      <a:gd name="T36" fmla="*/ 171 w 221"/>
                      <a:gd name="T37" fmla="*/ 10 h 15"/>
                      <a:gd name="T38" fmla="*/ 152 w 221"/>
                      <a:gd name="T39" fmla="*/ 12 h 15"/>
                      <a:gd name="T40" fmla="*/ 131 w 221"/>
                      <a:gd name="T41" fmla="*/ 12 h 15"/>
                      <a:gd name="T42" fmla="*/ 108 w 221"/>
                      <a:gd name="T43" fmla="*/ 13 h 15"/>
                      <a:gd name="T44" fmla="*/ 83 w 221"/>
                      <a:gd name="T45" fmla="*/ 13 h 15"/>
                      <a:gd name="T46" fmla="*/ 56 w 221"/>
                      <a:gd name="T47" fmla="*/ 15 h 15"/>
                      <a:gd name="T48" fmla="*/ 29 w 221"/>
                      <a:gd name="T49" fmla="*/ 15 h 15"/>
                      <a:gd name="T50" fmla="*/ 0 w 221"/>
                      <a:gd name="T51" fmla="*/ 15 h 15"/>
                      <a:gd name="T52" fmla="*/ 0 w 221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21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8" y="15"/>
                        </a:lnTo>
                        <a:lnTo>
                          <a:pt x="84" y="13"/>
                        </a:lnTo>
                        <a:lnTo>
                          <a:pt x="111" y="13"/>
                        </a:lnTo>
                        <a:lnTo>
                          <a:pt x="134" y="12"/>
                        </a:lnTo>
                        <a:lnTo>
                          <a:pt x="156" y="12"/>
                        </a:lnTo>
                        <a:lnTo>
                          <a:pt x="175" y="10"/>
                        </a:lnTo>
                        <a:lnTo>
                          <a:pt x="190" y="8"/>
                        </a:lnTo>
                        <a:lnTo>
                          <a:pt x="204" y="6"/>
                        </a:lnTo>
                        <a:lnTo>
                          <a:pt x="213" y="4"/>
                        </a:lnTo>
                        <a:lnTo>
                          <a:pt x="219" y="2"/>
                        </a:lnTo>
                        <a:lnTo>
                          <a:pt x="221" y="0"/>
                        </a:lnTo>
                        <a:lnTo>
                          <a:pt x="215" y="0"/>
                        </a:lnTo>
                        <a:lnTo>
                          <a:pt x="213" y="2"/>
                        </a:lnTo>
                        <a:lnTo>
                          <a:pt x="208" y="4"/>
                        </a:lnTo>
                        <a:lnTo>
                          <a:pt x="198" y="6"/>
                        </a:lnTo>
                        <a:lnTo>
                          <a:pt x="186" y="8"/>
                        </a:lnTo>
                        <a:lnTo>
                          <a:pt x="171" y="10"/>
                        </a:lnTo>
                        <a:lnTo>
                          <a:pt x="152" y="12"/>
                        </a:lnTo>
                        <a:lnTo>
                          <a:pt x="131" y="12"/>
                        </a:lnTo>
                        <a:lnTo>
                          <a:pt x="108" y="13"/>
                        </a:lnTo>
                        <a:lnTo>
                          <a:pt x="83" y="13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B4B72674-E12D-49C0-B27D-84268F45B5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08" cy="8"/>
                  </a:xfrm>
                  <a:custGeom>
                    <a:avLst/>
                    <a:gdLst>
                      <a:gd name="T0" fmla="*/ 0 w 215"/>
                      <a:gd name="T1" fmla="*/ 15 h 15"/>
                      <a:gd name="T2" fmla="*/ 29 w 215"/>
                      <a:gd name="T3" fmla="*/ 15 h 15"/>
                      <a:gd name="T4" fmla="*/ 56 w 215"/>
                      <a:gd name="T5" fmla="*/ 15 h 15"/>
                      <a:gd name="T6" fmla="*/ 83 w 215"/>
                      <a:gd name="T7" fmla="*/ 13 h 15"/>
                      <a:gd name="T8" fmla="*/ 108 w 215"/>
                      <a:gd name="T9" fmla="*/ 13 h 15"/>
                      <a:gd name="T10" fmla="*/ 131 w 215"/>
                      <a:gd name="T11" fmla="*/ 12 h 15"/>
                      <a:gd name="T12" fmla="*/ 152 w 215"/>
                      <a:gd name="T13" fmla="*/ 12 h 15"/>
                      <a:gd name="T14" fmla="*/ 171 w 215"/>
                      <a:gd name="T15" fmla="*/ 10 h 15"/>
                      <a:gd name="T16" fmla="*/ 186 w 215"/>
                      <a:gd name="T17" fmla="*/ 8 h 15"/>
                      <a:gd name="T18" fmla="*/ 198 w 215"/>
                      <a:gd name="T19" fmla="*/ 6 h 15"/>
                      <a:gd name="T20" fmla="*/ 208 w 215"/>
                      <a:gd name="T21" fmla="*/ 4 h 15"/>
                      <a:gd name="T22" fmla="*/ 213 w 215"/>
                      <a:gd name="T23" fmla="*/ 2 h 15"/>
                      <a:gd name="T24" fmla="*/ 215 w 215"/>
                      <a:gd name="T25" fmla="*/ 0 h 15"/>
                      <a:gd name="T26" fmla="*/ 210 w 215"/>
                      <a:gd name="T27" fmla="*/ 0 h 15"/>
                      <a:gd name="T28" fmla="*/ 208 w 215"/>
                      <a:gd name="T29" fmla="*/ 2 h 15"/>
                      <a:gd name="T30" fmla="*/ 202 w 215"/>
                      <a:gd name="T31" fmla="*/ 4 h 15"/>
                      <a:gd name="T32" fmla="*/ 192 w 215"/>
                      <a:gd name="T33" fmla="*/ 6 h 15"/>
                      <a:gd name="T34" fmla="*/ 181 w 215"/>
                      <a:gd name="T35" fmla="*/ 8 h 15"/>
                      <a:gd name="T36" fmla="*/ 165 w 215"/>
                      <a:gd name="T37" fmla="*/ 10 h 15"/>
                      <a:gd name="T38" fmla="*/ 148 w 215"/>
                      <a:gd name="T39" fmla="*/ 10 h 15"/>
                      <a:gd name="T40" fmla="*/ 127 w 215"/>
                      <a:gd name="T41" fmla="*/ 12 h 15"/>
                      <a:gd name="T42" fmla="*/ 106 w 215"/>
                      <a:gd name="T43" fmla="*/ 13 h 15"/>
                      <a:gd name="T44" fmla="*/ 81 w 215"/>
                      <a:gd name="T45" fmla="*/ 13 h 15"/>
                      <a:gd name="T46" fmla="*/ 54 w 215"/>
                      <a:gd name="T47" fmla="*/ 13 h 15"/>
                      <a:gd name="T48" fmla="*/ 29 w 215"/>
                      <a:gd name="T49" fmla="*/ 15 h 15"/>
                      <a:gd name="T50" fmla="*/ 0 w 215"/>
                      <a:gd name="T51" fmla="*/ 15 h 15"/>
                      <a:gd name="T52" fmla="*/ 0 w 215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15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3" y="13"/>
                        </a:lnTo>
                        <a:lnTo>
                          <a:pt x="108" y="13"/>
                        </a:lnTo>
                        <a:lnTo>
                          <a:pt x="131" y="12"/>
                        </a:lnTo>
                        <a:lnTo>
                          <a:pt x="152" y="12"/>
                        </a:lnTo>
                        <a:lnTo>
                          <a:pt x="171" y="10"/>
                        </a:lnTo>
                        <a:lnTo>
                          <a:pt x="186" y="8"/>
                        </a:lnTo>
                        <a:lnTo>
                          <a:pt x="198" y="6"/>
                        </a:lnTo>
                        <a:lnTo>
                          <a:pt x="208" y="4"/>
                        </a:lnTo>
                        <a:lnTo>
                          <a:pt x="213" y="2"/>
                        </a:lnTo>
                        <a:lnTo>
                          <a:pt x="215" y="0"/>
                        </a:lnTo>
                        <a:lnTo>
                          <a:pt x="210" y="0"/>
                        </a:lnTo>
                        <a:lnTo>
                          <a:pt x="208" y="2"/>
                        </a:lnTo>
                        <a:lnTo>
                          <a:pt x="202" y="4"/>
                        </a:lnTo>
                        <a:lnTo>
                          <a:pt x="192" y="6"/>
                        </a:lnTo>
                        <a:lnTo>
                          <a:pt x="181" y="8"/>
                        </a:lnTo>
                        <a:lnTo>
                          <a:pt x="165" y="10"/>
                        </a:lnTo>
                        <a:lnTo>
                          <a:pt x="148" y="10"/>
                        </a:lnTo>
                        <a:lnTo>
                          <a:pt x="127" y="12"/>
                        </a:lnTo>
                        <a:lnTo>
                          <a:pt x="106" y="13"/>
                        </a:lnTo>
                        <a:lnTo>
                          <a:pt x="81" y="13"/>
                        </a:lnTo>
                        <a:lnTo>
                          <a:pt x="54" y="13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A7A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DD0EB0DB-1D2C-4431-B20F-9F1898F28D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05" cy="8"/>
                  </a:xfrm>
                  <a:custGeom>
                    <a:avLst/>
                    <a:gdLst>
                      <a:gd name="T0" fmla="*/ 0 w 210"/>
                      <a:gd name="T1" fmla="*/ 15 h 15"/>
                      <a:gd name="T2" fmla="*/ 29 w 210"/>
                      <a:gd name="T3" fmla="*/ 15 h 15"/>
                      <a:gd name="T4" fmla="*/ 54 w 210"/>
                      <a:gd name="T5" fmla="*/ 13 h 15"/>
                      <a:gd name="T6" fmla="*/ 81 w 210"/>
                      <a:gd name="T7" fmla="*/ 13 h 15"/>
                      <a:gd name="T8" fmla="*/ 106 w 210"/>
                      <a:gd name="T9" fmla="*/ 13 h 15"/>
                      <a:gd name="T10" fmla="*/ 127 w 210"/>
                      <a:gd name="T11" fmla="*/ 12 h 15"/>
                      <a:gd name="T12" fmla="*/ 148 w 210"/>
                      <a:gd name="T13" fmla="*/ 10 h 15"/>
                      <a:gd name="T14" fmla="*/ 165 w 210"/>
                      <a:gd name="T15" fmla="*/ 10 h 15"/>
                      <a:gd name="T16" fmla="*/ 181 w 210"/>
                      <a:gd name="T17" fmla="*/ 8 h 15"/>
                      <a:gd name="T18" fmla="*/ 192 w 210"/>
                      <a:gd name="T19" fmla="*/ 6 h 15"/>
                      <a:gd name="T20" fmla="*/ 202 w 210"/>
                      <a:gd name="T21" fmla="*/ 4 h 15"/>
                      <a:gd name="T22" fmla="*/ 208 w 210"/>
                      <a:gd name="T23" fmla="*/ 2 h 15"/>
                      <a:gd name="T24" fmla="*/ 210 w 210"/>
                      <a:gd name="T25" fmla="*/ 0 h 15"/>
                      <a:gd name="T26" fmla="*/ 204 w 210"/>
                      <a:gd name="T27" fmla="*/ 0 h 15"/>
                      <a:gd name="T28" fmla="*/ 202 w 210"/>
                      <a:gd name="T29" fmla="*/ 2 h 15"/>
                      <a:gd name="T30" fmla="*/ 196 w 210"/>
                      <a:gd name="T31" fmla="*/ 4 h 15"/>
                      <a:gd name="T32" fmla="*/ 188 w 210"/>
                      <a:gd name="T33" fmla="*/ 6 h 15"/>
                      <a:gd name="T34" fmla="*/ 177 w 210"/>
                      <a:gd name="T35" fmla="*/ 8 h 15"/>
                      <a:gd name="T36" fmla="*/ 161 w 210"/>
                      <a:gd name="T37" fmla="*/ 10 h 15"/>
                      <a:gd name="T38" fmla="*/ 144 w 210"/>
                      <a:gd name="T39" fmla="*/ 10 h 15"/>
                      <a:gd name="T40" fmla="*/ 123 w 210"/>
                      <a:gd name="T41" fmla="*/ 12 h 15"/>
                      <a:gd name="T42" fmla="*/ 102 w 210"/>
                      <a:gd name="T43" fmla="*/ 12 h 15"/>
                      <a:gd name="T44" fmla="*/ 79 w 210"/>
                      <a:gd name="T45" fmla="*/ 13 h 15"/>
                      <a:gd name="T46" fmla="*/ 54 w 210"/>
                      <a:gd name="T47" fmla="*/ 13 h 15"/>
                      <a:gd name="T48" fmla="*/ 27 w 210"/>
                      <a:gd name="T49" fmla="*/ 13 h 15"/>
                      <a:gd name="T50" fmla="*/ 0 w 210"/>
                      <a:gd name="T51" fmla="*/ 13 h 15"/>
                      <a:gd name="T52" fmla="*/ 0 w 210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10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4" y="13"/>
                        </a:lnTo>
                        <a:lnTo>
                          <a:pt x="81" y="13"/>
                        </a:lnTo>
                        <a:lnTo>
                          <a:pt x="106" y="13"/>
                        </a:lnTo>
                        <a:lnTo>
                          <a:pt x="127" y="12"/>
                        </a:lnTo>
                        <a:lnTo>
                          <a:pt x="148" y="10"/>
                        </a:lnTo>
                        <a:lnTo>
                          <a:pt x="165" y="10"/>
                        </a:lnTo>
                        <a:lnTo>
                          <a:pt x="181" y="8"/>
                        </a:lnTo>
                        <a:lnTo>
                          <a:pt x="192" y="6"/>
                        </a:lnTo>
                        <a:lnTo>
                          <a:pt x="202" y="4"/>
                        </a:lnTo>
                        <a:lnTo>
                          <a:pt x="208" y="2"/>
                        </a:lnTo>
                        <a:lnTo>
                          <a:pt x="210" y="0"/>
                        </a:lnTo>
                        <a:lnTo>
                          <a:pt x="204" y="0"/>
                        </a:lnTo>
                        <a:lnTo>
                          <a:pt x="202" y="2"/>
                        </a:lnTo>
                        <a:lnTo>
                          <a:pt x="196" y="4"/>
                        </a:lnTo>
                        <a:lnTo>
                          <a:pt x="188" y="6"/>
                        </a:lnTo>
                        <a:lnTo>
                          <a:pt x="177" y="8"/>
                        </a:lnTo>
                        <a:lnTo>
                          <a:pt x="161" y="10"/>
                        </a:lnTo>
                        <a:lnTo>
                          <a:pt x="144" y="10"/>
                        </a:lnTo>
                        <a:lnTo>
                          <a:pt x="123" y="12"/>
                        </a:lnTo>
                        <a:lnTo>
                          <a:pt x="102" y="12"/>
                        </a:lnTo>
                        <a:lnTo>
                          <a:pt x="79" y="13"/>
                        </a:lnTo>
                        <a:lnTo>
                          <a:pt x="54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9797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AD757BAC-8314-42CA-9D68-54A235788B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02" cy="7"/>
                  </a:xfrm>
                  <a:custGeom>
                    <a:avLst/>
                    <a:gdLst>
                      <a:gd name="T0" fmla="*/ 0 w 204"/>
                      <a:gd name="T1" fmla="*/ 13 h 13"/>
                      <a:gd name="T2" fmla="*/ 27 w 204"/>
                      <a:gd name="T3" fmla="*/ 13 h 13"/>
                      <a:gd name="T4" fmla="*/ 54 w 204"/>
                      <a:gd name="T5" fmla="*/ 13 h 13"/>
                      <a:gd name="T6" fmla="*/ 79 w 204"/>
                      <a:gd name="T7" fmla="*/ 13 h 13"/>
                      <a:gd name="T8" fmla="*/ 102 w 204"/>
                      <a:gd name="T9" fmla="*/ 12 h 13"/>
                      <a:gd name="T10" fmla="*/ 123 w 204"/>
                      <a:gd name="T11" fmla="*/ 12 h 13"/>
                      <a:gd name="T12" fmla="*/ 144 w 204"/>
                      <a:gd name="T13" fmla="*/ 10 h 13"/>
                      <a:gd name="T14" fmla="*/ 161 w 204"/>
                      <a:gd name="T15" fmla="*/ 10 h 13"/>
                      <a:gd name="T16" fmla="*/ 177 w 204"/>
                      <a:gd name="T17" fmla="*/ 8 h 13"/>
                      <a:gd name="T18" fmla="*/ 188 w 204"/>
                      <a:gd name="T19" fmla="*/ 6 h 13"/>
                      <a:gd name="T20" fmla="*/ 196 w 204"/>
                      <a:gd name="T21" fmla="*/ 4 h 13"/>
                      <a:gd name="T22" fmla="*/ 202 w 204"/>
                      <a:gd name="T23" fmla="*/ 2 h 13"/>
                      <a:gd name="T24" fmla="*/ 204 w 204"/>
                      <a:gd name="T25" fmla="*/ 0 h 13"/>
                      <a:gd name="T26" fmla="*/ 198 w 204"/>
                      <a:gd name="T27" fmla="*/ 0 h 13"/>
                      <a:gd name="T28" fmla="*/ 196 w 204"/>
                      <a:gd name="T29" fmla="*/ 2 h 13"/>
                      <a:gd name="T30" fmla="*/ 190 w 204"/>
                      <a:gd name="T31" fmla="*/ 4 h 13"/>
                      <a:gd name="T32" fmla="*/ 183 w 204"/>
                      <a:gd name="T33" fmla="*/ 6 h 13"/>
                      <a:gd name="T34" fmla="*/ 171 w 204"/>
                      <a:gd name="T35" fmla="*/ 8 h 13"/>
                      <a:gd name="T36" fmla="*/ 158 w 204"/>
                      <a:gd name="T37" fmla="*/ 8 h 13"/>
                      <a:gd name="T38" fmla="*/ 140 w 204"/>
                      <a:gd name="T39" fmla="*/ 10 h 13"/>
                      <a:gd name="T40" fmla="*/ 121 w 204"/>
                      <a:gd name="T41" fmla="*/ 12 h 13"/>
                      <a:gd name="T42" fmla="*/ 100 w 204"/>
                      <a:gd name="T43" fmla="*/ 12 h 13"/>
                      <a:gd name="T44" fmla="*/ 77 w 204"/>
                      <a:gd name="T45" fmla="*/ 13 h 13"/>
                      <a:gd name="T46" fmla="*/ 52 w 204"/>
                      <a:gd name="T47" fmla="*/ 13 h 13"/>
                      <a:gd name="T48" fmla="*/ 27 w 204"/>
                      <a:gd name="T49" fmla="*/ 13 h 13"/>
                      <a:gd name="T50" fmla="*/ 0 w 204"/>
                      <a:gd name="T51" fmla="*/ 13 h 13"/>
                      <a:gd name="T52" fmla="*/ 0 w 204"/>
                      <a:gd name="T5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04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4" y="13"/>
                        </a:lnTo>
                        <a:lnTo>
                          <a:pt x="79" y="13"/>
                        </a:lnTo>
                        <a:lnTo>
                          <a:pt x="102" y="12"/>
                        </a:lnTo>
                        <a:lnTo>
                          <a:pt x="123" y="12"/>
                        </a:lnTo>
                        <a:lnTo>
                          <a:pt x="144" y="10"/>
                        </a:lnTo>
                        <a:lnTo>
                          <a:pt x="161" y="10"/>
                        </a:lnTo>
                        <a:lnTo>
                          <a:pt x="177" y="8"/>
                        </a:lnTo>
                        <a:lnTo>
                          <a:pt x="188" y="6"/>
                        </a:lnTo>
                        <a:lnTo>
                          <a:pt x="196" y="4"/>
                        </a:lnTo>
                        <a:lnTo>
                          <a:pt x="202" y="2"/>
                        </a:lnTo>
                        <a:lnTo>
                          <a:pt x="204" y="0"/>
                        </a:lnTo>
                        <a:lnTo>
                          <a:pt x="198" y="0"/>
                        </a:lnTo>
                        <a:lnTo>
                          <a:pt x="196" y="2"/>
                        </a:lnTo>
                        <a:lnTo>
                          <a:pt x="190" y="4"/>
                        </a:lnTo>
                        <a:lnTo>
                          <a:pt x="183" y="6"/>
                        </a:lnTo>
                        <a:lnTo>
                          <a:pt x="171" y="8"/>
                        </a:lnTo>
                        <a:lnTo>
                          <a:pt x="158" y="8"/>
                        </a:lnTo>
                        <a:lnTo>
                          <a:pt x="140" y="10"/>
                        </a:lnTo>
                        <a:lnTo>
                          <a:pt x="121" y="12"/>
                        </a:lnTo>
                        <a:lnTo>
                          <a:pt x="100" y="12"/>
                        </a:lnTo>
                        <a:lnTo>
                          <a:pt x="77" y="13"/>
                        </a:lnTo>
                        <a:lnTo>
                          <a:pt x="52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878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4" name="Freeform 613">
                    <a:extLst>
                      <a:ext uri="{FF2B5EF4-FFF2-40B4-BE49-F238E27FC236}">
                        <a16:creationId xmlns:a16="http://schemas.microsoft.com/office/drawing/2014/main" id="{FE75F550-BD9B-480D-A3AB-AB066D72CF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99" cy="7"/>
                  </a:xfrm>
                  <a:custGeom>
                    <a:avLst/>
                    <a:gdLst>
                      <a:gd name="T0" fmla="*/ 0 w 198"/>
                      <a:gd name="T1" fmla="*/ 13 h 13"/>
                      <a:gd name="T2" fmla="*/ 27 w 198"/>
                      <a:gd name="T3" fmla="*/ 13 h 13"/>
                      <a:gd name="T4" fmla="*/ 52 w 198"/>
                      <a:gd name="T5" fmla="*/ 13 h 13"/>
                      <a:gd name="T6" fmla="*/ 77 w 198"/>
                      <a:gd name="T7" fmla="*/ 13 h 13"/>
                      <a:gd name="T8" fmla="*/ 100 w 198"/>
                      <a:gd name="T9" fmla="*/ 12 h 13"/>
                      <a:gd name="T10" fmla="*/ 121 w 198"/>
                      <a:gd name="T11" fmla="*/ 12 h 13"/>
                      <a:gd name="T12" fmla="*/ 140 w 198"/>
                      <a:gd name="T13" fmla="*/ 10 h 13"/>
                      <a:gd name="T14" fmla="*/ 158 w 198"/>
                      <a:gd name="T15" fmla="*/ 8 h 13"/>
                      <a:gd name="T16" fmla="*/ 171 w 198"/>
                      <a:gd name="T17" fmla="*/ 8 h 13"/>
                      <a:gd name="T18" fmla="*/ 183 w 198"/>
                      <a:gd name="T19" fmla="*/ 6 h 13"/>
                      <a:gd name="T20" fmla="*/ 190 w 198"/>
                      <a:gd name="T21" fmla="*/ 4 h 13"/>
                      <a:gd name="T22" fmla="*/ 196 w 198"/>
                      <a:gd name="T23" fmla="*/ 2 h 13"/>
                      <a:gd name="T24" fmla="*/ 198 w 198"/>
                      <a:gd name="T25" fmla="*/ 0 h 13"/>
                      <a:gd name="T26" fmla="*/ 192 w 198"/>
                      <a:gd name="T27" fmla="*/ 0 h 13"/>
                      <a:gd name="T28" fmla="*/ 190 w 198"/>
                      <a:gd name="T29" fmla="*/ 2 h 13"/>
                      <a:gd name="T30" fmla="*/ 184 w 198"/>
                      <a:gd name="T31" fmla="*/ 4 h 13"/>
                      <a:gd name="T32" fmla="*/ 177 w 198"/>
                      <a:gd name="T33" fmla="*/ 6 h 13"/>
                      <a:gd name="T34" fmla="*/ 165 w 198"/>
                      <a:gd name="T35" fmla="*/ 8 h 13"/>
                      <a:gd name="T36" fmla="*/ 152 w 198"/>
                      <a:gd name="T37" fmla="*/ 8 h 13"/>
                      <a:gd name="T38" fmla="*/ 136 w 198"/>
                      <a:gd name="T39" fmla="*/ 10 h 13"/>
                      <a:gd name="T40" fmla="*/ 117 w 198"/>
                      <a:gd name="T41" fmla="*/ 12 h 13"/>
                      <a:gd name="T42" fmla="*/ 96 w 198"/>
                      <a:gd name="T43" fmla="*/ 12 h 13"/>
                      <a:gd name="T44" fmla="*/ 73 w 198"/>
                      <a:gd name="T45" fmla="*/ 12 h 13"/>
                      <a:gd name="T46" fmla="*/ 50 w 198"/>
                      <a:gd name="T47" fmla="*/ 13 h 13"/>
                      <a:gd name="T48" fmla="*/ 25 w 198"/>
                      <a:gd name="T49" fmla="*/ 13 h 13"/>
                      <a:gd name="T50" fmla="*/ 0 w 198"/>
                      <a:gd name="T51" fmla="*/ 13 h 13"/>
                      <a:gd name="T52" fmla="*/ 0 w 198"/>
                      <a:gd name="T5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98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2" y="13"/>
                        </a:lnTo>
                        <a:lnTo>
                          <a:pt x="77" y="13"/>
                        </a:lnTo>
                        <a:lnTo>
                          <a:pt x="100" y="12"/>
                        </a:lnTo>
                        <a:lnTo>
                          <a:pt x="121" y="12"/>
                        </a:lnTo>
                        <a:lnTo>
                          <a:pt x="140" y="10"/>
                        </a:lnTo>
                        <a:lnTo>
                          <a:pt x="158" y="8"/>
                        </a:lnTo>
                        <a:lnTo>
                          <a:pt x="171" y="8"/>
                        </a:lnTo>
                        <a:lnTo>
                          <a:pt x="183" y="6"/>
                        </a:lnTo>
                        <a:lnTo>
                          <a:pt x="190" y="4"/>
                        </a:lnTo>
                        <a:lnTo>
                          <a:pt x="196" y="2"/>
                        </a:lnTo>
                        <a:lnTo>
                          <a:pt x="198" y="0"/>
                        </a:lnTo>
                        <a:lnTo>
                          <a:pt x="192" y="0"/>
                        </a:lnTo>
                        <a:lnTo>
                          <a:pt x="190" y="2"/>
                        </a:lnTo>
                        <a:lnTo>
                          <a:pt x="184" y="4"/>
                        </a:lnTo>
                        <a:lnTo>
                          <a:pt x="177" y="6"/>
                        </a:lnTo>
                        <a:lnTo>
                          <a:pt x="165" y="8"/>
                        </a:lnTo>
                        <a:lnTo>
                          <a:pt x="152" y="8"/>
                        </a:lnTo>
                        <a:lnTo>
                          <a:pt x="136" y="10"/>
                        </a:lnTo>
                        <a:lnTo>
                          <a:pt x="117" y="12"/>
                        </a:lnTo>
                        <a:lnTo>
                          <a:pt x="96" y="12"/>
                        </a:lnTo>
                        <a:lnTo>
                          <a:pt x="73" y="12"/>
                        </a:lnTo>
                        <a:lnTo>
                          <a:pt x="50" y="13"/>
                        </a:lnTo>
                        <a:lnTo>
                          <a:pt x="25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5" name="Freeform 614">
                    <a:extLst>
                      <a:ext uri="{FF2B5EF4-FFF2-40B4-BE49-F238E27FC236}">
                        <a16:creationId xmlns:a16="http://schemas.microsoft.com/office/drawing/2014/main" id="{46520215-CBB4-4580-89B1-D79D77F043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96" cy="7"/>
                  </a:xfrm>
                  <a:custGeom>
                    <a:avLst/>
                    <a:gdLst>
                      <a:gd name="T0" fmla="*/ 0 w 192"/>
                      <a:gd name="T1" fmla="*/ 13 h 13"/>
                      <a:gd name="T2" fmla="*/ 25 w 192"/>
                      <a:gd name="T3" fmla="*/ 13 h 13"/>
                      <a:gd name="T4" fmla="*/ 50 w 192"/>
                      <a:gd name="T5" fmla="*/ 13 h 13"/>
                      <a:gd name="T6" fmla="*/ 73 w 192"/>
                      <a:gd name="T7" fmla="*/ 12 h 13"/>
                      <a:gd name="T8" fmla="*/ 96 w 192"/>
                      <a:gd name="T9" fmla="*/ 12 h 13"/>
                      <a:gd name="T10" fmla="*/ 117 w 192"/>
                      <a:gd name="T11" fmla="*/ 12 h 13"/>
                      <a:gd name="T12" fmla="*/ 136 w 192"/>
                      <a:gd name="T13" fmla="*/ 10 h 13"/>
                      <a:gd name="T14" fmla="*/ 152 w 192"/>
                      <a:gd name="T15" fmla="*/ 8 h 13"/>
                      <a:gd name="T16" fmla="*/ 165 w 192"/>
                      <a:gd name="T17" fmla="*/ 8 h 13"/>
                      <a:gd name="T18" fmla="*/ 177 w 192"/>
                      <a:gd name="T19" fmla="*/ 6 h 13"/>
                      <a:gd name="T20" fmla="*/ 184 w 192"/>
                      <a:gd name="T21" fmla="*/ 4 h 13"/>
                      <a:gd name="T22" fmla="*/ 190 w 192"/>
                      <a:gd name="T23" fmla="*/ 2 h 13"/>
                      <a:gd name="T24" fmla="*/ 192 w 192"/>
                      <a:gd name="T25" fmla="*/ 0 h 13"/>
                      <a:gd name="T26" fmla="*/ 186 w 192"/>
                      <a:gd name="T27" fmla="*/ 0 h 13"/>
                      <a:gd name="T28" fmla="*/ 184 w 192"/>
                      <a:gd name="T29" fmla="*/ 2 h 13"/>
                      <a:gd name="T30" fmla="*/ 179 w 192"/>
                      <a:gd name="T31" fmla="*/ 4 h 13"/>
                      <a:gd name="T32" fmla="*/ 169 w 192"/>
                      <a:gd name="T33" fmla="*/ 6 h 13"/>
                      <a:gd name="T34" fmla="*/ 156 w 192"/>
                      <a:gd name="T35" fmla="*/ 8 h 13"/>
                      <a:gd name="T36" fmla="*/ 140 w 192"/>
                      <a:gd name="T37" fmla="*/ 10 h 13"/>
                      <a:gd name="T38" fmla="*/ 121 w 192"/>
                      <a:gd name="T39" fmla="*/ 10 h 13"/>
                      <a:gd name="T40" fmla="*/ 100 w 192"/>
                      <a:gd name="T41" fmla="*/ 12 h 13"/>
                      <a:gd name="T42" fmla="*/ 77 w 192"/>
                      <a:gd name="T43" fmla="*/ 12 h 13"/>
                      <a:gd name="T44" fmla="*/ 54 w 192"/>
                      <a:gd name="T45" fmla="*/ 13 h 13"/>
                      <a:gd name="T46" fmla="*/ 27 w 192"/>
                      <a:gd name="T47" fmla="*/ 13 h 13"/>
                      <a:gd name="T48" fmla="*/ 0 w 192"/>
                      <a:gd name="T49" fmla="*/ 13 h 13"/>
                      <a:gd name="T50" fmla="*/ 0 w 192"/>
                      <a:gd name="T51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92" h="13">
                        <a:moveTo>
                          <a:pt x="0" y="13"/>
                        </a:moveTo>
                        <a:lnTo>
                          <a:pt x="25" y="13"/>
                        </a:lnTo>
                        <a:lnTo>
                          <a:pt x="50" y="13"/>
                        </a:lnTo>
                        <a:lnTo>
                          <a:pt x="73" y="12"/>
                        </a:lnTo>
                        <a:lnTo>
                          <a:pt x="96" y="12"/>
                        </a:lnTo>
                        <a:lnTo>
                          <a:pt x="117" y="12"/>
                        </a:lnTo>
                        <a:lnTo>
                          <a:pt x="136" y="10"/>
                        </a:lnTo>
                        <a:lnTo>
                          <a:pt x="152" y="8"/>
                        </a:lnTo>
                        <a:lnTo>
                          <a:pt x="165" y="8"/>
                        </a:lnTo>
                        <a:lnTo>
                          <a:pt x="177" y="6"/>
                        </a:lnTo>
                        <a:lnTo>
                          <a:pt x="184" y="4"/>
                        </a:lnTo>
                        <a:lnTo>
                          <a:pt x="190" y="2"/>
                        </a:lnTo>
                        <a:lnTo>
                          <a:pt x="192" y="0"/>
                        </a:lnTo>
                        <a:lnTo>
                          <a:pt x="186" y="0"/>
                        </a:lnTo>
                        <a:lnTo>
                          <a:pt x="184" y="2"/>
                        </a:lnTo>
                        <a:lnTo>
                          <a:pt x="179" y="4"/>
                        </a:lnTo>
                        <a:lnTo>
                          <a:pt x="169" y="6"/>
                        </a:lnTo>
                        <a:lnTo>
                          <a:pt x="156" y="8"/>
                        </a:lnTo>
                        <a:lnTo>
                          <a:pt x="140" y="10"/>
                        </a:lnTo>
                        <a:lnTo>
                          <a:pt x="121" y="10"/>
                        </a:lnTo>
                        <a:lnTo>
                          <a:pt x="100" y="12"/>
                        </a:lnTo>
                        <a:lnTo>
                          <a:pt x="77" y="12"/>
                        </a:lnTo>
                        <a:lnTo>
                          <a:pt x="54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676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6" name="Freeform 615">
                    <a:extLst>
                      <a:ext uri="{FF2B5EF4-FFF2-40B4-BE49-F238E27FC236}">
                        <a16:creationId xmlns:a16="http://schemas.microsoft.com/office/drawing/2014/main" id="{8BAFBEC5-17B1-4568-A4D2-E418702E76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93" cy="7"/>
                  </a:xfrm>
                  <a:custGeom>
                    <a:avLst/>
                    <a:gdLst>
                      <a:gd name="T0" fmla="*/ 0 w 186"/>
                      <a:gd name="T1" fmla="*/ 13 h 13"/>
                      <a:gd name="T2" fmla="*/ 27 w 186"/>
                      <a:gd name="T3" fmla="*/ 13 h 13"/>
                      <a:gd name="T4" fmla="*/ 54 w 186"/>
                      <a:gd name="T5" fmla="*/ 13 h 13"/>
                      <a:gd name="T6" fmla="*/ 77 w 186"/>
                      <a:gd name="T7" fmla="*/ 12 h 13"/>
                      <a:gd name="T8" fmla="*/ 100 w 186"/>
                      <a:gd name="T9" fmla="*/ 12 h 13"/>
                      <a:gd name="T10" fmla="*/ 121 w 186"/>
                      <a:gd name="T11" fmla="*/ 10 h 13"/>
                      <a:gd name="T12" fmla="*/ 140 w 186"/>
                      <a:gd name="T13" fmla="*/ 10 h 13"/>
                      <a:gd name="T14" fmla="*/ 156 w 186"/>
                      <a:gd name="T15" fmla="*/ 8 h 13"/>
                      <a:gd name="T16" fmla="*/ 169 w 186"/>
                      <a:gd name="T17" fmla="*/ 6 h 13"/>
                      <a:gd name="T18" fmla="*/ 179 w 186"/>
                      <a:gd name="T19" fmla="*/ 4 h 13"/>
                      <a:gd name="T20" fmla="*/ 184 w 186"/>
                      <a:gd name="T21" fmla="*/ 2 h 13"/>
                      <a:gd name="T22" fmla="*/ 186 w 186"/>
                      <a:gd name="T23" fmla="*/ 0 h 13"/>
                      <a:gd name="T24" fmla="*/ 181 w 186"/>
                      <a:gd name="T25" fmla="*/ 0 h 13"/>
                      <a:gd name="T26" fmla="*/ 179 w 186"/>
                      <a:gd name="T27" fmla="*/ 2 h 13"/>
                      <a:gd name="T28" fmla="*/ 173 w 186"/>
                      <a:gd name="T29" fmla="*/ 4 h 13"/>
                      <a:gd name="T30" fmla="*/ 163 w 186"/>
                      <a:gd name="T31" fmla="*/ 6 h 13"/>
                      <a:gd name="T32" fmla="*/ 152 w 186"/>
                      <a:gd name="T33" fmla="*/ 8 h 13"/>
                      <a:gd name="T34" fmla="*/ 136 w 186"/>
                      <a:gd name="T35" fmla="*/ 8 h 13"/>
                      <a:gd name="T36" fmla="*/ 117 w 186"/>
                      <a:gd name="T37" fmla="*/ 10 h 13"/>
                      <a:gd name="T38" fmla="*/ 98 w 186"/>
                      <a:gd name="T39" fmla="*/ 12 h 13"/>
                      <a:gd name="T40" fmla="*/ 75 w 186"/>
                      <a:gd name="T41" fmla="*/ 12 h 13"/>
                      <a:gd name="T42" fmla="*/ 52 w 186"/>
                      <a:gd name="T43" fmla="*/ 12 h 13"/>
                      <a:gd name="T44" fmla="*/ 27 w 186"/>
                      <a:gd name="T45" fmla="*/ 13 h 13"/>
                      <a:gd name="T46" fmla="*/ 0 w 186"/>
                      <a:gd name="T47" fmla="*/ 13 h 13"/>
                      <a:gd name="T48" fmla="*/ 0 w 186"/>
                      <a:gd name="T49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6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4" y="13"/>
                        </a:lnTo>
                        <a:lnTo>
                          <a:pt x="77" y="12"/>
                        </a:lnTo>
                        <a:lnTo>
                          <a:pt x="100" y="12"/>
                        </a:lnTo>
                        <a:lnTo>
                          <a:pt x="121" y="10"/>
                        </a:lnTo>
                        <a:lnTo>
                          <a:pt x="140" y="10"/>
                        </a:lnTo>
                        <a:lnTo>
                          <a:pt x="156" y="8"/>
                        </a:lnTo>
                        <a:lnTo>
                          <a:pt x="169" y="6"/>
                        </a:lnTo>
                        <a:lnTo>
                          <a:pt x="179" y="4"/>
                        </a:lnTo>
                        <a:lnTo>
                          <a:pt x="184" y="2"/>
                        </a:lnTo>
                        <a:lnTo>
                          <a:pt x="186" y="0"/>
                        </a:lnTo>
                        <a:lnTo>
                          <a:pt x="181" y="0"/>
                        </a:lnTo>
                        <a:lnTo>
                          <a:pt x="179" y="2"/>
                        </a:lnTo>
                        <a:lnTo>
                          <a:pt x="173" y="4"/>
                        </a:lnTo>
                        <a:lnTo>
                          <a:pt x="163" y="6"/>
                        </a:lnTo>
                        <a:lnTo>
                          <a:pt x="152" y="8"/>
                        </a:lnTo>
                        <a:lnTo>
                          <a:pt x="136" y="8"/>
                        </a:lnTo>
                        <a:lnTo>
                          <a:pt x="117" y="10"/>
                        </a:lnTo>
                        <a:lnTo>
                          <a:pt x="98" y="12"/>
                        </a:lnTo>
                        <a:lnTo>
                          <a:pt x="75" y="12"/>
                        </a:lnTo>
                        <a:lnTo>
                          <a:pt x="52" y="12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5757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7" name="Freeform 616">
                    <a:extLst>
                      <a:ext uri="{FF2B5EF4-FFF2-40B4-BE49-F238E27FC236}">
                        <a16:creationId xmlns:a16="http://schemas.microsoft.com/office/drawing/2014/main" id="{4BA363E2-40AA-45D4-80B4-8A2624A868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90" cy="7"/>
                  </a:xfrm>
                  <a:custGeom>
                    <a:avLst/>
                    <a:gdLst>
                      <a:gd name="T0" fmla="*/ 0 w 181"/>
                      <a:gd name="T1" fmla="*/ 13 h 13"/>
                      <a:gd name="T2" fmla="*/ 27 w 181"/>
                      <a:gd name="T3" fmla="*/ 13 h 13"/>
                      <a:gd name="T4" fmla="*/ 52 w 181"/>
                      <a:gd name="T5" fmla="*/ 12 h 13"/>
                      <a:gd name="T6" fmla="*/ 75 w 181"/>
                      <a:gd name="T7" fmla="*/ 12 h 13"/>
                      <a:gd name="T8" fmla="*/ 98 w 181"/>
                      <a:gd name="T9" fmla="*/ 12 h 13"/>
                      <a:gd name="T10" fmla="*/ 117 w 181"/>
                      <a:gd name="T11" fmla="*/ 10 h 13"/>
                      <a:gd name="T12" fmla="*/ 136 w 181"/>
                      <a:gd name="T13" fmla="*/ 8 h 13"/>
                      <a:gd name="T14" fmla="*/ 152 w 181"/>
                      <a:gd name="T15" fmla="*/ 8 h 13"/>
                      <a:gd name="T16" fmla="*/ 163 w 181"/>
                      <a:gd name="T17" fmla="*/ 6 h 13"/>
                      <a:gd name="T18" fmla="*/ 173 w 181"/>
                      <a:gd name="T19" fmla="*/ 4 h 13"/>
                      <a:gd name="T20" fmla="*/ 179 w 181"/>
                      <a:gd name="T21" fmla="*/ 2 h 13"/>
                      <a:gd name="T22" fmla="*/ 181 w 181"/>
                      <a:gd name="T23" fmla="*/ 0 h 13"/>
                      <a:gd name="T24" fmla="*/ 175 w 181"/>
                      <a:gd name="T25" fmla="*/ 0 h 13"/>
                      <a:gd name="T26" fmla="*/ 173 w 181"/>
                      <a:gd name="T27" fmla="*/ 2 h 13"/>
                      <a:gd name="T28" fmla="*/ 167 w 181"/>
                      <a:gd name="T29" fmla="*/ 4 h 13"/>
                      <a:gd name="T30" fmla="*/ 158 w 181"/>
                      <a:gd name="T31" fmla="*/ 6 h 13"/>
                      <a:gd name="T32" fmla="*/ 146 w 181"/>
                      <a:gd name="T33" fmla="*/ 8 h 13"/>
                      <a:gd name="T34" fmla="*/ 133 w 181"/>
                      <a:gd name="T35" fmla="*/ 8 h 13"/>
                      <a:gd name="T36" fmla="*/ 115 w 181"/>
                      <a:gd name="T37" fmla="*/ 10 h 13"/>
                      <a:gd name="T38" fmla="*/ 94 w 181"/>
                      <a:gd name="T39" fmla="*/ 10 h 13"/>
                      <a:gd name="T40" fmla="*/ 73 w 181"/>
                      <a:gd name="T41" fmla="*/ 12 h 13"/>
                      <a:gd name="T42" fmla="*/ 50 w 181"/>
                      <a:gd name="T43" fmla="*/ 12 h 13"/>
                      <a:gd name="T44" fmla="*/ 25 w 181"/>
                      <a:gd name="T45" fmla="*/ 12 h 13"/>
                      <a:gd name="T46" fmla="*/ 0 w 181"/>
                      <a:gd name="T47" fmla="*/ 12 h 13"/>
                      <a:gd name="T48" fmla="*/ 0 w 181"/>
                      <a:gd name="T49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1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2" y="12"/>
                        </a:lnTo>
                        <a:lnTo>
                          <a:pt x="75" y="12"/>
                        </a:lnTo>
                        <a:lnTo>
                          <a:pt x="98" y="12"/>
                        </a:lnTo>
                        <a:lnTo>
                          <a:pt x="117" y="10"/>
                        </a:lnTo>
                        <a:lnTo>
                          <a:pt x="136" y="8"/>
                        </a:lnTo>
                        <a:lnTo>
                          <a:pt x="152" y="8"/>
                        </a:lnTo>
                        <a:lnTo>
                          <a:pt x="163" y="6"/>
                        </a:lnTo>
                        <a:lnTo>
                          <a:pt x="173" y="4"/>
                        </a:lnTo>
                        <a:lnTo>
                          <a:pt x="179" y="2"/>
                        </a:lnTo>
                        <a:lnTo>
                          <a:pt x="181" y="0"/>
                        </a:lnTo>
                        <a:lnTo>
                          <a:pt x="175" y="0"/>
                        </a:lnTo>
                        <a:lnTo>
                          <a:pt x="173" y="2"/>
                        </a:lnTo>
                        <a:lnTo>
                          <a:pt x="167" y="4"/>
                        </a:lnTo>
                        <a:lnTo>
                          <a:pt x="158" y="6"/>
                        </a:lnTo>
                        <a:lnTo>
                          <a:pt x="146" y="8"/>
                        </a:lnTo>
                        <a:lnTo>
                          <a:pt x="133" y="8"/>
                        </a:lnTo>
                        <a:lnTo>
                          <a:pt x="115" y="10"/>
                        </a:lnTo>
                        <a:lnTo>
                          <a:pt x="94" y="10"/>
                        </a:lnTo>
                        <a:lnTo>
                          <a:pt x="73" y="12"/>
                        </a:lnTo>
                        <a:lnTo>
                          <a:pt x="50" y="12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4747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8" name="Freeform 617">
                    <a:extLst>
                      <a:ext uri="{FF2B5EF4-FFF2-40B4-BE49-F238E27FC236}">
                        <a16:creationId xmlns:a16="http://schemas.microsoft.com/office/drawing/2014/main" id="{894D85A1-E79F-436E-8FB5-CC6579E254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87" cy="6"/>
                  </a:xfrm>
                  <a:custGeom>
                    <a:avLst/>
                    <a:gdLst>
                      <a:gd name="T0" fmla="*/ 0 w 175"/>
                      <a:gd name="T1" fmla="*/ 12 h 12"/>
                      <a:gd name="T2" fmla="*/ 25 w 175"/>
                      <a:gd name="T3" fmla="*/ 12 h 12"/>
                      <a:gd name="T4" fmla="*/ 50 w 175"/>
                      <a:gd name="T5" fmla="*/ 12 h 12"/>
                      <a:gd name="T6" fmla="*/ 73 w 175"/>
                      <a:gd name="T7" fmla="*/ 12 h 12"/>
                      <a:gd name="T8" fmla="*/ 94 w 175"/>
                      <a:gd name="T9" fmla="*/ 10 h 12"/>
                      <a:gd name="T10" fmla="*/ 115 w 175"/>
                      <a:gd name="T11" fmla="*/ 10 h 12"/>
                      <a:gd name="T12" fmla="*/ 133 w 175"/>
                      <a:gd name="T13" fmla="*/ 8 h 12"/>
                      <a:gd name="T14" fmla="*/ 146 w 175"/>
                      <a:gd name="T15" fmla="*/ 8 h 12"/>
                      <a:gd name="T16" fmla="*/ 158 w 175"/>
                      <a:gd name="T17" fmla="*/ 6 h 12"/>
                      <a:gd name="T18" fmla="*/ 167 w 175"/>
                      <a:gd name="T19" fmla="*/ 4 h 12"/>
                      <a:gd name="T20" fmla="*/ 173 w 175"/>
                      <a:gd name="T21" fmla="*/ 2 h 12"/>
                      <a:gd name="T22" fmla="*/ 175 w 175"/>
                      <a:gd name="T23" fmla="*/ 0 h 12"/>
                      <a:gd name="T24" fmla="*/ 169 w 175"/>
                      <a:gd name="T25" fmla="*/ 0 h 12"/>
                      <a:gd name="T26" fmla="*/ 167 w 175"/>
                      <a:gd name="T27" fmla="*/ 2 h 12"/>
                      <a:gd name="T28" fmla="*/ 161 w 175"/>
                      <a:gd name="T29" fmla="*/ 4 h 12"/>
                      <a:gd name="T30" fmla="*/ 154 w 175"/>
                      <a:gd name="T31" fmla="*/ 6 h 12"/>
                      <a:gd name="T32" fmla="*/ 142 w 175"/>
                      <a:gd name="T33" fmla="*/ 6 h 12"/>
                      <a:gd name="T34" fmla="*/ 127 w 175"/>
                      <a:gd name="T35" fmla="*/ 8 h 12"/>
                      <a:gd name="T36" fmla="*/ 111 w 175"/>
                      <a:gd name="T37" fmla="*/ 10 h 12"/>
                      <a:gd name="T38" fmla="*/ 92 w 175"/>
                      <a:gd name="T39" fmla="*/ 10 h 12"/>
                      <a:gd name="T40" fmla="*/ 71 w 175"/>
                      <a:gd name="T41" fmla="*/ 12 h 12"/>
                      <a:gd name="T42" fmla="*/ 48 w 175"/>
                      <a:gd name="T43" fmla="*/ 12 h 12"/>
                      <a:gd name="T44" fmla="*/ 25 w 175"/>
                      <a:gd name="T45" fmla="*/ 12 h 12"/>
                      <a:gd name="T46" fmla="*/ 0 w 175"/>
                      <a:gd name="T47" fmla="*/ 12 h 12"/>
                      <a:gd name="T48" fmla="*/ 0 w 175"/>
                      <a:gd name="T4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75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50" y="12"/>
                        </a:lnTo>
                        <a:lnTo>
                          <a:pt x="73" y="12"/>
                        </a:lnTo>
                        <a:lnTo>
                          <a:pt x="94" y="10"/>
                        </a:lnTo>
                        <a:lnTo>
                          <a:pt x="115" y="10"/>
                        </a:lnTo>
                        <a:lnTo>
                          <a:pt x="133" y="8"/>
                        </a:lnTo>
                        <a:lnTo>
                          <a:pt x="146" y="8"/>
                        </a:lnTo>
                        <a:lnTo>
                          <a:pt x="158" y="6"/>
                        </a:lnTo>
                        <a:lnTo>
                          <a:pt x="167" y="4"/>
                        </a:lnTo>
                        <a:lnTo>
                          <a:pt x="173" y="2"/>
                        </a:lnTo>
                        <a:lnTo>
                          <a:pt x="175" y="0"/>
                        </a:lnTo>
                        <a:lnTo>
                          <a:pt x="169" y="0"/>
                        </a:lnTo>
                        <a:lnTo>
                          <a:pt x="167" y="2"/>
                        </a:lnTo>
                        <a:lnTo>
                          <a:pt x="161" y="4"/>
                        </a:lnTo>
                        <a:lnTo>
                          <a:pt x="154" y="6"/>
                        </a:lnTo>
                        <a:lnTo>
                          <a:pt x="142" y="6"/>
                        </a:lnTo>
                        <a:lnTo>
                          <a:pt x="127" y="8"/>
                        </a:lnTo>
                        <a:lnTo>
                          <a:pt x="111" y="10"/>
                        </a:lnTo>
                        <a:lnTo>
                          <a:pt x="92" y="10"/>
                        </a:lnTo>
                        <a:lnTo>
                          <a:pt x="71" y="12"/>
                        </a:lnTo>
                        <a:lnTo>
                          <a:pt x="48" y="12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37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19" name="Freeform 618">
                    <a:extLst>
                      <a:ext uri="{FF2B5EF4-FFF2-40B4-BE49-F238E27FC236}">
                        <a16:creationId xmlns:a16="http://schemas.microsoft.com/office/drawing/2014/main" id="{32B3F794-C08F-416B-B98B-77944D702A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85" cy="6"/>
                  </a:xfrm>
                  <a:custGeom>
                    <a:avLst/>
                    <a:gdLst>
                      <a:gd name="T0" fmla="*/ 0 w 169"/>
                      <a:gd name="T1" fmla="*/ 12 h 12"/>
                      <a:gd name="T2" fmla="*/ 25 w 169"/>
                      <a:gd name="T3" fmla="*/ 12 h 12"/>
                      <a:gd name="T4" fmla="*/ 48 w 169"/>
                      <a:gd name="T5" fmla="*/ 12 h 12"/>
                      <a:gd name="T6" fmla="*/ 71 w 169"/>
                      <a:gd name="T7" fmla="*/ 12 h 12"/>
                      <a:gd name="T8" fmla="*/ 92 w 169"/>
                      <a:gd name="T9" fmla="*/ 10 h 12"/>
                      <a:gd name="T10" fmla="*/ 111 w 169"/>
                      <a:gd name="T11" fmla="*/ 10 h 12"/>
                      <a:gd name="T12" fmla="*/ 127 w 169"/>
                      <a:gd name="T13" fmla="*/ 8 h 12"/>
                      <a:gd name="T14" fmla="*/ 142 w 169"/>
                      <a:gd name="T15" fmla="*/ 6 h 12"/>
                      <a:gd name="T16" fmla="*/ 154 w 169"/>
                      <a:gd name="T17" fmla="*/ 6 h 12"/>
                      <a:gd name="T18" fmla="*/ 161 w 169"/>
                      <a:gd name="T19" fmla="*/ 4 h 12"/>
                      <a:gd name="T20" fmla="*/ 167 w 169"/>
                      <a:gd name="T21" fmla="*/ 2 h 12"/>
                      <a:gd name="T22" fmla="*/ 169 w 169"/>
                      <a:gd name="T23" fmla="*/ 0 h 12"/>
                      <a:gd name="T24" fmla="*/ 163 w 169"/>
                      <a:gd name="T25" fmla="*/ 0 h 12"/>
                      <a:gd name="T26" fmla="*/ 161 w 169"/>
                      <a:gd name="T27" fmla="*/ 2 h 12"/>
                      <a:gd name="T28" fmla="*/ 156 w 169"/>
                      <a:gd name="T29" fmla="*/ 4 h 12"/>
                      <a:gd name="T30" fmla="*/ 148 w 169"/>
                      <a:gd name="T31" fmla="*/ 6 h 12"/>
                      <a:gd name="T32" fmla="*/ 136 w 169"/>
                      <a:gd name="T33" fmla="*/ 6 h 12"/>
                      <a:gd name="T34" fmla="*/ 123 w 169"/>
                      <a:gd name="T35" fmla="*/ 8 h 12"/>
                      <a:gd name="T36" fmla="*/ 108 w 169"/>
                      <a:gd name="T37" fmla="*/ 10 h 12"/>
                      <a:gd name="T38" fmla="*/ 88 w 169"/>
                      <a:gd name="T39" fmla="*/ 10 h 12"/>
                      <a:gd name="T40" fmla="*/ 67 w 169"/>
                      <a:gd name="T41" fmla="*/ 10 h 12"/>
                      <a:gd name="T42" fmla="*/ 46 w 169"/>
                      <a:gd name="T43" fmla="*/ 12 h 12"/>
                      <a:gd name="T44" fmla="*/ 23 w 169"/>
                      <a:gd name="T45" fmla="*/ 12 h 12"/>
                      <a:gd name="T46" fmla="*/ 0 w 169"/>
                      <a:gd name="T47" fmla="*/ 12 h 12"/>
                      <a:gd name="T48" fmla="*/ 0 w 169"/>
                      <a:gd name="T4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69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48" y="12"/>
                        </a:lnTo>
                        <a:lnTo>
                          <a:pt x="71" y="12"/>
                        </a:lnTo>
                        <a:lnTo>
                          <a:pt x="92" y="10"/>
                        </a:lnTo>
                        <a:lnTo>
                          <a:pt x="111" y="10"/>
                        </a:lnTo>
                        <a:lnTo>
                          <a:pt x="127" y="8"/>
                        </a:lnTo>
                        <a:lnTo>
                          <a:pt x="142" y="6"/>
                        </a:lnTo>
                        <a:lnTo>
                          <a:pt x="154" y="6"/>
                        </a:lnTo>
                        <a:lnTo>
                          <a:pt x="161" y="4"/>
                        </a:lnTo>
                        <a:lnTo>
                          <a:pt x="167" y="2"/>
                        </a:lnTo>
                        <a:lnTo>
                          <a:pt x="169" y="0"/>
                        </a:lnTo>
                        <a:lnTo>
                          <a:pt x="163" y="0"/>
                        </a:lnTo>
                        <a:lnTo>
                          <a:pt x="161" y="2"/>
                        </a:lnTo>
                        <a:lnTo>
                          <a:pt x="156" y="4"/>
                        </a:lnTo>
                        <a:lnTo>
                          <a:pt x="148" y="6"/>
                        </a:lnTo>
                        <a:lnTo>
                          <a:pt x="136" y="6"/>
                        </a:lnTo>
                        <a:lnTo>
                          <a:pt x="123" y="8"/>
                        </a:lnTo>
                        <a:lnTo>
                          <a:pt x="108" y="10"/>
                        </a:lnTo>
                        <a:lnTo>
                          <a:pt x="88" y="10"/>
                        </a:lnTo>
                        <a:lnTo>
                          <a:pt x="67" y="10"/>
                        </a:lnTo>
                        <a:lnTo>
                          <a:pt x="46" y="12"/>
                        </a:lnTo>
                        <a:lnTo>
                          <a:pt x="23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2727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0" name="Freeform 619">
                    <a:extLst>
                      <a:ext uri="{FF2B5EF4-FFF2-40B4-BE49-F238E27FC236}">
                        <a16:creationId xmlns:a16="http://schemas.microsoft.com/office/drawing/2014/main" id="{B5345B53-96C0-4E6E-9A7A-1A24A9BBE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82" cy="6"/>
                  </a:xfrm>
                  <a:custGeom>
                    <a:avLst/>
                    <a:gdLst>
                      <a:gd name="T0" fmla="*/ 0 w 163"/>
                      <a:gd name="T1" fmla="*/ 12 h 12"/>
                      <a:gd name="T2" fmla="*/ 23 w 163"/>
                      <a:gd name="T3" fmla="*/ 12 h 12"/>
                      <a:gd name="T4" fmla="*/ 46 w 163"/>
                      <a:gd name="T5" fmla="*/ 12 h 12"/>
                      <a:gd name="T6" fmla="*/ 67 w 163"/>
                      <a:gd name="T7" fmla="*/ 10 h 12"/>
                      <a:gd name="T8" fmla="*/ 88 w 163"/>
                      <a:gd name="T9" fmla="*/ 10 h 12"/>
                      <a:gd name="T10" fmla="*/ 108 w 163"/>
                      <a:gd name="T11" fmla="*/ 10 h 12"/>
                      <a:gd name="T12" fmla="*/ 123 w 163"/>
                      <a:gd name="T13" fmla="*/ 8 h 12"/>
                      <a:gd name="T14" fmla="*/ 136 w 163"/>
                      <a:gd name="T15" fmla="*/ 6 h 12"/>
                      <a:gd name="T16" fmla="*/ 148 w 163"/>
                      <a:gd name="T17" fmla="*/ 6 h 12"/>
                      <a:gd name="T18" fmla="*/ 156 w 163"/>
                      <a:gd name="T19" fmla="*/ 4 h 12"/>
                      <a:gd name="T20" fmla="*/ 161 w 163"/>
                      <a:gd name="T21" fmla="*/ 2 h 12"/>
                      <a:gd name="T22" fmla="*/ 163 w 163"/>
                      <a:gd name="T23" fmla="*/ 0 h 12"/>
                      <a:gd name="T24" fmla="*/ 158 w 163"/>
                      <a:gd name="T25" fmla="*/ 0 h 12"/>
                      <a:gd name="T26" fmla="*/ 156 w 163"/>
                      <a:gd name="T27" fmla="*/ 2 h 12"/>
                      <a:gd name="T28" fmla="*/ 150 w 163"/>
                      <a:gd name="T29" fmla="*/ 4 h 12"/>
                      <a:gd name="T30" fmla="*/ 140 w 163"/>
                      <a:gd name="T31" fmla="*/ 6 h 12"/>
                      <a:gd name="T32" fmla="*/ 127 w 163"/>
                      <a:gd name="T33" fmla="*/ 6 h 12"/>
                      <a:gd name="T34" fmla="*/ 111 w 163"/>
                      <a:gd name="T35" fmla="*/ 8 h 12"/>
                      <a:gd name="T36" fmla="*/ 92 w 163"/>
                      <a:gd name="T37" fmla="*/ 10 h 12"/>
                      <a:gd name="T38" fmla="*/ 71 w 163"/>
                      <a:gd name="T39" fmla="*/ 10 h 12"/>
                      <a:gd name="T40" fmla="*/ 50 w 163"/>
                      <a:gd name="T41" fmla="*/ 10 h 12"/>
                      <a:gd name="T42" fmla="*/ 25 w 163"/>
                      <a:gd name="T43" fmla="*/ 12 h 12"/>
                      <a:gd name="T44" fmla="*/ 0 w 163"/>
                      <a:gd name="T45" fmla="*/ 12 h 12"/>
                      <a:gd name="T46" fmla="*/ 0 w 163"/>
                      <a:gd name="T4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63" h="12">
                        <a:moveTo>
                          <a:pt x="0" y="12"/>
                        </a:moveTo>
                        <a:lnTo>
                          <a:pt x="23" y="12"/>
                        </a:lnTo>
                        <a:lnTo>
                          <a:pt x="46" y="12"/>
                        </a:lnTo>
                        <a:lnTo>
                          <a:pt x="67" y="10"/>
                        </a:lnTo>
                        <a:lnTo>
                          <a:pt x="88" y="10"/>
                        </a:lnTo>
                        <a:lnTo>
                          <a:pt x="108" y="10"/>
                        </a:lnTo>
                        <a:lnTo>
                          <a:pt x="123" y="8"/>
                        </a:lnTo>
                        <a:lnTo>
                          <a:pt x="136" y="6"/>
                        </a:lnTo>
                        <a:lnTo>
                          <a:pt x="148" y="6"/>
                        </a:lnTo>
                        <a:lnTo>
                          <a:pt x="156" y="4"/>
                        </a:lnTo>
                        <a:lnTo>
                          <a:pt x="161" y="2"/>
                        </a:lnTo>
                        <a:lnTo>
                          <a:pt x="163" y="0"/>
                        </a:lnTo>
                        <a:lnTo>
                          <a:pt x="158" y="0"/>
                        </a:lnTo>
                        <a:lnTo>
                          <a:pt x="156" y="2"/>
                        </a:lnTo>
                        <a:lnTo>
                          <a:pt x="150" y="4"/>
                        </a:lnTo>
                        <a:lnTo>
                          <a:pt x="140" y="6"/>
                        </a:lnTo>
                        <a:lnTo>
                          <a:pt x="127" y="6"/>
                        </a:lnTo>
                        <a:lnTo>
                          <a:pt x="111" y="8"/>
                        </a:lnTo>
                        <a:lnTo>
                          <a:pt x="92" y="10"/>
                        </a:lnTo>
                        <a:lnTo>
                          <a:pt x="71" y="10"/>
                        </a:lnTo>
                        <a:lnTo>
                          <a:pt x="50" y="10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1" name="Freeform 620">
                    <a:extLst>
                      <a:ext uri="{FF2B5EF4-FFF2-40B4-BE49-F238E27FC236}">
                        <a16:creationId xmlns:a16="http://schemas.microsoft.com/office/drawing/2014/main" id="{21C55F75-9AD3-4194-9838-1B89D5ACDC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79" cy="6"/>
                  </a:xfrm>
                  <a:custGeom>
                    <a:avLst/>
                    <a:gdLst>
                      <a:gd name="T0" fmla="*/ 0 w 158"/>
                      <a:gd name="T1" fmla="*/ 12 h 12"/>
                      <a:gd name="T2" fmla="*/ 25 w 158"/>
                      <a:gd name="T3" fmla="*/ 12 h 12"/>
                      <a:gd name="T4" fmla="*/ 50 w 158"/>
                      <a:gd name="T5" fmla="*/ 10 h 12"/>
                      <a:gd name="T6" fmla="*/ 71 w 158"/>
                      <a:gd name="T7" fmla="*/ 10 h 12"/>
                      <a:gd name="T8" fmla="*/ 92 w 158"/>
                      <a:gd name="T9" fmla="*/ 10 h 12"/>
                      <a:gd name="T10" fmla="*/ 111 w 158"/>
                      <a:gd name="T11" fmla="*/ 8 h 12"/>
                      <a:gd name="T12" fmla="*/ 127 w 158"/>
                      <a:gd name="T13" fmla="*/ 6 h 12"/>
                      <a:gd name="T14" fmla="*/ 140 w 158"/>
                      <a:gd name="T15" fmla="*/ 6 h 12"/>
                      <a:gd name="T16" fmla="*/ 150 w 158"/>
                      <a:gd name="T17" fmla="*/ 4 h 12"/>
                      <a:gd name="T18" fmla="*/ 156 w 158"/>
                      <a:gd name="T19" fmla="*/ 2 h 12"/>
                      <a:gd name="T20" fmla="*/ 158 w 158"/>
                      <a:gd name="T21" fmla="*/ 0 h 12"/>
                      <a:gd name="T22" fmla="*/ 152 w 158"/>
                      <a:gd name="T23" fmla="*/ 0 h 12"/>
                      <a:gd name="T24" fmla="*/ 150 w 158"/>
                      <a:gd name="T25" fmla="*/ 2 h 12"/>
                      <a:gd name="T26" fmla="*/ 144 w 158"/>
                      <a:gd name="T27" fmla="*/ 4 h 12"/>
                      <a:gd name="T28" fmla="*/ 134 w 158"/>
                      <a:gd name="T29" fmla="*/ 6 h 12"/>
                      <a:gd name="T30" fmla="*/ 123 w 158"/>
                      <a:gd name="T31" fmla="*/ 6 h 12"/>
                      <a:gd name="T32" fmla="*/ 108 w 158"/>
                      <a:gd name="T33" fmla="*/ 8 h 12"/>
                      <a:gd name="T34" fmla="*/ 88 w 158"/>
                      <a:gd name="T35" fmla="*/ 10 h 12"/>
                      <a:gd name="T36" fmla="*/ 69 w 158"/>
                      <a:gd name="T37" fmla="*/ 10 h 12"/>
                      <a:gd name="T38" fmla="*/ 48 w 158"/>
                      <a:gd name="T39" fmla="*/ 10 h 12"/>
                      <a:gd name="T40" fmla="*/ 25 w 158"/>
                      <a:gd name="T41" fmla="*/ 10 h 12"/>
                      <a:gd name="T42" fmla="*/ 0 w 158"/>
                      <a:gd name="T43" fmla="*/ 12 h 12"/>
                      <a:gd name="T44" fmla="*/ 0 w 158"/>
                      <a:gd name="T4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8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50" y="10"/>
                        </a:lnTo>
                        <a:lnTo>
                          <a:pt x="71" y="10"/>
                        </a:lnTo>
                        <a:lnTo>
                          <a:pt x="92" y="10"/>
                        </a:lnTo>
                        <a:lnTo>
                          <a:pt x="111" y="8"/>
                        </a:lnTo>
                        <a:lnTo>
                          <a:pt x="127" y="6"/>
                        </a:lnTo>
                        <a:lnTo>
                          <a:pt x="140" y="6"/>
                        </a:lnTo>
                        <a:lnTo>
                          <a:pt x="150" y="4"/>
                        </a:lnTo>
                        <a:lnTo>
                          <a:pt x="156" y="2"/>
                        </a:lnTo>
                        <a:lnTo>
                          <a:pt x="158" y="0"/>
                        </a:lnTo>
                        <a:lnTo>
                          <a:pt x="152" y="0"/>
                        </a:lnTo>
                        <a:lnTo>
                          <a:pt x="150" y="2"/>
                        </a:lnTo>
                        <a:lnTo>
                          <a:pt x="144" y="4"/>
                        </a:lnTo>
                        <a:lnTo>
                          <a:pt x="134" y="6"/>
                        </a:lnTo>
                        <a:lnTo>
                          <a:pt x="123" y="6"/>
                        </a:lnTo>
                        <a:lnTo>
                          <a:pt x="108" y="8"/>
                        </a:lnTo>
                        <a:lnTo>
                          <a:pt x="88" y="10"/>
                        </a:lnTo>
                        <a:lnTo>
                          <a:pt x="69" y="10"/>
                        </a:lnTo>
                        <a:lnTo>
                          <a:pt x="48" y="10"/>
                        </a:lnTo>
                        <a:lnTo>
                          <a:pt x="25" y="10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0707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2" name="Freeform 621">
                    <a:extLst>
                      <a:ext uri="{FF2B5EF4-FFF2-40B4-BE49-F238E27FC236}">
                        <a16:creationId xmlns:a16="http://schemas.microsoft.com/office/drawing/2014/main" id="{B8454BEB-176C-425E-A305-47A63A00A9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76" cy="6"/>
                  </a:xfrm>
                  <a:custGeom>
                    <a:avLst/>
                    <a:gdLst>
                      <a:gd name="T0" fmla="*/ 0 w 152"/>
                      <a:gd name="T1" fmla="*/ 12 h 12"/>
                      <a:gd name="T2" fmla="*/ 25 w 152"/>
                      <a:gd name="T3" fmla="*/ 10 h 12"/>
                      <a:gd name="T4" fmla="*/ 48 w 152"/>
                      <a:gd name="T5" fmla="*/ 10 h 12"/>
                      <a:gd name="T6" fmla="*/ 69 w 152"/>
                      <a:gd name="T7" fmla="*/ 10 h 12"/>
                      <a:gd name="T8" fmla="*/ 88 w 152"/>
                      <a:gd name="T9" fmla="*/ 10 h 12"/>
                      <a:gd name="T10" fmla="*/ 108 w 152"/>
                      <a:gd name="T11" fmla="*/ 8 h 12"/>
                      <a:gd name="T12" fmla="*/ 123 w 152"/>
                      <a:gd name="T13" fmla="*/ 6 h 12"/>
                      <a:gd name="T14" fmla="*/ 134 w 152"/>
                      <a:gd name="T15" fmla="*/ 6 h 12"/>
                      <a:gd name="T16" fmla="*/ 144 w 152"/>
                      <a:gd name="T17" fmla="*/ 4 h 12"/>
                      <a:gd name="T18" fmla="*/ 150 w 152"/>
                      <a:gd name="T19" fmla="*/ 2 h 12"/>
                      <a:gd name="T20" fmla="*/ 152 w 152"/>
                      <a:gd name="T21" fmla="*/ 0 h 12"/>
                      <a:gd name="T22" fmla="*/ 146 w 152"/>
                      <a:gd name="T23" fmla="*/ 0 h 12"/>
                      <a:gd name="T24" fmla="*/ 144 w 152"/>
                      <a:gd name="T25" fmla="*/ 2 h 12"/>
                      <a:gd name="T26" fmla="*/ 138 w 152"/>
                      <a:gd name="T27" fmla="*/ 4 h 12"/>
                      <a:gd name="T28" fmla="*/ 129 w 152"/>
                      <a:gd name="T29" fmla="*/ 6 h 12"/>
                      <a:gd name="T30" fmla="*/ 117 w 152"/>
                      <a:gd name="T31" fmla="*/ 6 h 12"/>
                      <a:gd name="T32" fmla="*/ 104 w 152"/>
                      <a:gd name="T33" fmla="*/ 8 h 12"/>
                      <a:gd name="T34" fmla="*/ 86 w 152"/>
                      <a:gd name="T35" fmla="*/ 8 h 12"/>
                      <a:gd name="T36" fmla="*/ 67 w 152"/>
                      <a:gd name="T37" fmla="*/ 10 h 12"/>
                      <a:gd name="T38" fmla="*/ 46 w 152"/>
                      <a:gd name="T39" fmla="*/ 10 h 12"/>
                      <a:gd name="T40" fmla="*/ 23 w 152"/>
                      <a:gd name="T41" fmla="*/ 10 h 12"/>
                      <a:gd name="T42" fmla="*/ 0 w 152"/>
                      <a:gd name="T43" fmla="*/ 10 h 12"/>
                      <a:gd name="T44" fmla="*/ 0 w 152"/>
                      <a:gd name="T4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2" h="12">
                        <a:moveTo>
                          <a:pt x="0" y="12"/>
                        </a:moveTo>
                        <a:lnTo>
                          <a:pt x="25" y="10"/>
                        </a:lnTo>
                        <a:lnTo>
                          <a:pt x="48" y="10"/>
                        </a:lnTo>
                        <a:lnTo>
                          <a:pt x="69" y="10"/>
                        </a:lnTo>
                        <a:lnTo>
                          <a:pt x="88" y="10"/>
                        </a:lnTo>
                        <a:lnTo>
                          <a:pt x="108" y="8"/>
                        </a:lnTo>
                        <a:lnTo>
                          <a:pt x="123" y="6"/>
                        </a:lnTo>
                        <a:lnTo>
                          <a:pt x="134" y="6"/>
                        </a:lnTo>
                        <a:lnTo>
                          <a:pt x="144" y="4"/>
                        </a:lnTo>
                        <a:lnTo>
                          <a:pt x="150" y="2"/>
                        </a:lnTo>
                        <a:lnTo>
                          <a:pt x="152" y="0"/>
                        </a:lnTo>
                        <a:lnTo>
                          <a:pt x="146" y="0"/>
                        </a:lnTo>
                        <a:lnTo>
                          <a:pt x="144" y="2"/>
                        </a:lnTo>
                        <a:lnTo>
                          <a:pt x="138" y="4"/>
                        </a:lnTo>
                        <a:lnTo>
                          <a:pt x="129" y="6"/>
                        </a:lnTo>
                        <a:lnTo>
                          <a:pt x="117" y="6"/>
                        </a:lnTo>
                        <a:lnTo>
                          <a:pt x="104" y="8"/>
                        </a:lnTo>
                        <a:lnTo>
                          <a:pt x="86" y="8"/>
                        </a:lnTo>
                        <a:lnTo>
                          <a:pt x="67" y="10"/>
                        </a:lnTo>
                        <a:lnTo>
                          <a:pt x="46" y="10"/>
                        </a:lnTo>
                        <a:lnTo>
                          <a:pt x="23" y="10"/>
                        </a:lnTo>
                        <a:lnTo>
                          <a:pt x="0" y="1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6F6F6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3" name="Freeform 622">
                    <a:extLst>
                      <a:ext uri="{FF2B5EF4-FFF2-40B4-BE49-F238E27FC236}">
                        <a16:creationId xmlns:a16="http://schemas.microsoft.com/office/drawing/2014/main" id="{89985099-F290-46BF-B867-6828B79B0E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73" cy="5"/>
                  </a:xfrm>
                  <a:custGeom>
                    <a:avLst/>
                    <a:gdLst>
                      <a:gd name="T0" fmla="*/ 0 w 146"/>
                      <a:gd name="T1" fmla="*/ 10 h 10"/>
                      <a:gd name="T2" fmla="*/ 23 w 146"/>
                      <a:gd name="T3" fmla="*/ 10 h 10"/>
                      <a:gd name="T4" fmla="*/ 46 w 146"/>
                      <a:gd name="T5" fmla="*/ 10 h 10"/>
                      <a:gd name="T6" fmla="*/ 67 w 146"/>
                      <a:gd name="T7" fmla="*/ 10 h 10"/>
                      <a:gd name="T8" fmla="*/ 86 w 146"/>
                      <a:gd name="T9" fmla="*/ 8 h 10"/>
                      <a:gd name="T10" fmla="*/ 104 w 146"/>
                      <a:gd name="T11" fmla="*/ 8 h 10"/>
                      <a:gd name="T12" fmla="*/ 117 w 146"/>
                      <a:gd name="T13" fmla="*/ 6 h 10"/>
                      <a:gd name="T14" fmla="*/ 129 w 146"/>
                      <a:gd name="T15" fmla="*/ 6 h 10"/>
                      <a:gd name="T16" fmla="*/ 138 w 146"/>
                      <a:gd name="T17" fmla="*/ 4 h 10"/>
                      <a:gd name="T18" fmla="*/ 144 w 146"/>
                      <a:gd name="T19" fmla="*/ 2 h 10"/>
                      <a:gd name="T20" fmla="*/ 146 w 146"/>
                      <a:gd name="T21" fmla="*/ 0 h 10"/>
                      <a:gd name="T22" fmla="*/ 140 w 146"/>
                      <a:gd name="T23" fmla="*/ 0 h 10"/>
                      <a:gd name="T24" fmla="*/ 138 w 146"/>
                      <a:gd name="T25" fmla="*/ 2 h 10"/>
                      <a:gd name="T26" fmla="*/ 133 w 146"/>
                      <a:gd name="T27" fmla="*/ 4 h 10"/>
                      <a:gd name="T28" fmla="*/ 125 w 146"/>
                      <a:gd name="T29" fmla="*/ 4 h 10"/>
                      <a:gd name="T30" fmla="*/ 113 w 146"/>
                      <a:gd name="T31" fmla="*/ 6 h 10"/>
                      <a:gd name="T32" fmla="*/ 98 w 146"/>
                      <a:gd name="T33" fmla="*/ 8 h 10"/>
                      <a:gd name="T34" fmla="*/ 83 w 146"/>
                      <a:gd name="T35" fmla="*/ 8 h 10"/>
                      <a:gd name="T36" fmla="*/ 63 w 146"/>
                      <a:gd name="T37" fmla="*/ 10 h 10"/>
                      <a:gd name="T38" fmla="*/ 44 w 146"/>
                      <a:gd name="T39" fmla="*/ 10 h 10"/>
                      <a:gd name="T40" fmla="*/ 23 w 146"/>
                      <a:gd name="T41" fmla="*/ 10 h 10"/>
                      <a:gd name="T42" fmla="*/ 0 w 146"/>
                      <a:gd name="T43" fmla="*/ 10 h 10"/>
                      <a:gd name="T44" fmla="*/ 0 w 146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46" h="10">
                        <a:moveTo>
                          <a:pt x="0" y="10"/>
                        </a:moveTo>
                        <a:lnTo>
                          <a:pt x="23" y="10"/>
                        </a:lnTo>
                        <a:lnTo>
                          <a:pt x="46" y="10"/>
                        </a:lnTo>
                        <a:lnTo>
                          <a:pt x="67" y="10"/>
                        </a:lnTo>
                        <a:lnTo>
                          <a:pt x="86" y="8"/>
                        </a:lnTo>
                        <a:lnTo>
                          <a:pt x="104" y="8"/>
                        </a:lnTo>
                        <a:lnTo>
                          <a:pt x="117" y="6"/>
                        </a:lnTo>
                        <a:lnTo>
                          <a:pt x="129" y="6"/>
                        </a:lnTo>
                        <a:lnTo>
                          <a:pt x="138" y="4"/>
                        </a:lnTo>
                        <a:lnTo>
                          <a:pt x="144" y="2"/>
                        </a:lnTo>
                        <a:lnTo>
                          <a:pt x="146" y="0"/>
                        </a:lnTo>
                        <a:lnTo>
                          <a:pt x="140" y="0"/>
                        </a:lnTo>
                        <a:lnTo>
                          <a:pt x="138" y="2"/>
                        </a:lnTo>
                        <a:lnTo>
                          <a:pt x="133" y="4"/>
                        </a:lnTo>
                        <a:lnTo>
                          <a:pt x="125" y="4"/>
                        </a:lnTo>
                        <a:lnTo>
                          <a:pt x="113" y="6"/>
                        </a:lnTo>
                        <a:lnTo>
                          <a:pt x="98" y="8"/>
                        </a:lnTo>
                        <a:lnTo>
                          <a:pt x="83" y="8"/>
                        </a:lnTo>
                        <a:lnTo>
                          <a:pt x="63" y="10"/>
                        </a:lnTo>
                        <a:lnTo>
                          <a:pt x="44" y="10"/>
                        </a:lnTo>
                        <a:lnTo>
                          <a:pt x="23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E6E6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4" name="Freeform 623">
                    <a:extLst>
                      <a:ext uri="{FF2B5EF4-FFF2-40B4-BE49-F238E27FC236}">
                        <a16:creationId xmlns:a16="http://schemas.microsoft.com/office/drawing/2014/main" id="{DD97B75F-6629-4954-B7FC-A352C6EAC8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70" cy="5"/>
                  </a:xfrm>
                  <a:custGeom>
                    <a:avLst/>
                    <a:gdLst>
                      <a:gd name="T0" fmla="*/ 0 w 140"/>
                      <a:gd name="T1" fmla="*/ 10 h 10"/>
                      <a:gd name="T2" fmla="*/ 23 w 140"/>
                      <a:gd name="T3" fmla="*/ 10 h 10"/>
                      <a:gd name="T4" fmla="*/ 44 w 140"/>
                      <a:gd name="T5" fmla="*/ 10 h 10"/>
                      <a:gd name="T6" fmla="*/ 63 w 140"/>
                      <a:gd name="T7" fmla="*/ 10 h 10"/>
                      <a:gd name="T8" fmla="*/ 83 w 140"/>
                      <a:gd name="T9" fmla="*/ 8 h 10"/>
                      <a:gd name="T10" fmla="*/ 98 w 140"/>
                      <a:gd name="T11" fmla="*/ 8 h 10"/>
                      <a:gd name="T12" fmla="*/ 113 w 140"/>
                      <a:gd name="T13" fmla="*/ 6 h 10"/>
                      <a:gd name="T14" fmla="*/ 125 w 140"/>
                      <a:gd name="T15" fmla="*/ 4 h 10"/>
                      <a:gd name="T16" fmla="*/ 133 w 140"/>
                      <a:gd name="T17" fmla="*/ 4 h 10"/>
                      <a:gd name="T18" fmla="*/ 138 w 140"/>
                      <a:gd name="T19" fmla="*/ 2 h 10"/>
                      <a:gd name="T20" fmla="*/ 140 w 140"/>
                      <a:gd name="T21" fmla="*/ 0 h 10"/>
                      <a:gd name="T22" fmla="*/ 134 w 140"/>
                      <a:gd name="T23" fmla="*/ 0 h 10"/>
                      <a:gd name="T24" fmla="*/ 133 w 140"/>
                      <a:gd name="T25" fmla="*/ 2 h 10"/>
                      <a:gd name="T26" fmla="*/ 127 w 140"/>
                      <a:gd name="T27" fmla="*/ 4 h 10"/>
                      <a:gd name="T28" fmla="*/ 119 w 140"/>
                      <a:gd name="T29" fmla="*/ 4 h 10"/>
                      <a:gd name="T30" fmla="*/ 108 w 140"/>
                      <a:gd name="T31" fmla="*/ 6 h 10"/>
                      <a:gd name="T32" fmla="*/ 94 w 140"/>
                      <a:gd name="T33" fmla="*/ 8 h 10"/>
                      <a:gd name="T34" fmla="*/ 79 w 140"/>
                      <a:gd name="T35" fmla="*/ 8 h 10"/>
                      <a:gd name="T36" fmla="*/ 61 w 140"/>
                      <a:gd name="T37" fmla="*/ 8 h 10"/>
                      <a:gd name="T38" fmla="*/ 42 w 140"/>
                      <a:gd name="T39" fmla="*/ 10 h 10"/>
                      <a:gd name="T40" fmla="*/ 21 w 140"/>
                      <a:gd name="T41" fmla="*/ 10 h 10"/>
                      <a:gd name="T42" fmla="*/ 0 w 140"/>
                      <a:gd name="T43" fmla="*/ 10 h 10"/>
                      <a:gd name="T44" fmla="*/ 0 w 140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40" h="10">
                        <a:moveTo>
                          <a:pt x="0" y="10"/>
                        </a:moveTo>
                        <a:lnTo>
                          <a:pt x="23" y="10"/>
                        </a:lnTo>
                        <a:lnTo>
                          <a:pt x="44" y="10"/>
                        </a:lnTo>
                        <a:lnTo>
                          <a:pt x="63" y="10"/>
                        </a:lnTo>
                        <a:lnTo>
                          <a:pt x="83" y="8"/>
                        </a:lnTo>
                        <a:lnTo>
                          <a:pt x="98" y="8"/>
                        </a:lnTo>
                        <a:lnTo>
                          <a:pt x="113" y="6"/>
                        </a:lnTo>
                        <a:lnTo>
                          <a:pt x="125" y="4"/>
                        </a:lnTo>
                        <a:lnTo>
                          <a:pt x="133" y="4"/>
                        </a:lnTo>
                        <a:lnTo>
                          <a:pt x="138" y="2"/>
                        </a:lnTo>
                        <a:lnTo>
                          <a:pt x="140" y="0"/>
                        </a:lnTo>
                        <a:lnTo>
                          <a:pt x="134" y="0"/>
                        </a:lnTo>
                        <a:lnTo>
                          <a:pt x="133" y="2"/>
                        </a:lnTo>
                        <a:lnTo>
                          <a:pt x="127" y="4"/>
                        </a:lnTo>
                        <a:lnTo>
                          <a:pt x="119" y="4"/>
                        </a:lnTo>
                        <a:lnTo>
                          <a:pt x="108" y="6"/>
                        </a:lnTo>
                        <a:lnTo>
                          <a:pt x="94" y="8"/>
                        </a:lnTo>
                        <a:lnTo>
                          <a:pt x="79" y="8"/>
                        </a:lnTo>
                        <a:lnTo>
                          <a:pt x="61" y="8"/>
                        </a:lnTo>
                        <a:lnTo>
                          <a:pt x="42" y="10"/>
                        </a:lnTo>
                        <a:lnTo>
                          <a:pt x="21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5" name="Freeform 624">
                    <a:extLst>
                      <a:ext uri="{FF2B5EF4-FFF2-40B4-BE49-F238E27FC236}">
                        <a16:creationId xmlns:a16="http://schemas.microsoft.com/office/drawing/2014/main" id="{AADFF5F1-4D9F-4629-89C6-B4D43DDEA6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67" cy="5"/>
                  </a:xfrm>
                  <a:custGeom>
                    <a:avLst/>
                    <a:gdLst>
                      <a:gd name="T0" fmla="*/ 0 w 134"/>
                      <a:gd name="T1" fmla="*/ 10 h 10"/>
                      <a:gd name="T2" fmla="*/ 21 w 134"/>
                      <a:gd name="T3" fmla="*/ 10 h 10"/>
                      <a:gd name="T4" fmla="*/ 42 w 134"/>
                      <a:gd name="T5" fmla="*/ 10 h 10"/>
                      <a:gd name="T6" fmla="*/ 61 w 134"/>
                      <a:gd name="T7" fmla="*/ 8 h 10"/>
                      <a:gd name="T8" fmla="*/ 79 w 134"/>
                      <a:gd name="T9" fmla="*/ 8 h 10"/>
                      <a:gd name="T10" fmla="*/ 94 w 134"/>
                      <a:gd name="T11" fmla="*/ 8 h 10"/>
                      <a:gd name="T12" fmla="*/ 108 w 134"/>
                      <a:gd name="T13" fmla="*/ 6 h 10"/>
                      <a:gd name="T14" fmla="*/ 119 w 134"/>
                      <a:gd name="T15" fmla="*/ 4 h 10"/>
                      <a:gd name="T16" fmla="*/ 127 w 134"/>
                      <a:gd name="T17" fmla="*/ 4 h 10"/>
                      <a:gd name="T18" fmla="*/ 133 w 134"/>
                      <a:gd name="T19" fmla="*/ 2 h 10"/>
                      <a:gd name="T20" fmla="*/ 134 w 134"/>
                      <a:gd name="T21" fmla="*/ 0 h 10"/>
                      <a:gd name="T22" fmla="*/ 129 w 134"/>
                      <a:gd name="T23" fmla="*/ 0 h 10"/>
                      <a:gd name="T24" fmla="*/ 127 w 134"/>
                      <a:gd name="T25" fmla="*/ 2 h 10"/>
                      <a:gd name="T26" fmla="*/ 121 w 134"/>
                      <a:gd name="T27" fmla="*/ 4 h 10"/>
                      <a:gd name="T28" fmla="*/ 113 w 134"/>
                      <a:gd name="T29" fmla="*/ 4 h 10"/>
                      <a:gd name="T30" fmla="*/ 104 w 134"/>
                      <a:gd name="T31" fmla="*/ 6 h 10"/>
                      <a:gd name="T32" fmla="*/ 90 w 134"/>
                      <a:gd name="T33" fmla="*/ 6 h 10"/>
                      <a:gd name="T34" fmla="*/ 75 w 134"/>
                      <a:gd name="T35" fmla="*/ 8 h 10"/>
                      <a:gd name="T36" fmla="*/ 58 w 134"/>
                      <a:gd name="T37" fmla="*/ 8 h 10"/>
                      <a:gd name="T38" fmla="*/ 40 w 134"/>
                      <a:gd name="T39" fmla="*/ 10 h 10"/>
                      <a:gd name="T40" fmla="*/ 21 w 134"/>
                      <a:gd name="T41" fmla="*/ 10 h 10"/>
                      <a:gd name="T42" fmla="*/ 0 w 134"/>
                      <a:gd name="T43" fmla="*/ 10 h 10"/>
                      <a:gd name="T44" fmla="*/ 0 w 134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34" h="10">
                        <a:moveTo>
                          <a:pt x="0" y="10"/>
                        </a:moveTo>
                        <a:lnTo>
                          <a:pt x="21" y="10"/>
                        </a:lnTo>
                        <a:lnTo>
                          <a:pt x="42" y="10"/>
                        </a:lnTo>
                        <a:lnTo>
                          <a:pt x="61" y="8"/>
                        </a:lnTo>
                        <a:lnTo>
                          <a:pt x="79" y="8"/>
                        </a:lnTo>
                        <a:lnTo>
                          <a:pt x="94" y="8"/>
                        </a:lnTo>
                        <a:lnTo>
                          <a:pt x="108" y="6"/>
                        </a:lnTo>
                        <a:lnTo>
                          <a:pt x="119" y="4"/>
                        </a:lnTo>
                        <a:lnTo>
                          <a:pt x="127" y="4"/>
                        </a:lnTo>
                        <a:lnTo>
                          <a:pt x="133" y="2"/>
                        </a:lnTo>
                        <a:lnTo>
                          <a:pt x="134" y="0"/>
                        </a:lnTo>
                        <a:lnTo>
                          <a:pt x="129" y="0"/>
                        </a:lnTo>
                        <a:lnTo>
                          <a:pt x="127" y="2"/>
                        </a:lnTo>
                        <a:lnTo>
                          <a:pt x="121" y="4"/>
                        </a:lnTo>
                        <a:lnTo>
                          <a:pt x="113" y="4"/>
                        </a:lnTo>
                        <a:lnTo>
                          <a:pt x="104" y="6"/>
                        </a:lnTo>
                        <a:lnTo>
                          <a:pt x="90" y="6"/>
                        </a:lnTo>
                        <a:lnTo>
                          <a:pt x="75" y="8"/>
                        </a:lnTo>
                        <a:lnTo>
                          <a:pt x="58" y="8"/>
                        </a:lnTo>
                        <a:lnTo>
                          <a:pt x="40" y="10"/>
                        </a:lnTo>
                        <a:lnTo>
                          <a:pt x="21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6" name="Freeform 625">
                    <a:extLst>
                      <a:ext uri="{FF2B5EF4-FFF2-40B4-BE49-F238E27FC236}">
                        <a16:creationId xmlns:a16="http://schemas.microsoft.com/office/drawing/2014/main" id="{39D6E38D-0DD7-4D6F-8611-EA9EF4FEAB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64" cy="5"/>
                  </a:xfrm>
                  <a:custGeom>
                    <a:avLst/>
                    <a:gdLst>
                      <a:gd name="T0" fmla="*/ 0 w 129"/>
                      <a:gd name="T1" fmla="*/ 10 h 10"/>
                      <a:gd name="T2" fmla="*/ 21 w 129"/>
                      <a:gd name="T3" fmla="*/ 10 h 10"/>
                      <a:gd name="T4" fmla="*/ 40 w 129"/>
                      <a:gd name="T5" fmla="*/ 10 h 10"/>
                      <a:gd name="T6" fmla="*/ 58 w 129"/>
                      <a:gd name="T7" fmla="*/ 8 h 10"/>
                      <a:gd name="T8" fmla="*/ 75 w 129"/>
                      <a:gd name="T9" fmla="*/ 8 h 10"/>
                      <a:gd name="T10" fmla="*/ 90 w 129"/>
                      <a:gd name="T11" fmla="*/ 6 h 10"/>
                      <a:gd name="T12" fmla="*/ 104 w 129"/>
                      <a:gd name="T13" fmla="*/ 6 h 10"/>
                      <a:gd name="T14" fmla="*/ 113 w 129"/>
                      <a:gd name="T15" fmla="*/ 4 h 10"/>
                      <a:gd name="T16" fmla="*/ 121 w 129"/>
                      <a:gd name="T17" fmla="*/ 4 h 10"/>
                      <a:gd name="T18" fmla="*/ 127 w 129"/>
                      <a:gd name="T19" fmla="*/ 2 h 10"/>
                      <a:gd name="T20" fmla="*/ 129 w 129"/>
                      <a:gd name="T21" fmla="*/ 0 h 10"/>
                      <a:gd name="T22" fmla="*/ 123 w 129"/>
                      <a:gd name="T23" fmla="*/ 0 h 10"/>
                      <a:gd name="T24" fmla="*/ 121 w 129"/>
                      <a:gd name="T25" fmla="*/ 2 h 10"/>
                      <a:gd name="T26" fmla="*/ 115 w 129"/>
                      <a:gd name="T27" fmla="*/ 4 h 10"/>
                      <a:gd name="T28" fmla="*/ 106 w 129"/>
                      <a:gd name="T29" fmla="*/ 4 h 10"/>
                      <a:gd name="T30" fmla="*/ 94 w 129"/>
                      <a:gd name="T31" fmla="*/ 6 h 10"/>
                      <a:gd name="T32" fmla="*/ 79 w 129"/>
                      <a:gd name="T33" fmla="*/ 8 h 10"/>
                      <a:gd name="T34" fmla="*/ 61 w 129"/>
                      <a:gd name="T35" fmla="*/ 8 h 10"/>
                      <a:gd name="T36" fmla="*/ 42 w 129"/>
                      <a:gd name="T37" fmla="*/ 8 h 10"/>
                      <a:gd name="T38" fmla="*/ 21 w 129"/>
                      <a:gd name="T39" fmla="*/ 8 h 10"/>
                      <a:gd name="T40" fmla="*/ 0 w 129"/>
                      <a:gd name="T41" fmla="*/ 10 h 10"/>
                      <a:gd name="T42" fmla="*/ 0 w 129"/>
                      <a:gd name="T43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29" h="10">
                        <a:moveTo>
                          <a:pt x="0" y="10"/>
                        </a:moveTo>
                        <a:lnTo>
                          <a:pt x="21" y="10"/>
                        </a:lnTo>
                        <a:lnTo>
                          <a:pt x="40" y="10"/>
                        </a:lnTo>
                        <a:lnTo>
                          <a:pt x="58" y="8"/>
                        </a:lnTo>
                        <a:lnTo>
                          <a:pt x="75" y="8"/>
                        </a:lnTo>
                        <a:lnTo>
                          <a:pt x="90" y="6"/>
                        </a:lnTo>
                        <a:lnTo>
                          <a:pt x="104" y="6"/>
                        </a:lnTo>
                        <a:lnTo>
                          <a:pt x="113" y="4"/>
                        </a:lnTo>
                        <a:lnTo>
                          <a:pt x="121" y="4"/>
                        </a:lnTo>
                        <a:lnTo>
                          <a:pt x="127" y="2"/>
                        </a:lnTo>
                        <a:lnTo>
                          <a:pt x="129" y="0"/>
                        </a:lnTo>
                        <a:lnTo>
                          <a:pt x="123" y="0"/>
                        </a:lnTo>
                        <a:lnTo>
                          <a:pt x="121" y="2"/>
                        </a:lnTo>
                        <a:lnTo>
                          <a:pt x="115" y="4"/>
                        </a:lnTo>
                        <a:lnTo>
                          <a:pt x="106" y="4"/>
                        </a:lnTo>
                        <a:lnTo>
                          <a:pt x="94" y="6"/>
                        </a:lnTo>
                        <a:lnTo>
                          <a:pt x="79" y="8"/>
                        </a:lnTo>
                        <a:lnTo>
                          <a:pt x="61" y="8"/>
                        </a:lnTo>
                        <a:lnTo>
                          <a:pt x="42" y="8"/>
                        </a:lnTo>
                        <a:lnTo>
                          <a:pt x="21" y="8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C6C6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7" name="Freeform 626">
                    <a:extLst>
                      <a:ext uri="{FF2B5EF4-FFF2-40B4-BE49-F238E27FC236}">
                        <a16:creationId xmlns:a16="http://schemas.microsoft.com/office/drawing/2014/main" id="{ACFFBACD-1D02-4AD4-96F8-618363FCD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61" cy="5"/>
                  </a:xfrm>
                  <a:custGeom>
                    <a:avLst/>
                    <a:gdLst>
                      <a:gd name="T0" fmla="*/ 0 w 123"/>
                      <a:gd name="T1" fmla="*/ 10 h 10"/>
                      <a:gd name="T2" fmla="*/ 21 w 123"/>
                      <a:gd name="T3" fmla="*/ 8 h 10"/>
                      <a:gd name="T4" fmla="*/ 42 w 123"/>
                      <a:gd name="T5" fmla="*/ 8 h 10"/>
                      <a:gd name="T6" fmla="*/ 61 w 123"/>
                      <a:gd name="T7" fmla="*/ 8 h 10"/>
                      <a:gd name="T8" fmla="*/ 79 w 123"/>
                      <a:gd name="T9" fmla="*/ 8 h 10"/>
                      <a:gd name="T10" fmla="*/ 94 w 123"/>
                      <a:gd name="T11" fmla="*/ 6 h 10"/>
                      <a:gd name="T12" fmla="*/ 106 w 123"/>
                      <a:gd name="T13" fmla="*/ 4 h 10"/>
                      <a:gd name="T14" fmla="*/ 115 w 123"/>
                      <a:gd name="T15" fmla="*/ 4 h 10"/>
                      <a:gd name="T16" fmla="*/ 121 w 123"/>
                      <a:gd name="T17" fmla="*/ 2 h 10"/>
                      <a:gd name="T18" fmla="*/ 123 w 123"/>
                      <a:gd name="T19" fmla="*/ 0 h 10"/>
                      <a:gd name="T20" fmla="*/ 117 w 123"/>
                      <a:gd name="T21" fmla="*/ 0 h 10"/>
                      <a:gd name="T22" fmla="*/ 115 w 123"/>
                      <a:gd name="T23" fmla="*/ 2 h 10"/>
                      <a:gd name="T24" fmla="*/ 109 w 123"/>
                      <a:gd name="T25" fmla="*/ 4 h 10"/>
                      <a:gd name="T26" fmla="*/ 102 w 123"/>
                      <a:gd name="T27" fmla="*/ 4 h 10"/>
                      <a:gd name="T28" fmla="*/ 90 w 123"/>
                      <a:gd name="T29" fmla="*/ 6 h 10"/>
                      <a:gd name="T30" fmla="*/ 75 w 123"/>
                      <a:gd name="T31" fmla="*/ 6 h 10"/>
                      <a:gd name="T32" fmla="*/ 59 w 123"/>
                      <a:gd name="T33" fmla="*/ 8 h 10"/>
                      <a:gd name="T34" fmla="*/ 40 w 123"/>
                      <a:gd name="T35" fmla="*/ 8 h 10"/>
                      <a:gd name="T36" fmla="*/ 21 w 123"/>
                      <a:gd name="T37" fmla="*/ 8 h 10"/>
                      <a:gd name="T38" fmla="*/ 0 w 123"/>
                      <a:gd name="T39" fmla="*/ 8 h 10"/>
                      <a:gd name="T40" fmla="*/ 0 w 123"/>
                      <a:gd name="T41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23" h="10">
                        <a:moveTo>
                          <a:pt x="0" y="10"/>
                        </a:moveTo>
                        <a:lnTo>
                          <a:pt x="21" y="8"/>
                        </a:lnTo>
                        <a:lnTo>
                          <a:pt x="42" y="8"/>
                        </a:lnTo>
                        <a:lnTo>
                          <a:pt x="61" y="8"/>
                        </a:lnTo>
                        <a:lnTo>
                          <a:pt x="79" y="8"/>
                        </a:lnTo>
                        <a:lnTo>
                          <a:pt x="94" y="6"/>
                        </a:lnTo>
                        <a:lnTo>
                          <a:pt x="106" y="4"/>
                        </a:lnTo>
                        <a:lnTo>
                          <a:pt x="115" y="4"/>
                        </a:lnTo>
                        <a:lnTo>
                          <a:pt x="121" y="2"/>
                        </a:lnTo>
                        <a:lnTo>
                          <a:pt x="123" y="0"/>
                        </a:lnTo>
                        <a:lnTo>
                          <a:pt x="117" y="0"/>
                        </a:lnTo>
                        <a:lnTo>
                          <a:pt x="115" y="2"/>
                        </a:lnTo>
                        <a:lnTo>
                          <a:pt x="109" y="4"/>
                        </a:lnTo>
                        <a:lnTo>
                          <a:pt x="102" y="4"/>
                        </a:lnTo>
                        <a:lnTo>
                          <a:pt x="90" y="6"/>
                        </a:lnTo>
                        <a:lnTo>
                          <a:pt x="75" y="6"/>
                        </a:lnTo>
                        <a:lnTo>
                          <a:pt x="59" y="8"/>
                        </a:lnTo>
                        <a:lnTo>
                          <a:pt x="40" y="8"/>
                        </a:lnTo>
                        <a:lnTo>
                          <a:pt x="21" y="8"/>
                        </a:lnTo>
                        <a:lnTo>
                          <a:pt x="0" y="8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B6B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8" name="Freeform 627">
                    <a:extLst>
                      <a:ext uri="{FF2B5EF4-FFF2-40B4-BE49-F238E27FC236}">
                        <a16:creationId xmlns:a16="http://schemas.microsoft.com/office/drawing/2014/main" id="{5B30D7BD-31EF-4470-99CA-96D0B3FCE3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59" cy="4"/>
                  </a:xfrm>
                  <a:custGeom>
                    <a:avLst/>
                    <a:gdLst>
                      <a:gd name="T0" fmla="*/ 0 w 117"/>
                      <a:gd name="T1" fmla="*/ 8 h 8"/>
                      <a:gd name="T2" fmla="*/ 21 w 117"/>
                      <a:gd name="T3" fmla="*/ 8 h 8"/>
                      <a:gd name="T4" fmla="*/ 40 w 117"/>
                      <a:gd name="T5" fmla="*/ 8 h 8"/>
                      <a:gd name="T6" fmla="*/ 59 w 117"/>
                      <a:gd name="T7" fmla="*/ 8 h 8"/>
                      <a:gd name="T8" fmla="*/ 75 w 117"/>
                      <a:gd name="T9" fmla="*/ 6 h 8"/>
                      <a:gd name="T10" fmla="*/ 90 w 117"/>
                      <a:gd name="T11" fmla="*/ 6 h 8"/>
                      <a:gd name="T12" fmla="*/ 102 w 117"/>
                      <a:gd name="T13" fmla="*/ 4 h 8"/>
                      <a:gd name="T14" fmla="*/ 109 w 117"/>
                      <a:gd name="T15" fmla="*/ 4 h 8"/>
                      <a:gd name="T16" fmla="*/ 115 w 117"/>
                      <a:gd name="T17" fmla="*/ 2 h 8"/>
                      <a:gd name="T18" fmla="*/ 117 w 117"/>
                      <a:gd name="T19" fmla="*/ 0 h 8"/>
                      <a:gd name="T20" fmla="*/ 111 w 117"/>
                      <a:gd name="T21" fmla="*/ 0 h 8"/>
                      <a:gd name="T22" fmla="*/ 109 w 117"/>
                      <a:gd name="T23" fmla="*/ 2 h 8"/>
                      <a:gd name="T24" fmla="*/ 104 w 117"/>
                      <a:gd name="T25" fmla="*/ 4 h 8"/>
                      <a:gd name="T26" fmla="*/ 96 w 117"/>
                      <a:gd name="T27" fmla="*/ 4 h 8"/>
                      <a:gd name="T28" fmla="*/ 84 w 117"/>
                      <a:gd name="T29" fmla="*/ 6 h 8"/>
                      <a:gd name="T30" fmla="*/ 71 w 117"/>
                      <a:gd name="T31" fmla="*/ 6 h 8"/>
                      <a:gd name="T32" fmla="*/ 56 w 117"/>
                      <a:gd name="T33" fmla="*/ 8 h 8"/>
                      <a:gd name="T34" fmla="*/ 38 w 117"/>
                      <a:gd name="T35" fmla="*/ 8 h 8"/>
                      <a:gd name="T36" fmla="*/ 19 w 117"/>
                      <a:gd name="T37" fmla="*/ 8 h 8"/>
                      <a:gd name="T38" fmla="*/ 0 w 117"/>
                      <a:gd name="T39" fmla="*/ 8 h 8"/>
                      <a:gd name="T40" fmla="*/ 0 w 117"/>
                      <a:gd name="T4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7" h="8">
                        <a:moveTo>
                          <a:pt x="0" y="8"/>
                        </a:moveTo>
                        <a:lnTo>
                          <a:pt x="21" y="8"/>
                        </a:lnTo>
                        <a:lnTo>
                          <a:pt x="40" y="8"/>
                        </a:lnTo>
                        <a:lnTo>
                          <a:pt x="59" y="8"/>
                        </a:lnTo>
                        <a:lnTo>
                          <a:pt x="75" y="6"/>
                        </a:lnTo>
                        <a:lnTo>
                          <a:pt x="90" y="6"/>
                        </a:lnTo>
                        <a:lnTo>
                          <a:pt x="102" y="4"/>
                        </a:lnTo>
                        <a:lnTo>
                          <a:pt x="109" y="4"/>
                        </a:lnTo>
                        <a:lnTo>
                          <a:pt x="115" y="2"/>
                        </a:lnTo>
                        <a:lnTo>
                          <a:pt x="117" y="0"/>
                        </a:lnTo>
                        <a:lnTo>
                          <a:pt x="111" y="0"/>
                        </a:lnTo>
                        <a:lnTo>
                          <a:pt x="109" y="2"/>
                        </a:lnTo>
                        <a:lnTo>
                          <a:pt x="104" y="4"/>
                        </a:lnTo>
                        <a:lnTo>
                          <a:pt x="96" y="4"/>
                        </a:lnTo>
                        <a:lnTo>
                          <a:pt x="84" y="6"/>
                        </a:lnTo>
                        <a:lnTo>
                          <a:pt x="71" y="6"/>
                        </a:lnTo>
                        <a:lnTo>
                          <a:pt x="56" y="8"/>
                        </a:lnTo>
                        <a:lnTo>
                          <a:pt x="38" y="8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B6B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29" name="Freeform 628">
                    <a:extLst>
                      <a:ext uri="{FF2B5EF4-FFF2-40B4-BE49-F238E27FC236}">
                        <a16:creationId xmlns:a16="http://schemas.microsoft.com/office/drawing/2014/main" id="{9DF2FF99-EFE7-4CBE-B2F9-A13D1B6377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56" cy="4"/>
                  </a:xfrm>
                  <a:custGeom>
                    <a:avLst/>
                    <a:gdLst>
                      <a:gd name="T0" fmla="*/ 0 w 111"/>
                      <a:gd name="T1" fmla="*/ 8 h 8"/>
                      <a:gd name="T2" fmla="*/ 19 w 111"/>
                      <a:gd name="T3" fmla="*/ 8 h 8"/>
                      <a:gd name="T4" fmla="*/ 38 w 111"/>
                      <a:gd name="T5" fmla="*/ 8 h 8"/>
                      <a:gd name="T6" fmla="*/ 56 w 111"/>
                      <a:gd name="T7" fmla="*/ 8 h 8"/>
                      <a:gd name="T8" fmla="*/ 71 w 111"/>
                      <a:gd name="T9" fmla="*/ 6 h 8"/>
                      <a:gd name="T10" fmla="*/ 84 w 111"/>
                      <a:gd name="T11" fmla="*/ 6 h 8"/>
                      <a:gd name="T12" fmla="*/ 96 w 111"/>
                      <a:gd name="T13" fmla="*/ 4 h 8"/>
                      <a:gd name="T14" fmla="*/ 104 w 111"/>
                      <a:gd name="T15" fmla="*/ 4 h 8"/>
                      <a:gd name="T16" fmla="*/ 109 w 111"/>
                      <a:gd name="T17" fmla="*/ 2 h 8"/>
                      <a:gd name="T18" fmla="*/ 111 w 111"/>
                      <a:gd name="T19" fmla="*/ 0 h 8"/>
                      <a:gd name="T20" fmla="*/ 106 w 111"/>
                      <a:gd name="T21" fmla="*/ 0 h 8"/>
                      <a:gd name="T22" fmla="*/ 104 w 111"/>
                      <a:gd name="T23" fmla="*/ 2 h 8"/>
                      <a:gd name="T24" fmla="*/ 98 w 111"/>
                      <a:gd name="T25" fmla="*/ 2 h 8"/>
                      <a:gd name="T26" fmla="*/ 90 w 111"/>
                      <a:gd name="T27" fmla="*/ 4 h 8"/>
                      <a:gd name="T28" fmla="*/ 81 w 111"/>
                      <a:gd name="T29" fmla="*/ 6 h 8"/>
                      <a:gd name="T30" fmla="*/ 67 w 111"/>
                      <a:gd name="T31" fmla="*/ 6 h 8"/>
                      <a:gd name="T32" fmla="*/ 54 w 111"/>
                      <a:gd name="T33" fmla="*/ 6 h 8"/>
                      <a:gd name="T34" fmla="*/ 36 w 111"/>
                      <a:gd name="T35" fmla="*/ 8 h 8"/>
                      <a:gd name="T36" fmla="*/ 19 w 111"/>
                      <a:gd name="T37" fmla="*/ 8 h 8"/>
                      <a:gd name="T38" fmla="*/ 0 w 111"/>
                      <a:gd name="T39" fmla="*/ 8 h 8"/>
                      <a:gd name="T40" fmla="*/ 0 w 111"/>
                      <a:gd name="T4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8" y="8"/>
                        </a:lnTo>
                        <a:lnTo>
                          <a:pt x="56" y="8"/>
                        </a:lnTo>
                        <a:lnTo>
                          <a:pt x="71" y="6"/>
                        </a:lnTo>
                        <a:lnTo>
                          <a:pt x="84" y="6"/>
                        </a:lnTo>
                        <a:lnTo>
                          <a:pt x="96" y="4"/>
                        </a:lnTo>
                        <a:lnTo>
                          <a:pt x="104" y="4"/>
                        </a:lnTo>
                        <a:lnTo>
                          <a:pt x="109" y="2"/>
                        </a:lnTo>
                        <a:lnTo>
                          <a:pt x="111" y="0"/>
                        </a:lnTo>
                        <a:lnTo>
                          <a:pt x="106" y="0"/>
                        </a:lnTo>
                        <a:lnTo>
                          <a:pt x="104" y="2"/>
                        </a:lnTo>
                        <a:lnTo>
                          <a:pt x="98" y="2"/>
                        </a:lnTo>
                        <a:lnTo>
                          <a:pt x="90" y="4"/>
                        </a:lnTo>
                        <a:lnTo>
                          <a:pt x="81" y="6"/>
                        </a:lnTo>
                        <a:lnTo>
                          <a:pt x="67" y="6"/>
                        </a:lnTo>
                        <a:lnTo>
                          <a:pt x="54" y="6"/>
                        </a:lnTo>
                        <a:lnTo>
                          <a:pt x="36" y="8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A6A6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0" name="Freeform 629">
                    <a:extLst>
                      <a:ext uri="{FF2B5EF4-FFF2-40B4-BE49-F238E27FC236}">
                        <a16:creationId xmlns:a16="http://schemas.microsoft.com/office/drawing/2014/main" id="{D68BA196-0AD8-493A-81D1-692E71187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53" cy="4"/>
                  </a:xfrm>
                  <a:custGeom>
                    <a:avLst/>
                    <a:gdLst>
                      <a:gd name="T0" fmla="*/ 0 w 106"/>
                      <a:gd name="T1" fmla="*/ 8 h 8"/>
                      <a:gd name="T2" fmla="*/ 19 w 106"/>
                      <a:gd name="T3" fmla="*/ 8 h 8"/>
                      <a:gd name="T4" fmla="*/ 36 w 106"/>
                      <a:gd name="T5" fmla="*/ 8 h 8"/>
                      <a:gd name="T6" fmla="*/ 54 w 106"/>
                      <a:gd name="T7" fmla="*/ 6 h 8"/>
                      <a:gd name="T8" fmla="*/ 67 w 106"/>
                      <a:gd name="T9" fmla="*/ 6 h 8"/>
                      <a:gd name="T10" fmla="*/ 81 w 106"/>
                      <a:gd name="T11" fmla="*/ 6 h 8"/>
                      <a:gd name="T12" fmla="*/ 90 w 106"/>
                      <a:gd name="T13" fmla="*/ 4 h 8"/>
                      <a:gd name="T14" fmla="*/ 98 w 106"/>
                      <a:gd name="T15" fmla="*/ 2 h 8"/>
                      <a:gd name="T16" fmla="*/ 104 w 106"/>
                      <a:gd name="T17" fmla="*/ 2 h 8"/>
                      <a:gd name="T18" fmla="*/ 106 w 106"/>
                      <a:gd name="T19" fmla="*/ 0 h 8"/>
                      <a:gd name="T20" fmla="*/ 100 w 106"/>
                      <a:gd name="T21" fmla="*/ 0 h 8"/>
                      <a:gd name="T22" fmla="*/ 98 w 106"/>
                      <a:gd name="T23" fmla="*/ 2 h 8"/>
                      <a:gd name="T24" fmla="*/ 92 w 106"/>
                      <a:gd name="T25" fmla="*/ 4 h 8"/>
                      <a:gd name="T26" fmla="*/ 83 w 106"/>
                      <a:gd name="T27" fmla="*/ 4 h 8"/>
                      <a:gd name="T28" fmla="*/ 71 w 106"/>
                      <a:gd name="T29" fmla="*/ 6 h 8"/>
                      <a:gd name="T30" fmla="*/ 56 w 106"/>
                      <a:gd name="T31" fmla="*/ 6 h 8"/>
                      <a:gd name="T32" fmla="*/ 38 w 106"/>
                      <a:gd name="T33" fmla="*/ 6 h 8"/>
                      <a:gd name="T34" fmla="*/ 19 w 106"/>
                      <a:gd name="T35" fmla="*/ 8 h 8"/>
                      <a:gd name="T36" fmla="*/ 0 w 106"/>
                      <a:gd name="T37" fmla="*/ 8 h 8"/>
                      <a:gd name="T38" fmla="*/ 0 w 106"/>
                      <a:gd name="T3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6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6" y="8"/>
                        </a:lnTo>
                        <a:lnTo>
                          <a:pt x="54" y="6"/>
                        </a:lnTo>
                        <a:lnTo>
                          <a:pt x="67" y="6"/>
                        </a:lnTo>
                        <a:lnTo>
                          <a:pt x="81" y="6"/>
                        </a:lnTo>
                        <a:lnTo>
                          <a:pt x="90" y="4"/>
                        </a:lnTo>
                        <a:lnTo>
                          <a:pt x="98" y="2"/>
                        </a:lnTo>
                        <a:lnTo>
                          <a:pt x="104" y="2"/>
                        </a:lnTo>
                        <a:lnTo>
                          <a:pt x="106" y="0"/>
                        </a:lnTo>
                        <a:lnTo>
                          <a:pt x="100" y="0"/>
                        </a:lnTo>
                        <a:lnTo>
                          <a:pt x="98" y="2"/>
                        </a:lnTo>
                        <a:lnTo>
                          <a:pt x="92" y="4"/>
                        </a:lnTo>
                        <a:lnTo>
                          <a:pt x="83" y="4"/>
                        </a:lnTo>
                        <a:lnTo>
                          <a:pt x="71" y="6"/>
                        </a:lnTo>
                        <a:lnTo>
                          <a:pt x="56" y="6"/>
                        </a:lnTo>
                        <a:lnTo>
                          <a:pt x="38" y="6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9696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9E36E04D-55F7-4C01-BC5E-5DCB79D75F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50" cy="4"/>
                  </a:xfrm>
                  <a:custGeom>
                    <a:avLst/>
                    <a:gdLst>
                      <a:gd name="T0" fmla="*/ 0 w 100"/>
                      <a:gd name="T1" fmla="*/ 8 h 8"/>
                      <a:gd name="T2" fmla="*/ 19 w 100"/>
                      <a:gd name="T3" fmla="*/ 8 h 8"/>
                      <a:gd name="T4" fmla="*/ 38 w 100"/>
                      <a:gd name="T5" fmla="*/ 6 h 8"/>
                      <a:gd name="T6" fmla="*/ 56 w 100"/>
                      <a:gd name="T7" fmla="*/ 6 h 8"/>
                      <a:gd name="T8" fmla="*/ 71 w 100"/>
                      <a:gd name="T9" fmla="*/ 6 h 8"/>
                      <a:gd name="T10" fmla="*/ 83 w 100"/>
                      <a:gd name="T11" fmla="*/ 4 h 8"/>
                      <a:gd name="T12" fmla="*/ 92 w 100"/>
                      <a:gd name="T13" fmla="*/ 4 h 8"/>
                      <a:gd name="T14" fmla="*/ 98 w 100"/>
                      <a:gd name="T15" fmla="*/ 2 h 8"/>
                      <a:gd name="T16" fmla="*/ 100 w 100"/>
                      <a:gd name="T17" fmla="*/ 0 h 8"/>
                      <a:gd name="T18" fmla="*/ 94 w 100"/>
                      <a:gd name="T19" fmla="*/ 0 h 8"/>
                      <a:gd name="T20" fmla="*/ 92 w 100"/>
                      <a:gd name="T21" fmla="*/ 2 h 8"/>
                      <a:gd name="T22" fmla="*/ 86 w 100"/>
                      <a:gd name="T23" fmla="*/ 2 h 8"/>
                      <a:gd name="T24" fmla="*/ 77 w 100"/>
                      <a:gd name="T25" fmla="*/ 4 h 8"/>
                      <a:gd name="T26" fmla="*/ 65 w 100"/>
                      <a:gd name="T27" fmla="*/ 6 h 8"/>
                      <a:gd name="T28" fmla="*/ 52 w 100"/>
                      <a:gd name="T29" fmla="*/ 6 h 8"/>
                      <a:gd name="T30" fmla="*/ 36 w 100"/>
                      <a:gd name="T31" fmla="*/ 6 h 8"/>
                      <a:gd name="T32" fmla="*/ 19 w 100"/>
                      <a:gd name="T33" fmla="*/ 6 h 8"/>
                      <a:gd name="T34" fmla="*/ 0 w 100"/>
                      <a:gd name="T35" fmla="*/ 6 h 8"/>
                      <a:gd name="T36" fmla="*/ 0 w 100"/>
                      <a:gd name="T37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0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8" y="6"/>
                        </a:lnTo>
                        <a:lnTo>
                          <a:pt x="56" y="6"/>
                        </a:lnTo>
                        <a:lnTo>
                          <a:pt x="71" y="6"/>
                        </a:lnTo>
                        <a:lnTo>
                          <a:pt x="83" y="4"/>
                        </a:lnTo>
                        <a:lnTo>
                          <a:pt x="92" y="4"/>
                        </a:lnTo>
                        <a:lnTo>
                          <a:pt x="98" y="2"/>
                        </a:lnTo>
                        <a:lnTo>
                          <a:pt x="100" y="0"/>
                        </a:lnTo>
                        <a:lnTo>
                          <a:pt x="94" y="0"/>
                        </a:lnTo>
                        <a:lnTo>
                          <a:pt x="92" y="2"/>
                        </a:lnTo>
                        <a:lnTo>
                          <a:pt x="86" y="2"/>
                        </a:lnTo>
                        <a:lnTo>
                          <a:pt x="77" y="4"/>
                        </a:lnTo>
                        <a:lnTo>
                          <a:pt x="65" y="6"/>
                        </a:lnTo>
                        <a:lnTo>
                          <a:pt x="52" y="6"/>
                        </a:lnTo>
                        <a:lnTo>
                          <a:pt x="36" y="6"/>
                        </a:lnTo>
                        <a:lnTo>
                          <a:pt x="19" y="6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9696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DCC3B153-EC2D-4B72-A8EB-D22F3733E6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47" cy="3"/>
                  </a:xfrm>
                  <a:custGeom>
                    <a:avLst/>
                    <a:gdLst>
                      <a:gd name="T0" fmla="*/ 0 w 94"/>
                      <a:gd name="T1" fmla="*/ 6 h 6"/>
                      <a:gd name="T2" fmla="*/ 19 w 94"/>
                      <a:gd name="T3" fmla="*/ 6 h 6"/>
                      <a:gd name="T4" fmla="*/ 36 w 94"/>
                      <a:gd name="T5" fmla="*/ 6 h 6"/>
                      <a:gd name="T6" fmla="*/ 52 w 94"/>
                      <a:gd name="T7" fmla="*/ 6 h 6"/>
                      <a:gd name="T8" fmla="*/ 65 w 94"/>
                      <a:gd name="T9" fmla="*/ 6 h 6"/>
                      <a:gd name="T10" fmla="*/ 77 w 94"/>
                      <a:gd name="T11" fmla="*/ 4 h 6"/>
                      <a:gd name="T12" fmla="*/ 86 w 94"/>
                      <a:gd name="T13" fmla="*/ 2 h 6"/>
                      <a:gd name="T14" fmla="*/ 92 w 94"/>
                      <a:gd name="T15" fmla="*/ 2 h 6"/>
                      <a:gd name="T16" fmla="*/ 94 w 94"/>
                      <a:gd name="T17" fmla="*/ 0 h 6"/>
                      <a:gd name="T18" fmla="*/ 88 w 94"/>
                      <a:gd name="T19" fmla="*/ 0 h 6"/>
                      <a:gd name="T20" fmla="*/ 86 w 94"/>
                      <a:gd name="T21" fmla="*/ 2 h 6"/>
                      <a:gd name="T22" fmla="*/ 81 w 94"/>
                      <a:gd name="T23" fmla="*/ 2 h 6"/>
                      <a:gd name="T24" fmla="*/ 73 w 94"/>
                      <a:gd name="T25" fmla="*/ 4 h 6"/>
                      <a:gd name="T26" fmla="*/ 61 w 94"/>
                      <a:gd name="T27" fmla="*/ 4 h 6"/>
                      <a:gd name="T28" fmla="*/ 50 w 94"/>
                      <a:gd name="T29" fmla="*/ 6 h 6"/>
                      <a:gd name="T30" fmla="*/ 34 w 94"/>
                      <a:gd name="T31" fmla="*/ 6 h 6"/>
                      <a:gd name="T32" fmla="*/ 17 w 94"/>
                      <a:gd name="T33" fmla="*/ 6 h 6"/>
                      <a:gd name="T34" fmla="*/ 0 w 94"/>
                      <a:gd name="T35" fmla="*/ 6 h 6"/>
                      <a:gd name="T36" fmla="*/ 0 w 94"/>
                      <a:gd name="T3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4" h="6">
                        <a:moveTo>
                          <a:pt x="0" y="6"/>
                        </a:moveTo>
                        <a:lnTo>
                          <a:pt x="19" y="6"/>
                        </a:lnTo>
                        <a:lnTo>
                          <a:pt x="36" y="6"/>
                        </a:lnTo>
                        <a:lnTo>
                          <a:pt x="52" y="6"/>
                        </a:lnTo>
                        <a:lnTo>
                          <a:pt x="65" y="6"/>
                        </a:lnTo>
                        <a:lnTo>
                          <a:pt x="77" y="4"/>
                        </a:lnTo>
                        <a:lnTo>
                          <a:pt x="86" y="2"/>
                        </a:lnTo>
                        <a:lnTo>
                          <a:pt x="92" y="2"/>
                        </a:lnTo>
                        <a:lnTo>
                          <a:pt x="94" y="0"/>
                        </a:lnTo>
                        <a:lnTo>
                          <a:pt x="88" y="0"/>
                        </a:lnTo>
                        <a:lnTo>
                          <a:pt x="86" y="2"/>
                        </a:lnTo>
                        <a:lnTo>
                          <a:pt x="81" y="2"/>
                        </a:lnTo>
                        <a:lnTo>
                          <a:pt x="73" y="4"/>
                        </a:lnTo>
                        <a:lnTo>
                          <a:pt x="61" y="4"/>
                        </a:lnTo>
                        <a:lnTo>
                          <a:pt x="50" y="6"/>
                        </a:lnTo>
                        <a:lnTo>
                          <a:pt x="34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8686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E9DF71D5-1EC4-4EBF-8855-FECE75729C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44" cy="3"/>
                  </a:xfrm>
                  <a:custGeom>
                    <a:avLst/>
                    <a:gdLst>
                      <a:gd name="T0" fmla="*/ 0 w 88"/>
                      <a:gd name="T1" fmla="*/ 6 h 6"/>
                      <a:gd name="T2" fmla="*/ 17 w 88"/>
                      <a:gd name="T3" fmla="*/ 6 h 6"/>
                      <a:gd name="T4" fmla="*/ 34 w 88"/>
                      <a:gd name="T5" fmla="*/ 6 h 6"/>
                      <a:gd name="T6" fmla="*/ 50 w 88"/>
                      <a:gd name="T7" fmla="*/ 6 h 6"/>
                      <a:gd name="T8" fmla="*/ 61 w 88"/>
                      <a:gd name="T9" fmla="*/ 4 h 6"/>
                      <a:gd name="T10" fmla="*/ 73 w 88"/>
                      <a:gd name="T11" fmla="*/ 4 h 6"/>
                      <a:gd name="T12" fmla="*/ 81 w 88"/>
                      <a:gd name="T13" fmla="*/ 2 h 6"/>
                      <a:gd name="T14" fmla="*/ 86 w 88"/>
                      <a:gd name="T15" fmla="*/ 2 h 6"/>
                      <a:gd name="T16" fmla="*/ 88 w 88"/>
                      <a:gd name="T17" fmla="*/ 0 h 6"/>
                      <a:gd name="T18" fmla="*/ 83 w 88"/>
                      <a:gd name="T19" fmla="*/ 0 h 6"/>
                      <a:gd name="T20" fmla="*/ 81 w 88"/>
                      <a:gd name="T21" fmla="*/ 2 h 6"/>
                      <a:gd name="T22" fmla="*/ 75 w 88"/>
                      <a:gd name="T23" fmla="*/ 2 h 6"/>
                      <a:gd name="T24" fmla="*/ 67 w 88"/>
                      <a:gd name="T25" fmla="*/ 4 h 6"/>
                      <a:gd name="T26" fmla="*/ 58 w 88"/>
                      <a:gd name="T27" fmla="*/ 4 h 6"/>
                      <a:gd name="T28" fmla="*/ 46 w 88"/>
                      <a:gd name="T29" fmla="*/ 6 h 6"/>
                      <a:gd name="T30" fmla="*/ 33 w 88"/>
                      <a:gd name="T31" fmla="*/ 6 h 6"/>
                      <a:gd name="T32" fmla="*/ 17 w 88"/>
                      <a:gd name="T33" fmla="*/ 6 h 6"/>
                      <a:gd name="T34" fmla="*/ 0 w 88"/>
                      <a:gd name="T35" fmla="*/ 6 h 6"/>
                      <a:gd name="T36" fmla="*/ 0 w 88"/>
                      <a:gd name="T3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8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4" y="6"/>
                        </a:lnTo>
                        <a:lnTo>
                          <a:pt x="50" y="6"/>
                        </a:lnTo>
                        <a:lnTo>
                          <a:pt x="61" y="4"/>
                        </a:lnTo>
                        <a:lnTo>
                          <a:pt x="73" y="4"/>
                        </a:lnTo>
                        <a:lnTo>
                          <a:pt x="81" y="2"/>
                        </a:lnTo>
                        <a:lnTo>
                          <a:pt x="86" y="2"/>
                        </a:lnTo>
                        <a:lnTo>
                          <a:pt x="88" y="0"/>
                        </a:lnTo>
                        <a:lnTo>
                          <a:pt x="83" y="0"/>
                        </a:lnTo>
                        <a:lnTo>
                          <a:pt x="81" y="2"/>
                        </a:lnTo>
                        <a:lnTo>
                          <a:pt x="75" y="2"/>
                        </a:lnTo>
                        <a:lnTo>
                          <a:pt x="67" y="4"/>
                        </a:lnTo>
                        <a:lnTo>
                          <a:pt x="58" y="4"/>
                        </a:lnTo>
                        <a:lnTo>
                          <a:pt x="46" y="6"/>
                        </a:lnTo>
                        <a:lnTo>
                          <a:pt x="33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5677E1F5-2E65-42F7-9C30-4CCC379C1D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41" cy="3"/>
                  </a:xfrm>
                  <a:custGeom>
                    <a:avLst/>
                    <a:gdLst>
                      <a:gd name="T0" fmla="*/ 0 w 83"/>
                      <a:gd name="T1" fmla="*/ 6 h 6"/>
                      <a:gd name="T2" fmla="*/ 17 w 83"/>
                      <a:gd name="T3" fmla="*/ 6 h 6"/>
                      <a:gd name="T4" fmla="*/ 33 w 83"/>
                      <a:gd name="T5" fmla="*/ 6 h 6"/>
                      <a:gd name="T6" fmla="*/ 46 w 83"/>
                      <a:gd name="T7" fmla="*/ 6 h 6"/>
                      <a:gd name="T8" fmla="*/ 58 w 83"/>
                      <a:gd name="T9" fmla="*/ 4 h 6"/>
                      <a:gd name="T10" fmla="*/ 67 w 83"/>
                      <a:gd name="T11" fmla="*/ 4 h 6"/>
                      <a:gd name="T12" fmla="*/ 75 w 83"/>
                      <a:gd name="T13" fmla="*/ 2 h 6"/>
                      <a:gd name="T14" fmla="*/ 81 w 83"/>
                      <a:gd name="T15" fmla="*/ 2 h 6"/>
                      <a:gd name="T16" fmla="*/ 83 w 83"/>
                      <a:gd name="T17" fmla="*/ 0 h 6"/>
                      <a:gd name="T18" fmla="*/ 77 w 83"/>
                      <a:gd name="T19" fmla="*/ 0 h 6"/>
                      <a:gd name="T20" fmla="*/ 75 w 83"/>
                      <a:gd name="T21" fmla="*/ 2 h 6"/>
                      <a:gd name="T22" fmla="*/ 69 w 83"/>
                      <a:gd name="T23" fmla="*/ 2 h 6"/>
                      <a:gd name="T24" fmla="*/ 59 w 83"/>
                      <a:gd name="T25" fmla="*/ 4 h 6"/>
                      <a:gd name="T26" fmla="*/ 48 w 83"/>
                      <a:gd name="T27" fmla="*/ 4 h 6"/>
                      <a:gd name="T28" fmla="*/ 33 w 83"/>
                      <a:gd name="T29" fmla="*/ 6 h 6"/>
                      <a:gd name="T30" fmla="*/ 17 w 83"/>
                      <a:gd name="T31" fmla="*/ 6 h 6"/>
                      <a:gd name="T32" fmla="*/ 0 w 83"/>
                      <a:gd name="T33" fmla="*/ 6 h 6"/>
                      <a:gd name="T34" fmla="*/ 0 w 83"/>
                      <a:gd name="T3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3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3" y="6"/>
                        </a:lnTo>
                        <a:lnTo>
                          <a:pt x="46" y="6"/>
                        </a:lnTo>
                        <a:lnTo>
                          <a:pt x="58" y="4"/>
                        </a:lnTo>
                        <a:lnTo>
                          <a:pt x="67" y="4"/>
                        </a:lnTo>
                        <a:lnTo>
                          <a:pt x="75" y="2"/>
                        </a:lnTo>
                        <a:lnTo>
                          <a:pt x="81" y="2"/>
                        </a:lnTo>
                        <a:lnTo>
                          <a:pt x="83" y="0"/>
                        </a:lnTo>
                        <a:lnTo>
                          <a:pt x="77" y="0"/>
                        </a:lnTo>
                        <a:lnTo>
                          <a:pt x="75" y="2"/>
                        </a:lnTo>
                        <a:lnTo>
                          <a:pt x="69" y="2"/>
                        </a:lnTo>
                        <a:lnTo>
                          <a:pt x="59" y="4"/>
                        </a:lnTo>
                        <a:lnTo>
                          <a:pt x="48" y="4"/>
                        </a:lnTo>
                        <a:lnTo>
                          <a:pt x="33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5" name="Freeform 634">
                    <a:extLst>
                      <a:ext uri="{FF2B5EF4-FFF2-40B4-BE49-F238E27FC236}">
                        <a16:creationId xmlns:a16="http://schemas.microsoft.com/office/drawing/2014/main" id="{828B2DFF-7F4D-4C37-8A26-00AF95849E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38" cy="3"/>
                  </a:xfrm>
                  <a:custGeom>
                    <a:avLst/>
                    <a:gdLst>
                      <a:gd name="T0" fmla="*/ 0 w 77"/>
                      <a:gd name="T1" fmla="*/ 6 h 6"/>
                      <a:gd name="T2" fmla="*/ 17 w 77"/>
                      <a:gd name="T3" fmla="*/ 6 h 6"/>
                      <a:gd name="T4" fmla="*/ 33 w 77"/>
                      <a:gd name="T5" fmla="*/ 6 h 6"/>
                      <a:gd name="T6" fmla="*/ 48 w 77"/>
                      <a:gd name="T7" fmla="*/ 4 h 6"/>
                      <a:gd name="T8" fmla="*/ 59 w 77"/>
                      <a:gd name="T9" fmla="*/ 4 h 6"/>
                      <a:gd name="T10" fmla="*/ 69 w 77"/>
                      <a:gd name="T11" fmla="*/ 2 h 6"/>
                      <a:gd name="T12" fmla="*/ 75 w 77"/>
                      <a:gd name="T13" fmla="*/ 2 h 6"/>
                      <a:gd name="T14" fmla="*/ 77 w 77"/>
                      <a:gd name="T15" fmla="*/ 0 h 6"/>
                      <a:gd name="T16" fmla="*/ 71 w 77"/>
                      <a:gd name="T17" fmla="*/ 0 h 6"/>
                      <a:gd name="T18" fmla="*/ 69 w 77"/>
                      <a:gd name="T19" fmla="*/ 2 h 6"/>
                      <a:gd name="T20" fmla="*/ 63 w 77"/>
                      <a:gd name="T21" fmla="*/ 2 h 6"/>
                      <a:gd name="T22" fmla="*/ 56 w 77"/>
                      <a:gd name="T23" fmla="*/ 4 h 6"/>
                      <a:gd name="T24" fmla="*/ 44 w 77"/>
                      <a:gd name="T25" fmla="*/ 4 h 6"/>
                      <a:gd name="T26" fmla="*/ 31 w 77"/>
                      <a:gd name="T27" fmla="*/ 4 h 6"/>
                      <a:gd name="T28" fmla="*/ 15 w 77"/>
                      <a:gd name="T29" fmla="*/ 6 h 6"/>
                      <a:gd name="T30" fmla="*/ 0 w 77"/>
                      <a:gd name="T31" fmla="*/ 6 h 6"/>
                      <a:gd name="T32" fmla="*/ 0 w 77"/>
                      <a:gd name="T3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7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3" y="6"/>
                        </a:lnTo>
                        <a:lnTo>
                          <a:pt x="48" y="4"/>
                        </a:lnTo>
                        <a:lnTo>
                          <a:pt x="59" y="4"/>
                        </a:lnTo>
                        <a:lnTo>
                          <a:pt x="69" y="2"/>
                        </a:lnTo>
                        <a:lnTo>
                          <a:pt x="75" y="2"/>
                        </a:lnTo>
                        <a:lnTo>
                          <a:pt x="77" y="0"/>
                        </a:lnTo>
                        <a:lnTo>
                          <a:pt x="71" y="0"/>
                        </a:lnTo>
                        <a:lnTo>
                          <a:pt x="69" y="2"/>
                        </a:lnTo>
                        <a:lnTo>
                          <a:pt x="63" y="2"/>
                        </a:lnTo>
                        <a:lnTo>
                          <a:pt x="56" y="4"/>
                        </a:lnTo>
                        <a:lnTo>
                          <a:pt x="44" y="4"/>
                        </a:lnTo>
                        <a:lnTo>
                          <a:pt x="31" y="4"/>
                        </a:lnTo>
                        <a:lnTo>
                          <a:pt x="15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6" name="Freeform 635">
                    <a:extLst>
                      <a:ext uri="{FF2B5EF4-FFF2-40B4-BE49-F238E27FC236}">
                        <a16:creationId xmlns:a16="http://schemas.microsoft.com/office/drawing/2014/main" id="{1D44601D-B76B-4B72-B468-DAE0ECC9A4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36" cy="3"/>
                  </a:xfrm>
                  <a:custGeom>
                    <a:avLst/>
                    <a:gdLst>
                      <a:gd name="T0" fmla="*/ 0 w 71"/>
                      <a:gd name="T1" fmla="*/ 6 h 6"/>
                      <a:gd name="T2" fmla="*/ 15 w 71"/>
                      <a:gd name="T3" fmla="*/ 6 h 6"/>
                      <a:gd name="T4" fmla="*/ 31 w 71"/>
                      <a:gd name="T5" fmla="*/ 4 h 6"/>
                      <a:gd name="T6" fmla="*/ 44 w 71"/>
                      <a:gd name="T7" fmla="*/ 4 h 6"/>
                      <a:gd name="T8" fmla="*/ 56 w 71"/>
                      <a:gd name="T9" fmla="*/ 4 h 6"/>
                      <a:gd name="T10" fmla="*/ 63 w 71"/>
                      <a:gd name="T11" fmla="*/ 2 h 6"/>
                      <a:gd name="T12" fmla="*/ 69 w 71"/>
                      <a:gd name="T13" fmla="*/ 2 h 6"/>
                      <a:gd name="T14" fmla="*/ 71 w 71"/>
                      <a:gd name="T15" fmla="*/ 0 h 6"/>
                      <a:gd name="T16" fmla="*/ 65 w 71"/>
                      <a:gd name="T17" fmla="*/ 0 h 6"/>
                      <a:gd name="T18" fmla="*/ 63 w 71"/>
                      <a:gd name="T19" fmla="*/ 2 h 6"/>
                      <a:gd name="T20" fmla="*/ 58 w 71"/>
                      <a:gd name="T21" fmla="*/ 2 h 6"/>
                      <a:gd name="T22" fmla="*/ 50 w 71"/>
                      <a:gd name="T23" fmla="*/ 4 h 6"/>
                      <a:gd name="T24" fmla="*/ 40 w 71"/>
                      <a:gd name="T25" fmla="*/ 4 h 6"/>
                      <a:gd name="T26" fmla="*/ 29 w 71"/>
                      <a:gd name="T27" fmla="*/ 4 h 6"/>
                      <a:gd name="T28" fmla="*/ 15 w 71"/>
                      <a:gd name="T29" fmla="*/ 4 h 6"/>
                      <a:gd name="T30" fmla="*/ 0 w 71"/>
                      <a:gd name="T31" fmla="*/ 4 h 6"/>
                      <a:gd name="T32" fmla="*/ 0 w 71"/>
                      <a:gd name="T3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1" h="6">
                        <a:moveTo>
                          <a:pt x="0" y="6"/>
                        </a:moveTo>
                        <a:lnTo>
                          <a:pt x="15" y="6"/>
                        </a:lnTo>
                        <a:lnTo>
                          <a:pt x="31" y="4"/>
                        </a:lnTo>
                        <a:lnTo>
                          <a:pt x="44" y="4"/>
                        </a:lnTo>
                        <a:lnTo>
                          <a:pt x="56" y="4"/>
                        </a:lnTo>
                        <a:lnTo>
                          <a:pt x="63" y="2"/>
                        </a:lnTo>
                        <a:lnTo>
                          <a:pt x="69" y="2"/>
                        </a:lnTo>
                        <a:lnTo>
                          <a:pt x="71" y="0"/>
                        </a:lnTo>
                        <a:lnTo>
                          <a:pt x="65" y="0"/>
                        </a:lnTo>
                        <a:lnTo>
                          <a:pt x="63" y="2"/>
                        </a:lnTo>
                        <a:lnTo>
                          <a:pt x="58" y="2"/>
                        </a:lnTo>
                        <a:lnTo>
                          <a:pt x="50" y="4"/>
                        </a:lnTo>
                        <a:lnTo>
                          <a:pt x="40" y="4"/>
                        </a:lnTo>
                        <a:lnTo>
                          <a:pt x="29" y="4"/>
                        </a:lnTo>
                        <a:lnTo>
                          <a:pt x="15" y="4"/>
                        </a:lnTo>
                        <a:lnTo>
                          <a:pt x="0" y="4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7" name="Freeform 636">
                    <a:extLst>
                      <a:ext uri="{FF2B5EF4-FFF2-40B4-BE49-F238E27FC236}">
                        <a16:creationId xmlns:a16="http://schemas.microsoft.com/office/drawing/2014/main" id="{9F18E651-518F-4781-9ACA-FBAEE8D498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33" cy="2"/>
                  </a:xfrm>
                  <a:custGeom>
                    <a:avLst/>
                    <a:gdLst>
                      <a:gd name="T0" fmla="*/ 0 w 65"/>
                      <a:gd name="T1" fmla="*/ 4 h 4"/>
                      <a:gd name="T2" fmla="*/ 15 w 65"/>
                      <a:gd name="T3" fmla="*/ 4 h 4"/>
                      <a:gd name="T4" fmla="*/ 29 w 65"/>
                      <a:gd name="T5" fmla="*/ 4 h 4"/>
                      <a:gd name="T6" fmla="*/ 40 w 65"/>
                      <a:gd name="T7" fmla="*/ 4 h 4"/>
                      <a:gd name="T8" fmla="*/ 50 w 65"/>
                      <a:gd name="T9" fmla="*/ 4 h 4"/>
                      <a:gd name="T10" fmla="*/ 58 w 65"/>
                      <a:gd name="T11" fmla="*/ 2 h 4"/>
                      <a:gd name="T12" fmla="*/ 63 w 65"/>
                      <a:gd name="T13" fmla="*/ 2 h 4"/>
                      <a:gd name="T14" fmla="*/ 65 w 65"/>
                      <a:gd name="T15" fmla="*/ 0 h 4"/>
                      <a:gd name="T16" fmla="*/ 59 w 65"/>
                      <a:gd name="T17" fmla="*/ 0 h 4"/>
                      <a:gd name="T18" fmla="*/ 58 w 65"/>
                      <a:gd name="T19" fmla="*/ 2 h 4"/>
                      <a:gd name="T20" fmla="*/ 54 w 65"/>
                      <a:gd name="T21" fmla="*/ 2 h 4"/>
                      <a:gd name="T22" fmla="*/ 46 w 65"/>
                      <a:gd name="T23" fmla="*/ 2 h 4"/>
                      <a:gd name="T24" fmla="*/ 36 w 65"/>
                      <a:gd name="T25" fmla="*/ 4 h 4"/>
                      <a:gd name="T26" fmla="*/ 27 w 65"/>
                      <a:gd name="T27" fmla="*/ 4 h 4"/>
                      <a:gd name="T28" fmla="*/ 13 w 65"/>
                      <a:gd name="T29" fmla="*/ 4 h 4"/>
                      <a:gd name="T30" fmla="*/ 0 w 65"/>
                      <a:gd name="T31" fmla="*/ 4 h 4"/>
                      <a:gd name="T32" fmla="*/ 0 w 65"/>
                      <a:gd name="T3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5" h="4">
                        <a:moveTo>
                          <a:pt x="0" y="4"/>
                        </a:moveTo>
                        <a:lnTo>
                          <a:pt x="15" y="4"/>
                        </a:lnTo>
                        <a:lnTo>
                          <a:pt x="29" y="4"/>
                        </a:lnTo>
                        <a:lnTo>
                          <a:pt x="40" y="4"/>
                        </a:lnTo>
                        <a:lnTo>
                          <a:pt x="50" y="4"/>
                        </a:lnTo>
                        <a:lnTo>
                          <a:pt x="58" y="2"/>
                        </a:lnTo>
                        <a:lnTo>
                          <a:pt x="63" y="2"/>
                        </a:lnTo>
                        <a:lnTo>
                          <a:pt x="65" y="0"/>
                        </a:lnTo>
                        <a:lnTo>
                          <a:pt x="59" y="0"/>
                        </a:lnTo>
                        <a:lnTo>
                          <a:pt x="58" y="2"/>
                        </a:lnTo>
                        <a:lnTo>
                          <a:pt x="54" y="2"/>
                        </a:lnTo>
                        <a:lnTo>
                          <a:pt x="46" y="2"/>
                        </a:lnTo>
                        <a:lnTo>
                          <a:pt x="36" y="4"/>
                        </a:lnTo>
                        <a:lnTo>
                          <a:pt x="27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8" name="Freeform 637">
                    <a:extLst>
                      <a:ext uri="{FF2B5EF4-FFF2-40B4-BE49-F238E27FC236}">
                        <a16:creationId xmlns:a16="http://schemas.microsoft.com/office/drawing/2014/main" id="{DF71E0DA-E94D-4D24-9634-9682305759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30" cy="2"/>
                  </a:xfrm>
                  <a:custGeom>
                    <a:avLst/>
                    <a:gdLst>
                      <a:gd name="T0" fmla="*/ 0 w 59"/>
                      <a:gd name="T1" fmla="*/ 4 h 4"/>
                      <a:gd name="T2" fmla="*/ 13 w 59"/>
                      <a:gd name="T3" fmla="*/ 4 h 4"/>
                      <a:gd name="T4" fmla="*/ 27 w 59"/>
                      <a:gd name="T5" fmla="*/ 4 h 4"/>
                      <a:gd name="T6" fmla="*/ 36 w 59"/>
                      <a:gd name="T7" fmla="*/ 4 h 4"/>
                      <a:gd name="T8" fmla="*/ 46 w 59"/>
                      <a:gd name="T9" fmla="*/ 2 h 4"/>
                      <a:gd name="T10" fmla="*/ 54 w 59"/>
                      <a:gd name="T11" fmla="*/ 2 h 4"/>
                      <a:gd name="T12" fmla="*/ 58 w 59"/>
                      <a:gd name="T13" fmla="*/ 2 h 4"/>
                      <a:gd name="T14" fmla="*/ 59 w 59"/>
                      <a:gd name="T15" fmla="*/ 0 h 4"/>
                      <a:gd name="T16" fmla="*/ 54 w 59"/>
                      <a:gd name="T17" fmla="*/ 0 h 4"/>
                      <a:gd name="T18" fmla="*/ 52 w 59"/>
                      <a:gd name="T19" fmla="*/ 2 h 4"/>
                      <a:gd name="T20" fmla="*/ 46 w 59"/>
                      <a:gd name="T21" fmla="*/ 2 h 4"/>
                      <a:gd name="T22" fmla="*/ 38 w 59"/>
                      <a:gd name="T23" fmla="*/ 4 h 4"/>
                      <a:gd name="T24" fmla="*/ 27 w 59"/>
                      <a:gd name="T25" fmla="*/ 4 h 4"/>
                      <a:gd name="T26" fmla="*/ 13 w 59"/>
                      <a:gd name="T27" fmla="*/ 4 h 4"/>
                      <a:gd name="T28" fmla="*/ 0 w 59"/>
                      <a:gd name="T29" fmla="*/ 4 h 4"/>
                      <a:gd name="T30" fmla="*/ 0 w 59"/>
                      <a:gd name="T31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9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7" y="4"/>
                        </a:lnTo>
                        <a:lnTo>
                          <a:pt x="36" y="4"/>
                        </a:lnTo>
                        <a:lnTo>
                          <a:pt x="46" y="2"/>
                        </a:lnTo>
                        <a:lnTo>
                          <a:pt x="54" y="2"/>
                        </a:lnTo>
                        <a:lnTo>
                          <a:pt x="58" y="2"/>
                        </a:lnTo>
                        <a:lnTo>
                          <a:pt x="59" y="0"/>
                        </a:lnTo>
                        <a:lnTo>
                          <a:pt x="54" y="0"/>
                        </a:lnTo>
                        <a:lnTo>
                          <a:pt x="52" y="2"/>
                        </a:lnTo>
                        <a:lnTo>
                          <a:pt x="46" y="2"/>
                        </a:lnTo>
                        <a:lnTo>
                          <a:pt x="38" y="4"/>
                        </a:lnTo>
                        <a:lnTo>
                          <a:pt x="27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39" name="Freeform 638">
                    <a:extLst>
                      <a:ext uri="{FF2B5EF4-FFF2-40B4-BE49-F238E27FC236}">
                        <a16:creationId xmlns:a16="http://schemas.microsoft.com/office/drawing/2014/main" id="{88FB6EA5-43E2-4DE7-B3CC-48D79B5A65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7" cy="2"/>
                  </a:xfrm>
                  <a:custGeom>
                    <a:avLst/>
                    <a:gdLst>
                      <a:gd name="T0" fmla="*/ 0 w 54"/>
                      <a:gd name="T1" fmla="*/ 4 h 4"/>
                      <a:gd name="T2" fmla="*/ 13 w 54"/>
                      <a:gd name="T3" fmla="*/ 4 h 4"/>
                      <a:gd name="T4" fmla="*/ 27 w 54"/>
                      <a:gd name="T5" fmla="*/ 4 h 4"/>
                      <a:gd name="T6" fmla="*/ 38 w 54"/>
                      <a:gd name="T7" fmla="*/ 4 h 4"/>
                      <a:gd name="T8" fmla="*/ 46 w 54"/>
                      <a:gd name="T9" fmla="*/ 2 h 4"/>
                      <a:gd name="T10" fmla="*/ 52 w 54"/>
                      <a:gd name="T11" fmla="*/ 2 h 4"/>
                      <a:gd name="T12" fmla="*/ 54 w 54"/>
                      <a:gd name="T13" fmla="*/ 0 h 4"/>
                      <a:gd name="T14" fmla="*/ 48 w 54"/>
                      <a:gd name="T15" fmla="*/ 0 h 4"/>
                      <a:gd name="T16" fmla="*/ 46 w 54"/>
                      <a:gd name="T17" fmla="*/ 2 h 4"/>
                      <a:gd name="T18" fmla="*/ 40 w 54"/>
                      <a:gd name="T19" fmla="*/ 2 h 4"/>
                      <a:gd name="T20" fmla="*/ 33 w 54"/>
                      <a:gd name="T21" fmla="*/ 2 h 4"/>
                      <a:gd name="T22" fmla="*/ 23 w 54"/>
                      <a:gd name="T23" fmla="*/ 4 h 4"/>
                      <a:gd name="T24" fmla="*/ 13 w 54"/>
                      <a:gd name="T25" fmla="*/ 4 h 4"/>
                      <a:gd name="T26" fmla="*/ 0 w 54"/>
                      <a:gd name="T27" fmla="*/ 4 h 4"/>
                      <a:gd name="T28" fmla="*/ 0 w 54"/>
                      <a:gd name="T2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4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7" y="4"/>
                        </a:lnTo>
                        <a:lnTo>
                          <a:pt x="38" y="4"/>
                        </a:lnTo>
                        <a:lnTo>
                          <a:pt x="46" y="2"/>
                        </a:lnTo>
                        <a:lnTo>
                          <a:pt x="52" y="2"/>
                        </a:lnTo>
                        <a:lnTo>
                          <a:pt x="54" y="0"/>
                        </a:lnTo>
                        <a:lnTo>
                          <a:pt x="48" y="0"/>
                        </a:lnTo>
                        <a:lnTo>
                          <a:pt x="46" y="2"/>
                        </a:lnTo>
                        <a:lnTo>
                          <a:pt x="40" y="2"/>
                        </a:lnTo>
                        <a:lnTo>
                          <a:pt x="33" y="2"/>
                        </a:lnTo>
                        <a:lnTo>
                          <a:pt x="23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0" name="Freeform 639">
                    <a:extLst>
                      <a:ext uri="{FF2B5EF4-FFF2-40B4-BE49-F238E27FC236}">
                        <a16:creationId xmlns:a16="http://schemas.microsoft.com/office/drawing/2014/main" id="{C1C46AB5-0D54-48F2-A019-8B4FE021A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4" cy="2"/>
                  </a:xfrm>
                  <a:custGeom>
                    <a:avLst/>
                    <a:gdLst>
                      <a:gd name="T0" fmla="*/ 0 w 48"/>
                      <a:gd name="T1" fmla="*/ 4 h 4"/>
                      <a:gd name="T2" fmla="*/ 13 w 48"/>
                      <a:gd name="T3" fmla="*/ 4 h 4"/>
                      <a:gd name="T4" fmla="*/ 23 w 48"/>
                      <a:gd name="T5" fmla="*/ 4 h 4"/>
                      <a:gd name="T6" fmla="*/ 33 w 48"/>
                      <a:gd name="T7" fmla="*/ 2 h 4"/>
                      <a:gd name="T8" fmla="*/ 40 w 48"/>
                      <a:gd name="T9" fmla="*/ 2 h 4"/>
                      <a:gd name="T10" fmla="*/ 46 w 48"/>
                      <a:gd name="T11" fmla="*/ 2 h 4"/>
                      <a:gd name="T12" fmla="*/ 48 w 48"/>
                      <a:gd name="T13" fmla="*/ 0 h 4"/>
                      <a:gd name="T14" fmla="*/ 42 w 48"/>
                      <a:gd name="T15" fmla="*/ 0 h 4"/>
                      <a:gd name="T16" fmla="*/ 40 w 48"/>
                      <a:gd name="T17" fmla="*/ 2 h 4"/>
                      <a:gd name="T18" fmla="*/ 36 w 48"/>
                      <a:gd name="T19" fmla="*/ 2 h 4"/>
                      <a:gd name="T20" fmla="*/ 29 w 48"/>
                      <a:gd name="T21" fmla="*/ 2 h 4"/>
                      <a:gd name="T22" fmla="*/ 21 w 48"/>
                      <a:gd name="T23" fmla="*/ 2 h 4"/>
                      <a:gd name="T24" fmla="*/ 11 w 48"/>
                      <a:gd name="T25" fmla="*/ 4 h 4"/>
                      <a:gd name="T26" fmla="*/ 0 w 48"/>
                      <a:gd name="T27" fmla="*/ 4 h 4"/>
                      <a:gd name="T28" fmla="*/ 0 w 48"/>
                      <a:gd name="T2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8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3" y="4"/>
                        </a:lnTo>
                        <a:lnTo>
                          <a:pt x="33" y="2"/>
                        </a:lnTo>
                        <a:lnTo>
                          <a:pt x="40" y="2"/>
                        </a:lnTo>
                        <a:lnTo>
                          <a:pt x="46" y="2"/>
                        </a:lnTo>
                        <a:lnTo>
                          <a:pt x="48" y="0"/>
                        </a:lnTo>
                        <a:lnTo>
                          <a:pt x="42" y="0"/>
                        </a:lnTo>
                        <a:lnTo>
                          <a:pt x="40" y="2"/>
                        </a:lnTo>
                        <a:lnTo>
                          <a:pt x="36" y="2"/>
                        </a:lnTo>
                        <a:lnTo>
                          <a:pt x="29" y="2"/>
                        </a:lnTo>
                        <a:lnTo>
                          <a:pt x="21" y="2"/>
                        </a:lnTo>
                        <a:lnTo>
                          <a:pt x="11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1" name="Freeform 640">
                    <a:extLst>
                      <a:ext uri="{FF2B5EF4-FFF2-40B4-BE49-F238E27FC236}">
                        <a16:creationId xmlns:a16="http://schemas.microsoft.com/office/drawing/2014/main" id="{C52EB50E-6CE5-4D56-885D-8B01FC4649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21" cy="2"/>
                  </a:xfrm>
                  <a:custGeom>
                    <a:avLst/>
                    <a:gdLst>
                      <a:gd name="T0" fmla="*/ 0 w 42"/>
                      <a:gd name="T1" fmla="*/ 4 h 4"/>
                      <a:gd name="T2" fmla="*/ 11 w 42"/>
                      <a:gd name="T3" fmla="*/ 4 h 4"/>
                      <a:gd name="T4" fmla="*/ 21 w 42"/>
                      <a:gd name="T5" fmla="*/ 2 h 4"/>
                      <a:gd name="T6" fmla="*/ 29 w 42"/>
                      <a:gd name="T7" fmla="*/ 2 h 4"/>
                      <a:gd name="T8" fmla="*/ 36 w 42"/>
                      <a:gd name="T9" fmla="*/ 2 h 4"/>
                      <a:gd name="T10" fmla="*/ 40 w 42"/>
                      <a:gd name="T11" fmla="*/ 2 h 4"/>
                      <a:gd name="T12" fmla="*/ 42 w 42"/>
                      <a:gd name="T13" fmla="*/ 0 h 4"/>
                      <a:gd name="T14" fmla="*/ 36 w 42"/>
                      <a:gd name="T15" fmla="*/ 0 h 4"/>
                      <a:gd name="T16" fmla="*/ 34 w 42"/>
                      <a:gd name="T17" fmla="*/ 2 h 4"/>
                      <a:gd name="T18" fmla="*/ 29 w 42"/>
                      <a:gd name="T19" fmla="*/ 2 h 4"/>
                      <a:gd name="T20" fmla="*/ 21 w 42"/>
                      <a:gd name="T21" fmla="*/ 2 h 4"/>
                      <a:gd name="T22" fmla="*/ 11 w 42"/>
                      <a:gd name="T23" fmla="*/ 2 h 4"/>
                      <a:gd name="T24" fmla="*/ 0 w 42"/>
                      <a:gd name="T25" fmla="*/ 2 h 4"/>
                      <a:gd name="T26" fmla="*/ 0 w 42"/>
                      <a:gd name="T2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2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21" y="2"/>
                        </a:lnTo>
                        <a:lnTo>
                          <a:pt x="29" y="2"/>
                        </a:lnTo>
                        <a:lnTo>
                          <a:pt x="36" y="2"/>
                        </a:lnTo>
                        <a:lnTo>
                          <a:pt x="40" y="2"/>
                        </a:lnTo>
                        <a:lnTo>
                          <a:pt x="42" y="0"/>
                        </a:lnTo>
                        <a:lnTo>
                          <a:pt x="36" y="0"/>
                        </a:lnTo>
                        <a:lnTo>
                          <a:pt x="34" y="2"/>
                        </a:lnTo>
                        <a:lnTo>
                          <a:pt x="29" y="2"/>
                        </a:lnTo>
                        <a:lnTo>
                          <a:pt x="21" y="2"/>
                        </a:lnTo>
                        <a:lnTo>
                          <a:pt x="11" y="2"/>
                        </a:lnTo>
                        <a:lnTo>
                          <a:pt x="0" y="2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2" name="Freeform 641">
                    <a:extLst>
                      <a:ext uri="{FF2B5EF4-FFF2-40B4-BE49-F238E27FC236}">
                        <a16:creationId xmlns:a16="http://schemas.microsoft.com/office/drawing/2014/main" id="{7201175D-7400-47A1-B9A6-692CBAC991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8" cy="1"/>
                  </a:xfrm>
                  <a:custGeom>
                    <a:avLst/>
                    <a:gdLst>
                      <a:gd name="T0" fmla="*/ 0 w 36"/>
                      <a:gd name="T1" fmla="*/ 2 h 2"/>
                      <a:gd name="T2" fmla="*/ 11 w 36"/>
                      <a:gd name="T3" fmla="*/ 2 h 2"/>
                      <a:gd name="T4" fmla="*/ 21 w 36"/>
                      <a:gd name="T5" fmla="*/ 2 h 2"/>
                      <a:gd name="T6" fmla="*/ 29 w 36"/>
                      <a:gd name="T7" fmla="*/ 2 h 2"/>
                      <a:gd name="T8" fmla="*/ 34 w 36"/>
                      <a:gd name="T9" fmla="*/ 2 h 2"/>
                      <a:gd name="T10" fmla="*/ 36 w 36"/>
                      <a:gd name="T11" fmla="*/ 0 h 2"/>
                      <a:gd name="T12" fmla="*/ 29 w 36"/>
                      <a:gd name="T13" fmla="*/ 0 h 2"/>
                      <a:gd name="T14" fmla="*/ 29 w 36"/>
                      <a:gd name="T15" fmla="*/ 2 h 2"/>
                      <a:gd name="T16" fmla="*/ 25 w 36"/>
                      <a:gd name="T17" fmla="*/ 2 h 2"/>
                      <a:gd name="T18" fmla="*/ 17 w 36"/>
                      <a:gd name="T19" fmla="*/ 2 h 2"/>
                      <a:gd name="T20" fmla="*/ 9 w 36"/>
                      <a:gd name="T21" fmla="*/ 2 h 2"/>
                      <a:gd name="T22" fmla="*/ 0 w 36"/>
                      <a:gd name="T23" fmla="*/ 2 h 2"/>
                      <a:gd name="T24" fmla="*/ 0 w 36"/>
                      <a:gd name="T2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6" h="2">
                        <a:moveTo>
                          <a:pt x="0" y="2"/>
                        </a:moveTo>
                        <a:lnTo>
                          <a:pt x="11" y="2"/>
                        </a:lnTo>
                        <a:lnTo>
                          <a:pt x="21" y="2"/>
                        </a:lnTo>
                        <a:lnTo>
                          <a:pt x="29" y="2"/>
                        </a:lnTo>
                        <a:lnTo>
                          <a:pt x="34" y="2"/>
                        </a:lnTo>
                        <a:lnTo>
                          <a:pt x="36" y="0"/>
                        </a:lnTo>
                        <a:lnTo>
                          <a:pt x="29" y="0"/>
                        </a:lnTo>
                        <a:lnTo>
                          <a:pt x="29" y="2"/>
                        </a:lnTo>
                        <a:lnTo>
                          <a:pt x="25" y="2"/>
                        </a:lnTo>
                        <a:lnTo>
                          <a:pt x="17" y="2"/>
                        </a:lnTo>
                        <a:lnTo>
                          <a:pt x="9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3" name="Freeform 642">
                    <a:extLst>
                      <a:ext uri="{FF2B5EF4-FFF2-40B4-BE49-F238E27FC236}">
                        <a16:creationId xmlns:a16="http://schemas.microsoft.com/office/drawing/2014/main" id="{76D4EFAD-38F8-4E99-A4AE-1171E13323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4" cy="1"/>
                  </a:xfrm>
                  <a:custGeom>
                    <a:avLst/>
                    <a:gdLst>
                      <a:gd name="T0" fmla="*/ 0 w 29"/>
                      <a:gd name="T1" fmla="*/ 2 h 2"/>
                      <a:gd name="T2" fmla="*/ 9 w 29"/>
                      <a:gd name="T3" fmla="*/ 2 h 2"/>
                      <a:gd name="T4" fmla="*/ 17 w 29"/>
                      <a:gd name="T5" fmla="*/ 2 h 2"/>
                      <a:gd name="T6" fmla="*/ 25 w 29"/>
                      <a:gd name="T7" fmla="*/ 2 h 2"/>
                      <a:gd name="T8" fmla="*/ 29 w 29"/>
                      <a:gd name="T9" fmla="*/ 2 h 2"/>
                      <a:gd name="T10" fmla="*/ 29 w 29"/>
                      <a:gd name="T11" fmla="*/ 0 h 2"/>
                      <a:gd name="T12" fmla="*/ 23 w 29"/>
                      <a:gd name="T13" fmla="*/ 0 h 2"/>
                      <a:gd name="T14" fmla="*/ 23 w 29"/>
                      <a:gd name="T15" fmla="*/ 2 h 2"/>
                      <a:gd name="T16" fmla="*/ 17 w 29"/>
                      <a:gd name="T17" fmla="*/ 2 h 2"/>
                      <a:gd name="T18" fmla="*/ 9 w 29"/>
                      <a:gd name="T19" fmla="*/ 2 h 2"/>
                      <a:gd name="T20" fmla="*/ 0 w 29"/>
                      <a:gd name="T21" fmla="*/ 2 h 2"/>
                      <a:gd name="T22" fmla="*/ 0 w 29"/>
                      <a:gd name="T2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9" h="2">
                        <a:moveTo>
                          <a:pt x="0" y="2"/>
                        </a:moveTo>
                        <a:lnTo>
                          <a:pt x="9" y="2"/>
                        </a:lnTo>
                        <a:lnTo>
                          <a:pt x="17" y="2"/>
                        </a:lnTo>
                        <a:lnTo>
                          <a:pt x="25" y="2"/>
                        </a:lnTo>
                        <a:lnTo>
                          <a:pt x="29" y="2"/>
                        </a:lnTo>
                        <a:lnTo>
                          <a:pt x="29" y="0"/>
                        </a:lnTo>
                        <a:lnTo>
                          <a:pt x="23" y="0"/>
                        </a:lnTo>
                        <a:lnTo>
                          <a:pt x="23" y="2"/>
                        </a:lnTo>
                        <a:lnTo>
                          <a:pt x="17" y="2"/>
                        </a:lnTo>
                        <a:lnTo>
                          <a:pt x="9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4" name="Freeform 643">
                    <a:extLst>
                      <a:ext uri="{FF2B5EF4-FFF2-40B4-BE49-F238E27FC236}">
                        <a16:creationId xmlns:a16="http://schemas.microsoft.com/office/drawing/2014/main" id="{3F8DE402-3D85-4282-A948-6FA8DBAFFC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11" cy="1"/>
                  </a:xfrm>
                  <a:custGeom>
                    <a:avLst/>
                    <a:gdLst>
                      <a:gd name="T0" fmla="*/ 0 w 23"/>
                      <a:gd name="T1" fmla="*/ 2 h 2"/>
                      <a:gd name="T2" fmla="*/ 9 w 23"/>
                      <a:gd name="T3" fmla="*/ 2 h 2"/>
                      <a:gd name="T4" fmla="*/ 17 w 23"/>
                      <a:gd name="T5" fmla="*/ 2 h 2"/>
                      <a:gd name="T6" fmla="*/ 23 w 23"/>
                      <a:gd name="T7" fmla="*/ 2 h 2"/>
                      <a:gd name="T8" fmla="*/ 23 w 23"/>
                      <a:gd name="T9" fmla="*/ 0 h 2"/>
                      <a:gd name="T10" fmla="*/ 17 w 23"/>
                      <a:gd name="T11" fmla="*/ 0 h 2"/>
                      <a:gd name="T12" fmla="*/ 17 w 23"/>
                      <a:gd name="T13" fmla="*/ 0 h 2"/>
                      <a:gd name="T14" fmla="*/ 13 w 23"/>
                      <a:gd name="T15" fmla="*/ 2 h 2"/>
                      <a:gd name="T16" fmla="*/ 8 w 23"/>
                      <a:gd name="T17" fmla="*/ 2 h 2"/>
                      <a:gd name="T18" fmla="*/ 0 w 23"/>
                      <a:gd name="T19" fmla="*/ 2 h 2"/>
                      <a:gd name="T20" fmla="*/ 0 w 23"/>
                      <a:gd name="T21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3" h="2">
                        <a:moveTo>
                          <a:pt x="0" y="2"/>
                        </a:moveTo>
                        <a:lnTo>
                          <a:pt x="9" y="2"/>
                        </a:lnTo>
                        <a:lnTo>
                          <a:pt x="17" y="2"/>
                        </a:lnTo>
                        <a:lnTo>
                          <a:pt x="23" y="2"/>
                        </a:lnTo>
                        <a:lnTo>
                          <a:pt x="23" y="0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lnTo>
                          <a:pt x="13" y="2"/>
                        </a:lnTo>
                        <a:lnTo>
                          <a:pt x="8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5" name="Freeform 644">
                    <a:extLst>
                      <a:ext uri="{FF2B5EF4-FFF2-40B4-BE49-F238E27FC236}">
                        <a16:creationId xmlns:a16="http://schemas.microsoft.com/office/drawing/2014/main" id="{B4D3180D-1A2F-4DB1-8610-F2A122561F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9" cy="1"/>
                  </a:xfrm>
                  <a:custGeom>
                    <a:avLst/>
                    <a:gdLst>
                      <a:gd name="T0" fmla="*/ 0 w 17"/>
                      <a:gd name="T1" fmla="*/ 2 h 2"/>
                      <a:gd name="T2" fmla="*/ 8 w 17"/>
                      <a:gd name="T3" fmla="*/ 2 h 2"/>
                      <a:gd name="T4" fmla="*/ 13 w 17"/>
                      <a:gd name="T5" fmla="*/ 2 h 2"/>
                      <a:gd name="T6" fmla="*/ 17 w 17"/>
                      <a:gd name="T7" fmla="*/ 0 h 2"/>
                      <a:gd name="T8" fmla="*/ 17 w 17"/>
                      <a:gd name="T9" fmla="*/ 0 h 2"/>
                      <a:gd name="T10" fmla="*/ 11 w 17"/>
                      <a:gd name="T11" fmla="*/ 0 h 2"/>
                      <a:gd name="T12" fmla="*/ 11 w 17"/>
                      <a:gd name="T13" fmla="*/ 0 h 2"/>
                      <a:gd name="T14" fmla="*/ 6 w 17"/>
                      <a:gd name="T15" fmla="*/ 2 h 2"/>
                      <a:gd name="T16" fmla="*/ 0 w 17"/>
                      <a:gd name="T17" fmla="*/ 2 h 2"/>
                      <a:gd name="T18" fmla="*/ 0 w 17"/>
                      <a:gd name="T1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2">
                        <a:moveTo>
                          <a:pt x="0" y="2"/>
                        </a:moveTo>
                        <a:lnTo>
                          <a:pt x="8" y="2"/>
                        </a:lnTo>
                        <a:lnTo>
                          <a:pt x="13" y="2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6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6" name="Freeform 645">
                    <a:extLst>
                      <a:ext uri="{FF2B5EF4-FFF2-40B4-BE49-F238E27FC236}">
                        <a16:creationId xmlns:a16="http://schemas.microsoft.com/office/drawing/2014/main" id="{4F812706-31DD-4473-BAC2-4C7ED59C5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6" cy="1"/>
                  </a:xfrm>
                  <a:custGeom>
                    <a:avLst/>
                    <a:gdLst>
                      <a:gd name="T0" fmla="*/ 0 w 11"/>
                      <a:gd name="T1" fmla="*/ 2 h 2"/>
                      <a:gd name="T2" fmla="*/ 6 w 11"/>
                      <a:gd name="T3" fmla="*/ 2 h 2"/>
                      <a:gd name="T4" fmla="*/ 11 w 11"/>
                      <a:gd name="T5" fmla="*/ 0 h 2"/>
                      <a:gd name="T6" fmla="*/ 11 w 11"/>
                      <a:gd name="T7" fmla="*/ 0 h 2"/>
                      <a:gd name="T8" fmla="*/ 6 w 11"/>
                      <a:gd name="T9" fmla="*/ 0 h 2"/>
                      <a:gd name="T10" fmla="*/ 6 w 11"/>
                      <a:gd name="T11" fmla="*/ 0 h 2"/>
                      <a:gd name="T12" fmla="*/ 0 w 11"/>
                      <a:gd name="T13" fmla="*/ 0 h 2"/>
                      <a:gd name="T14" fmla="*/ 0 w 11"/>
                      <a:gd name="T1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2">
                        <a:moveTo>
                          <a:pt x="0" y="2"/>
                        </a:moveTo>
                        <a:lnTo>
                          <a:pt x="6" y="2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7" name="Freeform 646">
                    <a:extLst>
                      <a:ext uri="{FF2B5EF4-FFF2-40B4-BE49-F238E27FC236}">
                        <a16:creationId xmlns:a16="http://schemas.microsoft.com/office/drawing/2014/main" id="{6E5E0A73-42EB-40AB-871A-C89E2576AF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94" y="312"/>
                    <a:ext cx="3" cy="1"/>
                  </a:xfrm>
                  <a:custGeom>
                    <a:avLst/>
                    <a:gdLst>
                      <a:gd name="T0" fmla="*/ 0 w 6"/>
                      <a:gd name="T1" fmla="*/ 6 w 6"/>
                      <a:gd name="T2" fmla="*/ 6 w 6"/>
                      <a:gd name="T3" fmla="*/ 0 w 6"/>
                      <a:gd name="T4" fmla="*/ 0 w 6"/>
                      <a:gd name="T5" fmla="*/ 0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8" name="Freeform 647">
                    <a:extLst>
                      <a:ext uri="{FF2B5EF4-FFF2-40B4-BE49-F238E27FC236}">
                        <a16:creationId xmlns:a16="http://schemas.microsoft.com/office/drawing/2014/main" id="{23C9D240-0BEC-47EE-9EB4-06A4F0EEFD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340" cy="64"/>
                  </a:xfrm>
                  <a:custGeom>
                    <a:avLst/>
                    <a:gdLst>
                      <a:gd name="T0" fmla="*/ 0 w 680"/>
                      <a:gd name="T1" fmla="*/ 0 h 127"/>
                      <a:gd name="T2" fmla="*/ 680 w 680"/>
                      <a:gd name="T3" fmla="*/ 0 h 127"/>
                      <a:gd name="T4" fmla="*/ 680 w 680"/>
                      <a:gd name="T5" fmla="*/ 127 h 127"/>
                      <a:gd name="T6" fmla="*/ 0 w 680"/>
                      <a:gd name="T7" fmla="*/ 127 h 127"/>
                      <a:gd name="T8" fmla="*/ 0 w 680"/>
                      <a:gd name="T9" fmla="*/ 0 h 127"/>
                      <a:gd name="T10" fmla="*/ 0 w 680"/>
                      <a:gd name="T11" fmla="*/ 0 h 127"/>
                      <a:gd name="T12" fmla="*/ 663 w 680"/>
                      <a:gd name="T13" fmla="*/ 0 h 127"/>
                      <a:gd name="T14" fmla="*/ 663 w 680"/>
                      <a:gd name="T15" fmla="*/ 127 h 127"/>
                      <a:gd name="T16" fmla="*/ 0 w 680"/>
                      <a:gd name="T17" fmla="*/ 127 h 127"/>
                      <a:gd name="T18" fmla="*/ 0 w 68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0" h="127">
                        <a:moveTo>
                          <a:pt x="0" y="0"/>
                        </a:moveTo>
                        <a:lnTo>
                          <a:pt x="680" y="0"/>
                        </a:lnTo>
                        <a:lnTo>
                          <a:pt x="68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63" y="0"/>
                        </a:lnTo>
                        <a:lnTo>
                          <a:pt x="66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49" name="Freeform 648">
                    <a:extLst>
                      <a:ext uri="{FF2B5EF4-FFF2-40B4-BE49-F238E27FC236}">
                        <a16:creationId xmlns:a16="http://schemas.microsoft.com/office/drawing/2014/main" id="{049E1676-5192-4C4A-8E10-F0057F66E6A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332" cy="64"/>
                  </a:xfrm>
                  <a:custGeom>
                    <a:avLst/>
                    <a:gdLst>
                      <a:gd name="T0" fmla="*/ 0 w 663"/>
                      <a:gd name="T1" fmla="*/ 0 h 127"/>
                      <a:gd name="T2" fmla="*/ 663 w 663"/>
                      <a:gd name="T3" fmla="*/ 0 h 127"/>
                      <a:gd name="T4" fmla="*/ 663 w 663"/>
                      <a:gd name="T5" fmla="*/ 127 h 127"/>
                      <a:gd name="T6" fmla="*/ 0 w 663"/>
                      <a:gd name="T7" fmla="*/ 127 h 127"/>
                      <a:gd name="T8" fmla="*/ 0 w 663"/>
                      <a:gd name="T9" fmla="*/ 0 h 127"/>
                      <a:gd name="T10" fmla="*/ 0 w 663"/>
                      <a:gd name="T11" fmla="*/ 0 h 127"/>
                      <a:gd name="T12" fmla="*/ 646 w 663"/>
                      <a:gd name="T13" fmla="*/ 0 h 127"/>
                      <a:gd name="T14" fmla="*/ 646 w 663"/>
                      <a:gd name="T15" fmla="*/ 127 h 127"/>
                      <a:gd name="T16" fmla="*/ 0 w 663"/>
                      <a:gd name="T17" fmla="*/ 127 h 127"/>
                      <a:gd name="T18" fmla="*/ 0 w 66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63" h="127">
                        <a:moveTo>
                          <a:pt x="0" y="0"/>
                        </a:moveTo>
                        <a:lnTo>
                          <a:pt x="663" y="0"/>
                        </a:lnTo>
                        <a:lnTo>
                          <a:pt x="66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46" y="0"/>
                        </a:lnTo>
                        <a:lnTo>
                          <a:pt x="64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0" name="Freeform 649">
                    <a:extLst>
                      <a:ext uri="{FF2B5EF4-FFF2-40B4-BE49-F238E27FC236}">
                        <a16:creationId xmlns:a16="http://schemas.microsoft.com/office/drawing/2014/main" id="{AB8303FC-1B69-4F19-A110-62CDD053097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323" cy="64"/>
                  </a:xfrm>
                  <a:custGeom>
                    <a:avLst/>
                    <a:gdLst>
                      <a:gd name="T0" fmla="*/ 0 w 646"/>
                      <a:gd name="T1" fmla="*/ 0 h 127"/>
                      <a:gd name="T2" fmla="*/ 646 w 646"/>
                      <a:gd name="T3" fmla="*/ 0 h 127"/>
                      <a:gd name="T4" fmla="*/ 646 w 646"/>
                      <a:gd name="T5" fmla="*/ 127 h 127"/>
                      <a:gd name="T6" fmla="*/ 0 w 646"/>
                      <a:gd name="T7" fmla="*/ 127 h 127"/>
                      <a:gd name="T8" fmla="*/ 0 w 646"/>
                      <a:gd name="T9" fmla="*/ 0 h 127"/>
                      <a:gd name="T10" fmla="*/ 0 w 646"/>
                      <a:gd name="T11" fmla="*/ 0 h 127"/>
                      <a:gd name="T12" fmla="*/ 627 w 646"/>
                      <a:gd name="T13" fmla="*/ 0 h 127"/>
                      <a:gd name="T14" fmla="*/ 627 w 646"/>
                      <a:gd name="T15" fmla="*/ 127 h 127"/>
                      <a:gd name="T16" fmla="*/ 0 w 646"/>
                      <a:gd name="T17" fmla="*/ 127 h 127"/>
                      <a:gd name="T18" fmla="*/ 0 w 64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46" h="127">
                        <a:moveTo>
                          <a:pt x="0" y="0"/>
                        </a:moveTo>
                        <a:lnTo>
                          <a:pt x="646" y="0"/>
                        </a:lnTo>
                        <a:lnTo>
                          <a:pt x="64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27" y="0"/>
                        </a:lnTo>
                        <a:lnTo>
                          <a:pt x="62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4E4E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1" name="Freeform 650">
                    <a:extLst>
                      <a:ext uri="{FF2B5EF4-FFF2-40B4-BE49-F238E27FC236}">
                        <a16:creationId xmlns:a16="http://schemas.microsoft.com/office/drawing/2014/main" id="{E568F1B9-2BAF-4A57-9068-06A9FAC2CC8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313" cy="64"/>
                  </a:xfrm>
                  <a:custGeom>
                    <a:avLst/>
                    <a:gdLst>
                      <a:gd name="T0" fmla="*/ 0 w 627"/>
                      <a:gd name="T1" fmla="*/ 0 h 127"/>
                      <a:gd name="T2" fmla="*/ 627 w 627"/>
                      <a:gd name="T3" fmla="*/ 0 h 127"/>
                      <a:gd name="T4" fmla="*/ 627 w 627"/>
                      <a:gd name="T5" fmla="*/ 127 h 127"/>
                      <a:gd name="T6" fmla="*/ 0 w 627"/>
                      <a:gd name="T7" fmla="*/ 127 h 127"/>
                      <a:gd name="T8" fmla="*/ 0 w 627"/>
                      <a:gd name="T9" fmla="*/ 0 h 127"/>
                      <a:gd name="T10" fmla="*/ 0 w 627"/>
                      <a:gd name="T11" fmla="*/ 0 h 127"/>
                      <a:gd name="T12" fmla="*/ 609 w 627"/>
                      <a:gd name="T13" fmla="*/ 0 h 127"/>
                      <a:gd name="T14" fmla="*/ 609 w 627"/>
                      <a:gd name="T15" fmla="*/ 127 h 127"/>
                      <a:gd name="T16" fmla="*/ 0 w 627"/>
                      <a:gd name="T17" fmla="*/ 127 h 127"/>
                      <a:gd name="T18" fmla="*/ 0 w 62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27" h="127">
                        <a:moveTo>
                          <a:pt x="0" y="0"/>
                        </a:moveTo>
                        <a:lnTo>
                          <a:pt x="627" y="0"/>
                        </a:lnTo>
                        <a:lnTo>
                          <a:pt x="62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09" y="0"/>
                        </a:lnTo>
                        <a:lnTo>
                          <a:pt x="60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3E3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2" name="Freeform 651">
                    <a:extLst>
                      <a:ext uri="{FF2B5EF4-FFF2-40B4-BE49-F238E27FC236}">
                        <a16:creationId xmlns:a16="http://schemas.microsoft.com/office/drawing/2014/main" id="{FAB7D795-AE47-4689-A80B-7D59CEC00A4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305" cy="64"/>
                  </a:xfrm>
                  <a:custGeom>
                    <a:avLst/>
                    <a:gdLst>
                      <a:gd name="T0" fmla="*/ 0 w 609"/>
                      <a:gd name="T1" fmla="*/ 0 h 127"/>
                      <a:gd name="T2" fmla="*/ 609 w 609"/>
                      <a:gd name="T3" fmla="*/ 0 h 127"/>
                      <a:gd name="T4" fmla="*/ 609 w 609"/>
                      <a:gd name="T5" fmla="*/ 127 h 127"/>
                      <a:gd name="T6" fmla="*/ 0 w 609"/>
                      <a:gd name="T7" fmla="*/ 127 h 127"/>
                      <a:gd name="T8" fmla="*/ 0 w 609"/>
                      <a:gd name="T9" fmla="*/ 0 h 127"/>
                      <a:gd name="T10" fmla="*/ 0 w 609"/>
                      <a:gd name="T11" fmla="*/ 0 h 127"/>
                      <a:gd name="T12" fmla="*/ 592 w 609"/>
                      <a:gd name="T13" fmla="*/ 0 h 127"/>
                      <a:gd name="T14" fmla="*/ 592 w 609"/>
                      <a:gd name="T15" fmla="*/ 127 h 127"/>
                      <a:gd name="T16" fmla="*/ 0 w 609"/>
                      <a:gd name="T17" fmla="*/ 127 h 127"/>
                      <a:gd name="T18" fmla="*/ 0 w 60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09" h="127">
                        <a:moveTo>
                          <a:pt x="0" y="0"/>
                        </a:moveTo>
                        <a:lnTo>
                          <a:pt x="609" y="0"/>
                        </a:lnTo>
                        <a:lnTo>
                          <a:pt x="60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92" y="0"/>
                        </a:lnTo>
                        <a:lnTo>
                          <a:pt x="59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2E2E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3" name="Freeform 652">
                    <a:extLst>
                      <a:ext uri="{FF2B5EF4-FFF2-40B4-BE49-F238E27FC236}">
                        <a16:creationId xmlns:a16="http://schemas.microsoft.com/office/drawing/2014/main" id="{FCDF0694-063A-49FF-BB7C-C25A839469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96" cy="64"/>
                  </a:xfrm>
                  <a:custGeom>
                    <a:avLst/>
                    <a:gdLst>
                      <a:gd name="T0" fmla="*/ 0 w 592"/>
                      <a:gd name="T1" fmla="*/ 0 h 127"/>
                      <a:gd name="T2" fmla="*/ 592 w 592"/>
                      <a:gd name="T3" fmla="*/ 0 h 127"/>
                      <a:gd name="T4" fmla="*/ 592 w 592"/>
                      <a:gd name="T5" fmla="*/ 127 h 127"/>
                      <a:gd name="T6" fmla="*/ 0 w 592"/>
                      <a:gd name="T7" fmla="*/ 127 h 127"/>
                      <a:gd name="T8" fmla="*/ 0 w 592"/>
                      <a:gd name="T9" fmla="*/ 0 h 127"/>
                      <a:gd name="T10" fmla="*/ 0 w 592"/>
                      <a:gd name="T11" fmla="*/ 0 h 127"/>
                      <a:gd name="T12" fmla="*/ 573 w 592"/>
                      <a:gd name="T13" fmla="*/ 0 h 127"/>
                      <a:gd name="T14" fmla="*/ 573 w 592"/>
                      <a:gd name="T15" fmla="*/ 127 h 127"/>
                      <a:gd name="T16" fmla="*/ 0 w 592"/>
                      <a:gd name="T17" fmla="*/ 127 h 127"/>
                      <a:gd name="T18" fmla="*/ 0 w 59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2" h="127">
                        <a:moveTo>
                          <a:pt x="0" y="0"/>
                        </a:moveTo>
                        <a:lnTo>
                          <a:pt x="592" y="0"/>
                        </a:lnTo>
                        <a:lnTo>
                          <a:pt x="59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73" y="0"/>
                        </a:lnTo>
                        <a:lnTo>
                          <a:pt x="57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E1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4" name="Freeform 653">
                    <a:extLst>
                      <a:ext uri="{FF2B5EF4-FFF2-40B4-BE49-F238E27FC236}">
                        <a16:creationId xmlns:a16="http://schemas.microsoft.com/office/drawing/2014/main" id="{3384C71D-C080-48FD-86E7-EC0EF2BD36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86" cy="64"/>
                  </a:xfrm>
                  <a:custGeom>
                    <a:avLst/>
                    <a:gdLst>
                      <a:gd name="T0" fmla="*/ 0 w 573"/>
                      <a:gd name="T1" fmla="*/ 0 h 127"/>
                      <a:gd name="T2" fmla="*/ 573 w 573"/>
                      <a:gd name="T3" fmla="*/ 0 h 127"/>
                      <a:gd name="T4" fmla="*/ 573 w 573"/>
                      <a:gd name="T5" fmla="*/ 127 h 127"/>
                      <a:gd name="T6" fmla="*/ 0 w 573"/>
                      <a:gd name="T7" fmla="*/ 127 h 127"/>
                      <a:gd name="T8" fmla="*/ 0 w 573"/>
                      <a:gd name="T9" fmla="*/ 0 h 127"/>
                      <a:gd name="T10" fmla="*/ 0 w 573"/>
                      <a:gd name="T11" fmla="*/ 0 h 127"/>
                      <a:gd name="T12" fmla="*/ 555 w 573"/>
                      <a:gd name="T13" fmla="*/ 0 h 127"/>
                      <a:gd name="T14" fmla="*/ 555 w 573"/>
                      <a:gd name="T15" fmla="*/ 127 h 127"/>
                      <a:gd name="T16" fmla="*/ 0 w 573"/>
                      <a:gd name="T17" fmla="*/ 127 h 127"/>
                      <a:gd name="T18" fmla="*/ 0 w 57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73" h="127">
                        <a:moveTo>
                          <a:pt x="0" y="0"/>
                        </a:moveTo>
                        <a:lnTo>
                          <a:pt x="573" y="0"/>
                        </a:lnTo>
                        <a:lnTo>
                          <a:pt x="57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55" y="0"/>
                        </a:lnTo>
                        <a:lnTo>
                          <a:pt x="55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5" name="Freeform 654">
                    <a:extLst>
                      <a:ext uri="{FF2B5EF4-FFF2-40B4-BE49-F238E27FC236}">
                        <a16:creationId xmlns:a16="http://schemas.microsoft.com/office/drawing/2014/main" id="{5262DFE4-BFF7-419B-BCE4-1E93F1EE78E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78" cy="64"/>
                  </a:xfrm>
                  <a:custGeom>
                    <a:avLst/>
                    <a:gdLst>
                      <a:gd name="T0" fmla="*/ 0 w 555"/>
                      <a:gd name="T1" fmla="*/ 0 h 127"/>
                      <a:gd name="T2" fmla="*/ 555 w 555"/>
                      <a:gd name="T3" fmla="*/ 0 h 127"/>
                      <a:gd name="T4" fmla="*/ 555 w 555"/>
                      <a:gd name="T5" fmla="*/ 127 h 127"/>
                      <a:gd name="T6" fmla="*/ 0 w 555"/>
                      <a:gd name="T7" fmla="*/ 127 h 127"/>
                      <a:gd name="T8" fmla="*/ 0 w 555"/>
                      <a:gd name="T9" fmla="*/ 0 h 127"/>
                      <a:gd name="T10" fmla="*/ 0 w 555"/>
                      <a:gd name="T11" fmla="*/ 0 h 127"/>
                      <a:gd name="T12" fmla="*/ 538 w 555"/>
                      <a:gd name="T13" fmla="*/ 0 h 127"/>
                      <a:gd name="T14" fmla="*/ 538 w 555"/>
                      <a:gd name="T15" fmla="*/ 127 h 127"/>
                      <a:gd name="T16" fmla="*/ 0 w 555"/>
                      <a:gd name="T17" fmla="*/ 127 h 127"/>
                      <a:gd name="T18" fmla="*/ 0 w 55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55" h="127">
                        <a:moveTo>
                          <a:pt x="0" y="0"/>
                        </a:moveTo>
                        <a:lnTo>
                          <a:pt x="555" y="0"/>
                        </a:lnTo>
                        <a:lnTo>
                          <a:pt x="55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38" y="0"/>
                        </a:lnTo>
                        <a:lnTo>
                          <a:pt x="53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6" name="Freeform 655">
                    <a:extLst>
                      <a:ext uri="{FF2B5EF4-FFF2-40B4-BE49-F238E27FC236}">
                        <a16:creationId xmlns:a16="http://schemas.microsoft.com/office/drawing/2014/main" id="{C7819839-911B-4DC9-AF2D-DB0AC7CE55C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69" cy="64"/>
                  </a:xfrm>
                  <a:custGeom>
                    <a:avLst/>
                    <a:gdLst>
                      <a:gd name="T0" fmla="*/ 0 w 538"/>
                      <a:gd name="T1" fmla="*/ 0 h 127"/>
                      <a:gd name="T2" fmla="*/ 538 w 538"/>
                      <a:gd name="T3" fmla="*/ 0 h 127"/>
                      <a:gd name="T4" fmla="*/ 538 w 538"/>
                      <a:gd name="T5" fmla="*/ 127 h 127"/>
                      <a:gd name="T6" fmla="*/ 0 w 538"/>
                      <a:gd name="T7" fmla="*/ 127 h 127"/>
                      <a:gd name="T8" fmla="*/ 0 w 538"/>
                      <a:gd name="T9" fmla="*/ 0 h 127"/>
                      <a:gd name="T10" fmla="*/ 0 w 538"/>
                      <a:gd name="T11" fmla="*/ 0 h 127"/>
                      <a:gd name="T12" fmla="*/ 519 w 538"/>
                      <a:gd name="T13" fmla="*/ 0 h 127"/>
                      <a:gd name="T14" fmla="*/ 519 w 538"/>
                      <a:gd name="T15" fmla="*/ 127 h 127"/>
                      <a:gd name="T16" fmla="*/ 0 w 538"/>
                      <a:gd name="T17" fmla="*/ 127 h 127"/>
                      <a:gd name="T18" fmla="*/ 0 w 53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8" h="127">
                        <a:moveTo>
                          <a:pt x="0" y="0"/>
                        </a:moveTo>
                        <a:lnTo>
                          <a:pt x="538" y="0"/>
                        </a:lnTo>
                        <a:lnTo>
                          <a:pt x="53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19" y="0"/>
                        </a:lnTo>
                        <a:lnTo>
                          <a:pt x="51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EDED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7" name="Freeform 656">
                    <a:extLst>
                      <a:ext uri="{FF2B5EF4-FFF2-40B4-BE49-F238E27FC236}">
                        <a16:creationId xmlns:a16="http://schemas.microsoft.com/office/drawing/2014/main" id="{D2ED87FC-C517-424E-9778-649A177D40F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59" cy="64"/>
                  </a:xfrm>
                  <a:custGeom>
                    <a:avLst/>
                    <a:gdLst>
                      <a:gd name="T0" fmla="*/ 0 w 519"/>
                      <a:gd name="T1" fmla="*/ 0 h 127"/>
                      <a:gd name="T2" fmla="*/ 519 w 519"/>
                      <a:gd name="T3" fmla="*/ 0 h 127"/>
                      <a:gd name="T4" fmla="*/ 519 w 519"/>
                      <a:gd name="T5" fmla="*/ 127 h 127"/>
                      <a:gd name="T6" fmla="*/ 0 w 519"/>
                      <a:gd name="T7" fmla="*/ 127 h 127"/>
                      <a:gd name="T8" fmla="*/ 0 w 519"/>
                      <a:gd name="T9" fmla="*/ 0 h 127"/>
                      <a:gd name="T10" fmla="*/ 0 w 519"/>
                      <a:gd name="T11" fmla="*/ 0 h 127"/>
                      <a:gd name="T12" fmla="*/ 502 w 519"/>
                      <a:gd name="T13" fmla="*/ 0 h 127"/>
                      <a:gd name="T14" fmla="*/ 502 w 519"/>
                      <a:gd name="T15" fmla="*/ 127 h 127"/>
                      <a:gd name="T16" fmla="*/ 0 w 519"/>
                      <a:gd name="T17" fmla="*/ 127 h 127"/>
                      <a:gd name="T18" fmla="*/ 0 w 51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19" h="127">
                        <a:moveTo>
                          <a:pt x="0" y="0"/>
                        </a:moveTo>
                        <a:lnTo>
                          <a:pt x="519" y="0"/>
                        </a:lnTo>
                        <a:lnTo>
                          <a:pt x="51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02" y="0"/>
                        </a:lnTo>
                        <a:lnTo>
                          <a:pt x="50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8" name="Freeform 657">
                    <a:extLst>
                      <a:ext uri="{FF2B5EF4-FFF2-40B4-BE49-F238E27FC236}">
                        <a16:creationId xmlns:a16="http://schemas.microsoft.com/office/drawing/2014/main" id="{0BEB9A67-4205-4F22-9F8F-CF506651F0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51" cy="64"/>
                  </a:xfrm>
                  <a:custGeom>
                    <a:avLst/>
                    <a:gdLst>
                      <a:gd name="T0" fmla="*/ 0 w 502"/>
                      <a:gd name="T1" fmla="*/ 0 h 127"/>
                      <a:gd name="T2" fmla="*/ 502 w 502"/>
                      <a:gd name="T3" fmla="*/ 0 h 127"/>
                      <a:gd name="T4" fmla="*/ 502 w 502"/>
                      <a:gd name="T5" fmla="*/ 127 h 127"/>
                      <a:gd name="T6" fmla="*/ 0 w 502"/>
                      <a:gd name="T7" fmla="*/ 127 h 127"/>
                      <a:gd name="T8" fmla="*/ 0 w 502"/>
                      <a:gd name="T9" fmla="*/ 0 h 127"/>
                      <a:gd name="T10" fmla="*/ 0 w 502"/>
                      <a:gd name="T11" fmla="*/ 0 h 127"/>
                      <a:gd name="T12" fmla="*/ 484 w 502"/>
                      <a:gd name="T13" fmla="*/ 0 h 127"/>
                      <a:gd name="T14" fmla="*/ 484 w 502"/>
                      <a:gd name="T15" fmla="*/ 127 h 127"/>
                      <a:gd name="T16" fmla="*/ 0 w 502"/>
                      <a:gd name="T17" fmla="*/ 127 h 127"/>
                      <a:gd name="T18" fmla="*/ 0 w 50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2" h="127">
                        <a:moveTo>
                          <a:pt x="0" y="0"/>
                        </a:moveTo>
                        <a:lnTo>
                          <a:pt x="502" y="0"/>
                        </a:lnTo>
                        <a:lnTo>
                          <a:pt x="50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84" y="0"/>
                        </a:lnTo>
                        <a:lnTo>
                          <a:pt x="48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CDC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59" name="Freeform 658">
                    <a:extLst>
                      <a:ext uri="{FF2B5EF4-FFF2-40B4-BE49-F238E27FC236}">
                        <a16:creationId xmlns:a16="http://schemas.microsoft.com/office/drawing/2014/main" id="{7202D0FD-D3D3-44A8-B8C8-E90EF39AA9C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42" cy="64"/>
                  </a:xfrm>
                  <a:custGeom>
                    <a:avLst/>
                    <a:gdLst>
                      <a:gd name="T0" fmla="*/ 0 w 484"/>
                      <a:gd name="T1" fmla="*/ 0 h 127"/>
                      <a:gd name="T2" fmla="*/ 484 w 484"/>
                      <a:gd name="T3" fmla="*/ 0 h 127"/>
                      <a:gd name="T4" fmla="*/ 484 w 484"/>
                      <a:gd name="T5" fmla="*/ 127 h 127"/>
                      <a:gd name="T6" fmla="*/ 0 w 484"/>
                      <a:gd name="T7" fmla="*/ 127 h 127"/>
                      <a:gd name="T8" fmla="*/ 0 w 484"/>
                      <a:gd name="T9" fmla="*/ 0 h 127"/>
                      <a:gd name="T10" fmla="*/ 0 w 484"/>
                      <a:gd name="T11" fmla="*/ 0 h 127"/>
                      <a:gd name="T12" fmla="*/ 465 w 484"/>
                      <a:gd name="T13" fmla="*/ 0 h 127"/>
                      <a:gd name="T14" fmla="*/ 465 w 484"/>
                      <a:gd name="T15" fmla="*/ 127 h 127"/>
                      <a:gd name="T16" fmla="*/ 0 w 484"/>
                      <a:gd name="T17" fmla="*/ 127 h 127"/>
                      <a:gd name="T18" fmla="*/ 0 w 48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4" h="127">
                        <a:moveTo>
                          <a:pt x="0" y="0"/>
                        </a:moveTo>
                        <a:lnTo>
                          <a:pt x="484" y="0"/>
                        </a:lnTo>
                        <a:lnTo>
                          <a:pt x="48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65" y="0"/>
                        </a:lnTo>
                        <a:lnTo>
                          <a:pt x="46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0" name="Freeform 659">
                    <a:extLst>
                      <a:ext uri="{FF2B5EF4-FFF2-40B4-BE49-F238E27FC236}">
                        <a16:creationId xmlns:a16="http://schemas.microsoft.com/office/drawing/2014/main" id="{95E34023-368D-4608-B5F4-DC624BA15ED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32" cy="64"/>
                  </a:xfrm>
                  <a:custGeom>
                    <a:avLst/>
                    <a:gdLst>
                      <a:gd name="T0" fmla="*/ 0 w 465"/>
                      <a:gd name="T1" fmla="*/ 0 h 127"/>
                      <a:gd name="T2" fmla="*/ 465 w 465"/>
                      <a:gd name="T3" fmla="*/ 0 h 127"/>
                      <a:gd name="T4" fmla="*/ 465 w 465"/>
                      <a:gd name="T5" fmla="*/ 127 h 127"/>
                      <a:gd name="T6" fmla="*/ 0 w 465"/>
                      <a:gd name="T7" fmla="*/ 127 h 127"/>
                      <a:gd name="T8" fmla="*/ 0 w 465"/>
                      <a:gd name="T9" fmla="*/ 0 h 127"/>
                      <a:gd name="T10" fmla="*/ 0 w 465"/>
                      <a:gd name="T11" fmla="*/ 0 h 127"/>
                      <a:gd name="T12" fmla="*/ 448 w 465"/>
                      <a:gd name="T13" fmla="*/ 0 h 127"/>
                      <a:gd name="T14" fmla="*/ 448 w 465"/>
                      <a:gd name="T15" fmla="*/ 127 h 127"/>
                      <a:gd name="T16" fmla="*/ 0 w 465"/>
                      <a:gd name="T17" fmla="*/ 127 h 127"/>
                      <a:gd name="T18" fmla="*/ 0 w 46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5" h="127">
                        <a:moveTo>
                          <a:pt x="0" y="0"/>
                        </a:moveTo>
                        <a:lnTo>
                          <a:pt x="465" y="0"/>
                        </a:lnTo>
                        <a:lnTo>
                          <a:pt x="46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48" y="0"/>
                        </a:lnTo>
                        <a:lnTo>
                          <a:pt x="44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1" name="Freeform 660">
                    <a:extLst>
                      <a:ext uri="{FF2B5EF4-FFF2-40B4-BE49-F238E27FC236}">
                        <a16:creationId xmlns:a16="http://schemas.microsoft.com/office/drawing/2014/main" id="{67E34305-282A-4D25-A9B3-133B19E2958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24" cy="64"/>
                  </a:xfrm>
                  <a:custGeom>
                    <a:avLst/>
                    <a:gdLst>
                      <a:gd name="T0" fmla="*/ 0 w 448"/>
                      <a:gd name="T1" fmla="*/ 0 h 127"/>
                      <a:gd name="T2" fmla="*/ 448 w 448"/>
                      <a:gd name="T3" fmla="*/ 0 h 127"/>
                      <a:gd name="T4" fmla="*/ 448 w 448"/>
                      <a:gd name="T5" fmla="*/ 127 h 127"/>
                      <a:gd name="T6" fmla="*/ 0 w 448"/>
                      <a:gd name="T7" fmla="*/ 127 h 127"/>
                      <a:gd name="T8" fmla="*/ 0 w 448"/>
                      <a:gd name="T9" fmla="*/ 0 h 127"/>
                      <a:gd name="T10" fmla="*/ 0 w 448"/>
                      <a:gd name="T11" fmla="*/ 0 h 127"/>
                      <a:gd name="T12" fmla="*/ 430 w 448"/>
                      <a:gd name="T13" fmla="*/ 0 h 127"/>
                      <a:gd name="T14" fmla="*/ 430 w 448"/>
                      <a:gd name="T15" fmla="*/ 127 h 127"/>
                      <a:gd name="T16" fmla="*/ 0 w 448"/>
                      <a:gd name="T17" fmla="*/ 127 h 127"/>
                      <a:gd name="T18" fmla="*/ 0 w 44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8" h="127">
                        <a:moveTo>
                          <a:pt x="0" y="0"/>
                        </a:moveTo>
                        <a:lnTo>
                          <a:pt x="448" y="0"/>
                        </a:lnTo>
                        <a:lnTo>
                          <a:pt x="44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30" y="0"/>
                        </a:lnTo>
                        <a:lnTo>
                          <a:pt x="43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2" name="Freeform 661">
                    <a:extLst>
                      <a:ext uri="{FF2B5EF4-FFF2-40B4-BE49-F238E27FC236}">
                        <a16:creationId xmlns:a16="http://schemas.microsoft.com/office/drawing/2014/main" id="{88F048A4-2EB3-42E6-8EDF-04C96A1FA7A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15" cy="64"/>
                  </a:xfrm>
                  <a:custGeom>
                    <a:avLst/>
                    <a:gdLst>
                      <a:gd name="T0" fmla="*/ 0 w 430"/>
                      <a:gd name="T1" fmla="*/ 0 h 127"/>
                      <a:gd name="T2" fmla="*/ 430 w 430"/>
                      <a:gd name="T3" fmla="*/ 0 h 127"/>
                      <a:gd name="T4" fmla="*/ 430 w 430"/>
                      <a:gd name="T5" fmla="*/ 127 h 127"/>
                      <a:gd name="T6" fmla="*/ 0 w 430"/>
                      <a:gd name="T7" fmla="*/ 127 h 127"/>
                      <a:gd name="T8" fmla="*/ 0 w 430"/>
                      <a:gd name="T9" fmla="*/ 0 h 127"/>
                      <a:gd name="T10" fmla="*/ 0 w 430"/>
                      <a:gd name="T11" fmla="*/ 0 h 127"/>
                      <a:gd name="T12" fmla="*/ 411 w 430"/>
                      <a:gd name="T13" fmla="*/ 0 h 127"/>
                      <a:gd name="T14" fmla="*/ 411 w 430"/>
                      <a:gd name="T15" fmla="*/ 127 h 127"/>
                      <a:gd name="T16" fmla="*/ 0 w 430"/>
                      <a:gd name="T17" fmla="*/ 127 h 127"/>
                      <a:gd name="T18" fmla="*/ 0 w 43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30" h="127">
                        <a:moveTo>
                          <a:pt x="0" y="0"/>
                        </a:moveTo>
                        <a:lnTo>
                          <a:pt x="430" y="0"/>
                        </a:lnTo>
                        <a:lnTo>
                          <a:pt x="43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11" y="0"/>
                        </a:lnTo>
                        <a:lnTo>
                          <a:pt x="41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8D8D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3" name="Freeform 662">
                    <a:extLst>
                      <a:ext uri="{FF2B5EF4-FFF2-40B4-BE49-F238E27FC236}">
                        <a16:creationId xmlns:a16="http://schemas.microsoft.com/office/drawing/2014/main" id="{7132839E-EBB6-4ED9-83C9-889E3D1576E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06" cy="64"/>
                  </a:xfrm>
                  <a:custGeom>
                    <a:avLst/>
                    <a:gdLst>
                      <a:gd name="T0" fmla="*/ 0 w 411"/>
                      <a:gd name="T1" fmla="*/ 0 h 127"/>
                      <a:gd name="T2" fmla="*/ 411 w 411"/>
                      <a:gd name="T3" fmla="*/ 0 h 127"/>
                      <a:gd name="T4" fmla="*/ 411 w 411"/>
                      <a:gd name="T5" fmla="*/ 127 h 127"/>
                      <a:gd name="T6" fmla="*/ 0 w 411"/>
                      <a:gd name="T7" fmla="*/ 127 h 127"/>
                      <a:gd name="T8" fmla="*/ 0 w 411"/>
                      <a:gd name="T9" fmla="*/ 0 h 127"/>
                      <a:gd name="T10" fmla="*/ 0 w 411"/>
                      <a:gd name="T11" fmla="*/ 0 h 127"/>
                      <a:gd name="T12" fmla="*/ 394 w 411"/>
                      <a:gd name="T13" fmla="*/ 0 h 127"/>
                      <a:gd name="T14" fmla="*/ 394 w 411"/>
                      <a:gd name="T15" fmla="*/ 127 h 127"/>
                      <a:gd name="T16" fmla="*/ 0 w 411"/>
                      <a:gd name="T17" fmla="*/ 127 h 127"/>
                      <a:gd name="T18" fmla="*/ 0 w 41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1" h="127">
                        <a:moveTo>
                          <a:pt x="0" y="0"/>
                        </a:moveTo>
                        <a:lnTo>
                          <a:pt x="411" y="0"/>
                        </a:lnTo>
                        <a:lnTo>
                          <a:pt x="41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94" y="0"/>
                        </a:lnTo>
                        <a:lnTo>
                          <a:pt x="39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7D7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4" name="Freeform 663">
                    <a:extLst>
                      <a:ext uri="{FF2B5EF4-FFF2-40B4-BE49-F238E27FC236}">
                        <a16:creationId xmlns:a16="http://schemas.microsoft.com/office/drawing/2014/main" id="{BFAF2A33-4042-4ACC-99DA-879AFD69C88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97" cy="64"/>
                  </a:xfrm>
                  <a:custGeom>
                    <a:avLst/>
                    <a:gdLst>
                      <a:gd name="T0" fmla="*/ 0 w 394"/>
                      <a:gd name="T1" fmla="*/ 0 h 127"/>
                      <a:gd name="T2" fmla="*/ 394 w 394"/>
                      <a:gd name="T3" fmla="*/ 0 h 127"/>
                      <a:gd name="T4" fmla="*/ 394 w 394"/>
                      <a:gd name="T5" fmla="*/ 127 h 127"/>
                      <a:gd name="T6" fmla="*/ 0 w 394"/>
                      <a:gd name="T7" fmla="*/ 127 h 127"/>
                      <a:gd name="T8" fmla="*/ 0 w 394"/>
                      <a:gd name="T9" fmla="*/ 0 h 127"/>
                      <a:gd name="T10" fmla="*/ 0 w 394"/>
                      <a:gd name="T11" fmla="*/ 0 h 127"/>
                      <a:gd name="T12" fmla="*/ 377 w 394"/>
                      <a:gd name="T13" fmla="*/ 0 h 127"/>
                      <a:gd name="T14" fmla="*/ 377 w 394"/>
                      <a:gd name="T15" fmla="*/ 127 h 127"/>
                      <a:gd name="T16" fmla="*/ 0 w 394"/>
                      <a:gd name="T17" fmla="*/ 127 h 127"/>
                      <a:gd name="T18" fmla="*/ 0 w 39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4" h="127">
                        <a:moveTo>
                          <a:pt x="0" y="0"/>
                        </a:moveTo>
                        <a:lnTo>
                          <a:pt x="394" y="0"/>
                        </a:lnTo>
                        <a:lnTo>
                          <a:pt x="39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77" y="0"/>
                        </a:lnTo>
                        <a:lnTo>
                          <a:pt x="37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6D6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5" name="Freeform 664">
                    <a:extLst>
                      <a:ext uri="{FF2B5EF4-FFF2-40B4-BE49-F238E27FC236}">
                        <a16:creationId xmlns:a16="http://schemas.microsoft.com/office/drawing/2014/main" id="{9BC1CE0D-9E53-492A-A43F-F01300621C1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88" cy="64"/>
                  </a:xfrm>
                  <a:custGeom>
                    <a:avLst/>
                    <a:gdLst>
                      <a:gd name="T0" fmla="*/ 0 w 377"/>
                      <a:gd name="T1" fmla="*/ 0 h 127"/>
                      <a:gd name="T2" fmla="*/ 377 w 377"/>
                      <a:gd name="T3" fmla="*/ 0 h 127"/>
                      <a:gd name="T4" fmla="*/ 377 w 377"/>
                      <a:gd name="T5" fmla="*/ 127 h 127"/>
                      <a:gd name="T6" fmla="*/ 0 w 377"/>
                      <a:gd name="T7" fmla="*/ 127 h 127"/>
                      <a:gd name="T8" fmla="*/ 0 w 377"/>
                      <a:gd name="T9" fmla="*/ 0 h 127"/>
                      <a:gd name="T10" fmla="*/ 0 w 377"/>
                      <a:gd name="T11" fmla="*/ 0 h 127"/>
                      <a:gd name="T12" fmla="*/ 357 w 377"/>
                      <a:gd name="T13" fmla="*/ 0 h 127"/>
                      <a:gd name="T14" fmla="*/ 357 w 377"/>
                      <a:gd name="T15" fmla="*/ 127 h 127"/>
                      <a:gd name="T16" fmla="*/ 0 w 377"/>
                      <a:gd name="T17" fmla="*/ 127 h 127"/>
                      <a:gd name="T18" fmla="*/ 0 w 37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7" h="127">
                        <a:moveTo>
                          <a:pt x="0" y="0"/>
                        </a:moveTo>
                        <a:lnTo>
                          <a:pt x="377" y="0"/>
                        </a:lnTo>
                        <a:lnTo>
                          <a:pt x="37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57" y="0"/>
                        </a:lnTo>
                        <a:lnTo>
                          <a:pt x="35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6" name="Freeform 665">
                    <a:extLst>
                      <a:ext uri="{FF2B5EF4-FFF2-40B4-BE49-F238E27FC236}">
                        <a16:creationId xmlns:a16="http://schemas.microsoft.com/office/drawing/2014/main" id="{32F6CD2C-A1C1-4B6B-B848-B36DC30127A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79" cy="64"/>
                  </a:xfrm>
                  <a:custGeom>
                    <a:avLst/>
                    <a:gdLst>
                      <a:gd name="T0" fmla="*/ 0 w 357"/>
                      <a:gd name="T1" fmla="*/ 0 h 127"/>
                      <a:gd name="T2" fmla="*/ 357 w 357"/>
                      <a:gd name="T3" fmla="*/ 0 h 127"/>
                      <a:gd name="T4" fmla="*/ 357 w 357"/>
                      <a:gd name="T5" fmla="*/ 127 h 127"/>
                      <a:gd name="T6" fmla="*/ 0 w 357"/>
                      <a:gd name="T7" fmla="*/ 127 h 127"/>
                      <a:gd name="T8" fmla="*/ 0 w 357"/>
                      <a:gd name="T9" fmla="*/ 0 h 127"/>
                      <a:gd name="T10" fmla="*/ 0 w 357"/>
                      <a:gd name="T11" fmla="*/ 0 h 127"/>
                      <a:gd name="T12" fmla="*/ 340 w 357"/>
                      <a:gd name="T13" fmla="*/ 0 h 127"/>
                      <a:gd name="T14" fmla="*/ 340 w 357"/>
                      <a:gd name="T15" fmla="*/ 127 h 127"/>
                      <a:gd name="T16" fmla="*/ 0 w 357"/>
                      <a:gd name="T17" fmla="*/ 127 h 127"/>
                      <a:gd name="T18" fmla="*/ 0 w 35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7" h="127">
                        <a:moveTo>
                          <a:pt x="0" y="0"/>
                        </a:moveTo>
                        <a:lnTo>
                          <a:pt x="357" y="0"/>
                        </a:lnTo>
                        <a:lnTo>
                          <a:pt x="35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40" y="0"/>
                        </a:lnTo>
                        <a:lnTo>
                          <a:pt x="34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4D4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7" name="Freeform 666">
                    <a:extLst>
                      <a:ext uri="{FF2B5EF4-FFF2-40B4-BE49-F238E27FC236}">
                        <a16:creationId xmlns:a16="http://schemas.microsoft.com/office/drawing/2014/main" id="{16C8C1A5-E8DE-441A-A99B-B9EE4CCD234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70" cy="64"/>
                  </a:xfrm>
                  <a:custGeom>
                    <a:avLst/>
                    <a:gdLst>
                      <a:gd name="T0" fmla="*/ 0 w 340"/>
                      <a:gd name="T1" fmla="*/ 0 h 127"/>
                      <a:gd name="T2" fmla="*/ 340 w 340"/>
                      <a:gd name="T3" fmla="*/ 0 h 127"/>
                      <a:gd name="T4" fmla="*/ 340 w 340"/>
                      <a:gd name="T5" fmla="*/ 127 h 127"/>
                      <a:gd name="T6" fmla="*/ 0 w 340"/>
                      <a:gd name="T7" fmla="*/ 127 h 127"/>
                      <a:gd name="T8" fmla="*/ 0 w 340"/>
                      <a:gd name="T9" fmla="*/ 0 h 127"/>
                      <a:gd name="T10" fmla="*/ 0 w 340"/>
                      <a:gd name="T11" fmla="*/ 0 h 127"/>
                      <a:gd name="T12" fmla="*/ 323 w 340"/>
                      <a:gd name="T13" fmla="*/ 0 h 127"/>
                      <a:gd name="T14" fmla="*/ 323 w 340"/>
                      <a:gd name="T15" fmla="*/ 127 h 127"/>
                      <a:gd name="T16" fmla="*/ 0 w 340"/>
                      <a:gd name="T17" fmla="*/ 127 h 127"/>
                      <a:gd name="T18" fmla="*/ 0 w 34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0" h="127">
                        <a:moveTo>
                          <a:pt x="0" y="0"/>
                        </a:moveTo>
                        <a:lnTo>
                          <a:pt x="340" y="0"/>
                        </a:lnTo>
                        <a:lnTo>
                          <a:pt x="34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23" y="0"/>
                        </a:lnTo>
                        <a:lnTo>
                          <a:pt x="32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8" name="Freeform 667">
                    <a:extLst>
                      <a:ext uri="{FF2B5EF4-FFF2-40B4-BE49-F238E27FC236}">
                        <a16:creationId xmlns:a16="http://schemas.microsoft.com/office/drawing/2014/main" id="{FEAA2BD4-D255-438F-9499-7D0A5C47293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61" cy="64"/>
                  </a:xfrm>
                  <a:custGeom>
                    <a:avLst/>
                    <a:gdLst>
                      <a:gd name="T0" fmla="*/ 0 w 323"/>
                      <a:gd name="T1" fmla="*/ 0 h 127"/>
                      <a:gd name="T2" fmla="*/ 323 w 323"/>
                      <a:gd name="T3" fmla="*/ 0 h 127"/>
                      <a:gd name="T4" fmla="*/ 323 w 323"/>
                      <a:gd name="T5" fmla="*/ 127 h 127"/>
                      <a:gd name="T6" fmla="*/ 0 w 323"/>
                      <a:gd name="T7" fmla="*/ 127 h 127"/>
                      <a:gd name="T8" fmla="*/ 0 w 323"/>
                      <a:gd name="T9" fmla="*/ 0 h 127"/>
                      <a:gd name="T10" fmla="*/ 0 w 323"/>
                      <a:gd name="T11" fmla="*/ 0 h 127"/>
                      <a:gd name="T12" fmla="*/ 303 w 323"/>
                      <a:gd name="T13" fmla="*/ 0 h 127"/>
                      <a:gd name="T14" fmla="*/ 303 w 323"/>
                      <a:gd name="T15" fmla="*/ 127 h 127"/>
                      <a:gd name="T16" fmla="*/ 0 w 323"/>
                      <a:gd name="T17" fmla="*/ 127 h 127"/>
                      <a:gd name="T18" fmla="*/ 0 w 32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3" h="127">
                        <a:moveTo>
                          <a:pt x="0" y="0"/>
                        </a:moveTo>
                        <a:lnTo>
                          <a:pt x="323" y="0"/>
                        </a:lnTo>
                        <a:lnTo>
                          <a:pt x="32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03" y="0"/>
                        </a:lnTo>
                        <a:lnTo>
                          <a:pt x="30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69" name="Freeform 668">
                    <a:extLst>
                      <a:ext uri="{FF2B5EF4-FFF2-40B4-BE49-F238E27FC236}">
                        <a16:creationId xmlns:a16="http://schemas.microsoft.com/office/drawing/2014/main" id="{0A55A3AA-8F31-40CC-8E37-7BBCD727D11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52" cy="64"/>
                  </a:xfrm>
                  <a:custGeom>
                    <a:avLst/>
                    <a:gdLst>
                      <a:gd name="T0" fmla="*/ 0 w 303"/>
                      <a:gd name="T1" fmla="*/ 0 h 127"/>
                      <a:gd name="T2" fmla="*/ 303 w 303"/>
                      <a:gd name="T3" fmla="*/ 0 h 127"/>
                      <a:gd name="T4" fmla="*/ 303 w 303"/>
                      <a:gd name="T5" fmla="*/ 127 h 127"/>
                      <a:gd name="T6" fmla="*/ 0 w 303"/>
                      <a:gd name="T7" fmla="*/ 127 h 127"/>
                      <a:gd name="T8" fmla="*/ 0 w 303"/>
                      <a:gd name="T9" fmla="*/ 0 h 127"/>
                      <a:gd name="T10" fmla="*/ 0 w 303"/>
                      <a:gd name="T11" fmla="*/ 0 h 127"/>
                      <a:gd name="T12" fmla="*/ 286 w 303"/>
                      <a:gd name="T13" fmla="*/ 0 h 127"/>
                      <a:gd name="T14" fmla="*/ 286 w 303"/>
                      <a:gd name="T15" fmla="*/ 127 h 127"/>
                      <a:gd name="T16" fmla="*/ 0 w 303"/>
                      <a:gd name="T17" fmla="*/ 127 h 127"/>
                      <a:gd name="T18" fmla="*/ 0 w 30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03" h="127">
                        <a:moveTo>
                          <a:pt x="0" y="0"/>
                        </a:moveTo>
                        <a:lnTo>
                          <a:pt x="303" y="0"/>
                        </a:lnTo>
                        <a:lnTo>
                          <a:pt x="30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86" y="0"/>
                        </a:lnTo>
                        <a:lnTo>
                          <a:pt x="28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0" name="Freeform 669">
                    <a:extLst>
                      <a:ext uri="{FF2B5EF4-FFF2-40B4-BE49-F238E27FC236}">
                        <a16:creationId xmlns:a16="http://schemas.microsoft.com/office/drawing/2014/main" id="{2B7476B0-CA2F-4E34-991C-B083C05E57C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43" cy="64"/>
                  </a:xfrm>
                  <a:custGeom>
                    <a:avLst/>
                    <a:gdLst>
                      <a:gd name="T0" fmla="*/ 0 w 286"/>
                      <a:gd name="T1" fmla="*/ 0 h 127"/>
                      <a:gd name="T2" fmla="*/ 286 w 286"/>
                      <a:gd name="T3" fmla="*/ 0 h 127"/>
                      <a:gd name="T4" fmla="*/ 286 w 286"/>
                      <a:gd name="T5" fmla="*/ 127 h 127"/>
                      <a:gd name="T6" fmla="*/ 0 w 286"/>
                      <a:gd name="T7" fmla="*/ 127 h 127"/>
                      <a:gd name="T8" fmla="*/ 0 w 286"/>
                      <a:gd name="T9" fmla="*/ 0 h 127"/>
                      <a:gd name="T10" fmla="*/ 0 w 286"/>
                      <a:gd name="T11" fmla="*/ 0 h 127"/>
                      <a:gd name="T12" fmla="*/ 269 w 286"/>
                      <a:gd name="T13" fmla="*/ 0 h 127"/>
                      <a:gd name="T14" fmla="*/ 269 w 286"/>
                      <a:gd name="T15" fmla="*/ 127 h 127"/>
                      <a:gd name="T16" fmla="*/ 0 w 286"/>
                      <a:gd name="T17" fmla="*/ 127 h 127"/>
                      <a:gd name="T18" fmla="*/ 0 w 28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86" h="127">
                        <a:moveTo>
                          <a:pt x="0" y="0"/>
                        </a:moveTo>
                        <a:lnTo>
                          <a:pt x="286" y="0"/>
                        </a:lnTo>
                        <a:lnTo>
                          <a:pt x="28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69" y="0"/>
                        </a:lnTo>
                        <a:lnTo>
                          <a:pt x="26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D0D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1" name="Freeform 670">
                    <a:extLst>
                      <a:ext uri="{FF2B5EF4-FFF2-40B4-BE49-F238E27FC236}">
                        <a16:creationId xmlns:a16="http://schemas.microsoft.com/office/drawing/2014/main" id="{DB777BF0-44C5-484A-903B-99EAE72D26B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34" cy="64"/>
                  </a:xfrm>
                  <a:custGeom>
                    <a:avLst/>
                    <a:gdLst>
                      <a:gd name="T0" fmla="*/ 0 w 269"/>
                      <a:gd name="T1" fmla="*/ 0 h 127"/>
                      <a:gd name="T2" fmla="*/ 269 w 269"/>
                      <a:gd name="T3" fmla="*/ 0 h 127"/>
                      <a:gd name="T4" fmla="*/ 269 w 269"/>
                      <a:gd name="T5" fmla="*/ 127 h 127"/>
                      <a:gd name="T6" fmla="*/ 0 w 269"/>
                      <a:gd name="T7" fmla="*/ 127 h 127"/>
                      <a:gd name="T8" fmla="*/ 0 w 269"/>
                      <a:gd name="T9" fmla="*/ 0 h 127"/>
                      <a:gd name="T10" fmla="*/ 0 w 269"/>
                      <a:gd name="T11" fmla="*/ 0 h 127"/>
                      <a:gd name="T12" fmla="*/ 250 w 269"/>
                      <a:gd name="T13" fmla="*/ 0 h 127"/>
                      <a:gd name="T14" fmla="*/ 250 w 269"/>
                      <a:gd name="T15" fmla="*/ 127 h 127"/>
                      <a:gd name="T16" fmla="*/ 0 w 269"/>
                      <a:gd name="T17" fmla="*/ 127 h 127"/>
                      <a:gd name="T18" fmla="*/ 0 w 26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69" h="127">
                        <a:moveTo>
                          <a:pt x="0" y="0"/>
                        </a:moveTo>
                        <a:lnTo>
                          <a:pt x="269" y="0"/>
                        </a:lnTo>
                        <a:lnTo>
                          <a:pt x="26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50" y="0"/>
                        </a:lnTo>
                        <a:lnTo>
                          <a:pt x="25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CF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2" name="Freeform 671">
                    <a:extLst>
                      <a:ext uri="{FF2B5EF4-FFF2-40B4-BE49-F238E27FC236}">
                        <a16:creationId xmlns:a16="http://schemas.microsoft.com/office/drawing/2014/main" id="{CACBD74C-F8A1-4EEA-B9F0-835ABDE3A09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25" cy="64"/>
                  </a:xfrm>
                  <a:custGeom>
                    <a:avLst/>
                    <a:gdLst>
                      <a:gd name="T0" fmla="*/ 0 w 250"/>
                      <a:gd name="T1" fmla="*/ 0 h 127"/>
                      <a:gd name="T2" fmla="*/ 250 w 250"/>
                      <a:gd name="T3" fmla="*/ 0 h 127"/>
                      <a:gd name="T4" fmla="*/ 250 w 250"/>
                      <a:gd name="T5" fmla="*/ 127 h 127"/>
                      <a:gd name="T6" fmla="*/ 0 w 250"/>
                      <a:gd name="T7" fmla="*/ 127 h 127"/>
                      <a:gd name="T8" fmla="*/ 0 w 250"/>
                      <a:gd name="T9" fmla="*/ 0 h 127"/>
                      <a:gd name="T10" fmla="*/ 0 w 250"/>
                      <a:gd name="T11" fmla="*/ 0 h 127"/>
                      <a:gd name="T12" fmla="*/ 232 w 250"/>
                      <a:gd name="T13" fmla="*/ 0 h 127"/>
                      <a:gd name="T14" fmla="*/ 232 w 250"/>
                      <a:gd name="T15" fmla="*/ 127 h 127"/>
                      <a:gd name="T16" fmla="*/ 0 w 250"/>
                      <a:gd name="T17" fmla="*/ 127 h 127"/>
                      <a:gd name="T18" fmla="*/ 0 w 25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0" h="127">
                        <a:moveTo>
                          <a:pt x="0" y="0"/>
                        </a:moveTo>
                        <a:lnTo>
                          <a:pt x="250" y="0"/>
                        </a:lnTo>
                        <a:lnTo>
                          <a:pt x="25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32" y="0"/>
                        </a:lnTo>
                        <a:lnTo>
                          <a:pt x="23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3" name="Freeform 672">
                    <a:extLst>
                      <a:ext uri="{FF2B5EF4-FFF2-40B4-BE49-F238E27FC236}">
                        <a16:creationId xmlns:a16="http://schemas.microsoft.com/office/drawing/2014/main" id="{0175FF4C-50CC-4CE1-9D4F-070562776C9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16" cy="64"/>
                  </a:xfrm>
                  <a:custGeom>
                    <a:avLst/>
                    <a:gdLst>
                      <a:gd name="T0" fmla="*/ 0 w 232"/>
                      <a:gd name="T1" fmla="*/ 0 h 127"/>
                      <a:gd name="T2" fmla="*/ 232 w 232"/>
                      <a:gd name="T3" fmla="*/ 0 h 127"/>
                      <a:gd name="T4" fmla="*/ 232 w 232"/>
                      <a:gd name="T5" fmla="*/ 127 h 127"/>
                      <a:gd name="T6" fmla="*/ 0 w 232"/>
                      <a:gd name="T7" fmla="*/ 127 h 127"/>
                      <a:gd name="T8" fmla="*/ 0 w 232"/>
                      <a:gd name="T9" fmla="*/ 0 h 127"/>
                      <a:gd name="T10" fmla="*/ 0 w 232"/>
                      <a:gd name="T11" fmla="*/ 0 h 127"/>
                      <a:gd name="T12" fmla="*/ 215 w 232"/>
                      <a:gd name="T13" fmla="*/ 0 h 127"/>
                      <a:gd name="T14" fmla="*/ 215 w 232"/>
                      <a:gd name="T15" fmla="*/ 127 h 127"/>
                      <a:gd name="T16" fmla="*/ 0 w 232"/>
                      <a:gd name="T17" fmla="*/ 127 h 127"/>
                      <a:gd name="T18" fmla="*/ 0 w 23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2" h="127">
                        <a:moveTo>
                          <a:pt x="0" y="0"/>
                        </a:moveTo>
                        <a:lnTo>
                          <a:pt x="232" y="0"/>
                        </a:lnTo>
                        <a:lnTo>
                          <a:pt x="23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15" y="0"/>
                        </a:lnTo>
                        <a:lnTo>
                          <a:pt x="21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4" name="Freeform 673">
                    <a:extLst>
                      <a:ext uri="{FF2B5EF4-FFF2-40B4-BE49-F238E27FC236}">
                        <a16:creationId xmlns:a16="http://schemas.microsoft.com/office/drawing/2014/main" id="{9133C33E-6A44-4301-A01F-15CF4F18077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07" cy="64"/>
                  </a:xfrm>
                  <a:custGeom>
                    <a:avLst/>
                    <a:gdLst>
                      <a:gd name="T0" fmla="*/ 0 w 215"/>
                      <a:gd name="T1" fmla="*/ 0 h 127"/>
                      <a:gd name="T2" fmla="*/ 215 w 215"/>
                      <a:gd name="T3" fmla="*/ 0 h 127"/>
                      <a:gd name="T4" fmla="*/ 215 w 215"/>
                      <a:gd name="T5" fmla="*/ 127 h 127"/>
                      <a:gd name="T6" fmla="*/ 0 w 215"/>
                      <a:gd name="T7" fmla="*/ 127 h 127"/>
                      <a:gd name="T8" fmla="*/ 0 w 215"/>
                      <a:gd name="T9" fmla="*/ 0 h 127"/>
                      <a:gd name="T10" fmla="*/ 0 w 215"/>
                      <a:gd name="T11" fmla="*/ 0 h 127"/>
                      <a:gd name="T12" fmla="*/ 196 w 215"/>
                      <a:gd name="T13" fmla="*/ 0 h 127"/>
                      <a:gd name="T14" fmla="*/ 196 w 215"/>
                      <a:gd name="T15" fmla="*/ 127 h 127"/>
                      <a:gd name="T16" fmla="*/ 0 w 215"/>
                      <a:gd name="T17" fmla="*/ 127 h 127"/>
                      <a:gd name="T18" fmla="*/ 0 w 21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5" h="127">
                        <a:moveTo>
                          <a:pt x="0" y="0"/>
                        </a:moveTo>
                        <a:lnTo>
                          <a:pt x="215" y="0"/>
                        </a:lnTo>
                        <a:lnTo>
                          <a:pt x="21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96" y="0"/>
                        </a:lnTo>
                        <a:lnTo>
                          <a:pt x="19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5" name="Freeform 674">
                    <a:extLst>
                      <a:ext uri="{FF2B5EF4-FFF2-40B4-BE49-F238E27FC236}">
                        <a16:creationId xmlns:a16="http://schemas.microsoft.com/office/drawing/2014/main" id="{CFDFED94-2B3A-4669-A798-F5DB6B7F734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98" cy="64"/>
                  </a:xfrm>
                  <a:custGeom>
                    <a:avLst/>
                    <a:gdLst>
                      <a:gd name="T0" fmla="*/ 0 w 196"/>
                      <a:gd name="T1" fmla="*/ 0 h 127"/>
                      <a:gd name="T2" fmla="*/ 196 w 196"/>
                      <a:gd name="T3" fmla="*/ 0 h 127"/>
                      <a:gd name="T4" fmla="*/ 196 w 196"/>
                      <a:gd name="T5" fmla="*/ 127 h 127"/>
                      <a:gd name="T6" fmla="*/ 0 w 196"/>
                      <a:gd name="T7" fmla="*/ 127 h 127"/>
                      <a:gd name="T8" fmla="*/ 0 w 196"/>
                      <a:gd name="T9" fmla="*/ 0 h 127"/>
                      <a:gd name="T10" fmla="*/ 0 w 196"/>
                      <a:gd name="T11" fmla="*/ 0 h 127"/>
                      <a:gd name="T12" fmla="*/ 178 w 196"/>
                      <a:gd name="T13" fmla="*/ 0 h 127"/>
                      <a:gd name="T14" fmla="*/ 178 w 196"/>
                      <a:gd name="T15" fmla="*/ 127 h 127"/>
                      <a:gd name="T16" fmla="*/ 0 w 196"/>
                      <a:gd name="T17" fmla="*/ 127 h 127"/>
                      <a:gd name="T18" fmla="*/ 0 w 19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6" h="127">
                        <a:moveTo>
                          <a:pt x="0" y="0"/>
                        </a:moveTo>
                        <a:lnTo>
                          <a:pt x="196" y="0"/>
                        </a:lnTo>
                        <a:lnTo>
                          <a:pt x="19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78" y="0"/>
                        </a:lnTo>
                        <a:lnTo>
                          <a:pt x="17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6" name="Freeform 675">
                    <a:extLst>
                      <a:ext uri="{FF2B5EF4-FFF2-40B4-BE49-F238E27FC236}">
                        <a16:creationId xmlns:a16="http://schemas.microsoft.com/office/drawing/2014/main" id="{781C9FC4-4605-4760-BE3B-3A5EC397003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89" cy="64"/>
                  </a:xfrm>
                  <a:custGeom>
                    <a:avLst/>
                    <a:gdLst>
                      <a:gd name="T0" fmla="*/ 0 w 178"/>
                      <a:gd name="T1" fmla="*/ 0 h 127"/>
                      <a:gd name="T2" fmla="*/ 178 w 178"/>
                      <a:gd name="T3" fmla="*/ 0 h 127"/>
                      <a:gd name="T4" fmla="*/ 178 w 178"/>
                      <a:gd name="T5" fmla="*/ 127 h 127"/>
                      <a:gd name="T6" fmla="*/ 0 w 178"/>
                      <a:gd name="T7" fmla="*/ 127 h 127"/>
                      <a:gd name="T8" fmla="*/ 0 w 178"/>
                      <a:gd name="T9" fmla="*/ 0 h 127"/>
                      <a:gd name="T10" fmla="*/ 0 w 178"/>
                      <a:gd name="T11" fmla="*/ 0 h 127"/>
                      <a:gd name="T12" fmla="*/ 161 w 178"/>
                      <a:gd name="T13" fmla="*/ 0 h 127"/>
                      <a:gd name="T14" fmla="*/ 161 w 178"/>
                      <a:gd name="T15" fmla="*/ 127 h 127"/>
                      <a:gd name="T16" fmla="*/ 0 w 178"/>
                      <a:gd name="T17" fmla="*/ 127 h 127"/>
                      <a:gd name="T18" fmla="*/ 0 w 17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8" h="127">
                        <a:moveTo>
                          <a:pt x="0" y="0"/>
                        </a:moveTo>
                        <a:lnTo>
                          <a:pt x="178" y="0"/>
                        </a:lnTo>
                        <a:lnTo>
                          <a:pt x="17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61" y="0"/>
                        </a:lnTo>
                        <a:lnTo>
                          <a:pt x="16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ACAC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7" name="Freeform 676">
                    <a:extLst>
                      <a:ext uri="{FF2B5EF4-FFF2-40B4-BE49-F238E27FC236}">
                        <a16:creationId xmlns:a16="http://schemas.microsoft.com/office/drawing/2014/main" id="{0A17BA9C-A2C1-43C8-A18C-FF76C8E735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81" cy="64"/>
                  </a:xfrm>
                  <a:custGeom>
                    <a:avLst/>
                    <a:gdLst>
                      <a:gd name="T0" fmla="*/ 0 w 161"/>
                      <a:gd name="T1" fmla="*/ 0 h 127"/>
                      <a:gd name="T2" fmla="*/ 161 w 161"/>
                      <a:gd name="T3" fmla="*/ 0 h 127"/>
                      <a:gd name="T4" fmla="*/ 161 w 161"/>
                      <a:gd name="T5" fmla="*/ 127 h 127"/>
                      <a:gd name="T6" fmla="*/ 0 w 161"/>
                      <a:gd name="T7" fmla="*/ 127 h 127"/>
                      <a:gd name="T8" fmla="*/ 0 w 161"/>
                      <a:gd name="T9" fmla="*/ 0 h 127"/>
                      <a:gd name="T10" fmla="*/ 0 w 161"/>
                      <a:gd name="T11" fmla="*/ 0 h 127"/>
                      <a:gd name="T12" fmla="*/ 142 w 161"/>
                      <a:gd name="T13" fmla="*/ 0 h 127"/>
                      <a:gd name="T14" fmla="*/ 142 w 161"/>
                      <a:gd name="T15" fmla="*/ 127 h 127"/>
                      <a:gd name="T16" fmla="*/ 0 w 161"/>
                      <a:gd name="T17" fmla="*/ 127 h 127"/>
                      <a:gd name="T18" fmla="*/ 0 w 16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1" h="127">
                        <a:moveTo>
                          <a:pt x="0" y="0"/>
                        </a:moveTo>
                        <a:lnTo>
                          <a:pt x="161" y="0"/>
                        </a:lnTo>
                        <a:lnTo>
                          <a:pt x="16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42" y="0"/>
                        </a:lnTo>
                        <a:lnTo>
                          <a:pt x="14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9C9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8" name="Freeform 677">
                    <a:extLst>
                      <a:ext uri="{FF2B5EF4-FFF2-40B4-BE49-F238E27FC236}">
                        <a16:creationId xmlns:a16="http://schemas.microsoft.com/office/drawing/2014/main" id="{EF47B109-032B-4020-A4DF-BE66A60F060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71" cy="64"/>
                  </a:xfrm>
                  <a:custGeom>
                    <a:avLst/>
                    <a:gdLst>
                      <a:gd name="T0" fmla="*/ 0 w 142"/>
                      <a:gd name="T1" fmla="*/ 0 h 127"/>
                      <a:gd name="T2" fmla="*/ 142 w 142"/>
                      <a:gd name="T3" fmla="*/ 0 h 127"/>
                      <a:gd name="T4" fmla="*/ 142 w 142"/>
                      <a:gd name="T5" fmla="*/ 127 h 127"/>
                      <a:gd name="T6" fmla="*/ 0 w 142"/>
                      <a:gd name="T7" fmla="*/ 127 h 127"/>
                      <a:gd name="T8" fmla="*/ 0 w 142"/>
                      <a:gd name="T9" fmla="*/ 0 h 127"/>
                      <a:gd name="T10" fmla="*/ 0 w 142"/>
                      <a:gd name="T11" fmla="*/ 0 h 127"/>
                      <a:gd name="T12" fmla="*/ 125 w 142"/>
                      <a:gd name="T13" fmla="*/ 0 h 127"/>
                      <a:gd name="T14" fmla="*/ 125 w 142"/>
                      <a:gd name="T15" fmla="*/ 127 h 127"/>
                      <a:gd name="T16" fmla="*/ 0 w 142"/>
                      <a:gd name="T17" fmla="*/ 127 h 127"/>
                      <a:gd name="T18" fmla="*/ 0 w 14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2" h="127">
                        <a:moveTo>
                          <a:pt x="0" y="0"/>
                        </a:moveTo>
                        <a:lnTo>
                          <a:pt x="142" y="0"/>
                        </a:lnTo>
                        <a:lnTo>
                          <a:pt x="14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25" y="0"/>
                        </a:lnTo>
                        <a:lnTo>
                          <a:pt x="12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8C8C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79" name="Freeform 678">
                    <a:extLst>
                      <a:ext uri="{FF2B5EF4-FFF2-40B4-BE49-F238E27FC236}">
                        <a16:creationId xmlns:a16="http://schemas.microsoft.com/office/drawing/2014/main" id="{B1734FEF-4DF9-4D45-91AC-3D3E0CC84D6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62" cy="64"/>
                  </a:xfrm>
                  <a:custGeom>
                    <a:avLst/>
                    <a:gdLst>
                      <a:gd name="T0" fmla="*/ 0 w 125"/>
                      <a:gd name="T1" fmla="*/ 0 h 127"/>
                      <a:gd name="T2" fmla="*/ 125 w 125"/>
                      <a:gd name="T3" fmla="*/ 0 h 127"/>
                      <a:gd name="T4" fmla="*/ 125 w 125"/>
                      <a:gd name="T5" fmla="*/ 127 h 127"/>
                      <a:gd name="T6" fmla="*/ 0 w 125"/>
                      <a:gd name="T7" fmla="*/ 127 h 127"/>
                      <a:gd name="T8" fmla="*/ 0 w 125"/>
                      <a:gd name="T9" fmla="*/ 0 h 127"/>
                      <a:gd name="T10" fmla="*/ 0 w 125"/>
                      <a:gd name="T11" fmla="*/ 0 h 127"/>
                      <a:gd name="T12" fmla="*/ 107 w 125"/>
                      <a:gd name="T13" fmla="*/ 0 h 127"/>
                      <a:gd name="T14" fmla="*/ 107 w 125"/>
                      <a:gd name="T15" fmla="*/ 127 h 127"/>
                      <a:gd name="T16" fmla="*/ 0 w 125"/>
                      <a:gd name="T17" fmla="*/ 127 h 127"/>
                      <a:gd name="T18" fmla="*/ 0 w 12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5" h="127">
                        <a:moveTo>
                          <a:pt x="0" y="0"/>
                        </a:moveTo>
                        <a:lnTo>
                          <a:pt x="125" y="0"/>
                        </a:lnTo>
                        <a:lnTo>
                          <a:pt x="12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0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7C7C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0" name="Freeform 679">
                    <a:extLst>
                      <a:ext uri="{FF2B5EF4-FFF2-40B4-BE49-F238E27FC236}">
                        <a16:creationId xmlns:a16="http://schemas.microsoft.com/office/drawing/2014/main" id="{DE0E6D92-2347-482F-9A9A-048291BCF6C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54" cy="64"/>
                  </a:xfrm>
                  <a:custGeom>
                    <a:avLst/>
                    <a:gdLst>
                      <a:gd name="T0" fmla="*/ 0 w 107"/>
                      <a:gd name="T1" fmla="*/ 0 h 127"/>
                      <a:gd name="T2" fmla="*/ 107 w 107"/>
                      <a:gd name="T3" fmla="*/ 0 h 127"/>
                      <a:gd name="T4" fmla="*/ 107 w 107"/>
                      <a:gd name="T5" fmla="*/ 127 h 127"/>
                      <a:gd name="T6" fmla="*/ 0 w 107"/>
                      <a:gd name="T7" fmla="*/ 127 h 127"/>
                      <a:gd name="T8" fmla="*/ 0 w 107"/>
                      <a:gd name="T9" fmla="*/ 0 h 127"/>
                      <a:gd name="T10" fmla="*/ 0 w 107"/>
                      <a:gd name="T11" fmla="*/ 0 h 127"/>
                      <a:gd name="T12" fmla="*/ 88 w 107"/>
                      <a:gd name="T13" fmla="*/ 0 h 127"/>
                      <a:gd name="T14" fmla="*/ 88 w 107"/>
                      <a:gd name="T15" fmla="*/ 127 h 127"/>
                      <a:gd name="T16" fmla="*/ 0 w 107"/>
                      <a:gd name="T17" fmla="*/ 127 h 127"/>
                      <a:gd name="T18" fmla="*/ 0 w 10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7" h="127"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0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88" y="0"/>
                        </a:lnTo>
                        <a:lnTo>
                          <a:pt x="8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6C6C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1" name="Freeform 680">
                    <a:extLst>
                      <a:ext uri="{FF2B5EF4-FFF2-40B4-BE49-F238E27FC236}">
                        <a16:creationId xmlns:a16="http://schemas.microsoft.com/office/drawing/2014/main" id="{EAB7C331-F180-46F7-9A61-FCC1B556306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44" cy="64"/>
                  </a:xfrm>
                  <a:custGeom>
                    <a:avLst/>
                    <a:gdLst>
                      <a:gd name="T0" fmla="*/ 0 w 88"/>
                      <a:gd name="T1" fmla="*/ 0 h 127"/>
                      <a:gd name="T2" fmla="*/ 88 w 88"/>
                      <a:gd name="T3" fmla="*/ 0 h 127"/>
                      <a:gd name="T4" fmla="*/ 88 w 88"/>
                      <a:gd name="T5" fmla="*/ 127 h 127"/>
                      <a:gd name="T6" fmla="*/ 0 w 88"/>
                      <a:gd name="T7" fmla="*/ 127 h 127"/>
                      <a:gd name="T8" fmla="*/ 0 w 88"/>
                      <a:gd name="T9" fmla="*/ 0 h 127"/>
                      <a:gd name="T10" fmla="*/ 0 w 88"/>
                      <a:gd name="T11" fmla="*/ 0 h 127"/>
                      <a:gd name="T12" fmla="*/ 71 w 88"/>
                      <a:gd name="T13" fmla="*/ 0 h 127"/>
                      <a:gd name="T14" fmla="*/ 71 w 88"/>
                      <a:gd name="T15" fmla="*/ 127 h 127"/>
                      <a:gd name="T16" fmla="*/ 0 w 88"/>
                      <a:gd name="T17" fmla="*/ 127 h 127"/>
                      <a:gd name="T18" fmla="*/ 0 w 8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8" h="127">
                        <a:moveTo>
                          <a:pt x="0" y="0"/>
                        </a:moveTo>
                        <a:lnTo>
                          <a:pt x="88" y="0"/>
                        </a:lnTo>
                        <a:lnTo>
                          <a:pt x="8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71" y="0"/>
                        </a:lnTo>
                        <a:lnTo>
                          <a:pt x="7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5C5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2" name="Freeform 681">
                    <a:extLst>
                      <a:ext uri="{FF2B5EF4-FFF2-40B4-BE49-F238E27FC236}">
                        <a16:creationId xmlns:a16="http://schemas.microsoft.com/office/drawing/2014/main" id="{D2D0536B-285A-4523-B367-16AA26A07B7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35" cy="64"/>
                  </a:xfrm>
                  <a:custGeom>
                    <a:avLst/>
                    <a:gdLst>
                      <a:gd name="T0" fmla="*/ 0 w 71"/>
                      <a:gd name="T1" fmla="*/ 0 h 127"/>
                      <a:gd name="T2" fmla="*/ 71 w 71"/>
                      <a:gd name="T3" fmla="*/ 0 h 127"/>
                      <a:gd name="T4" fmla="*/ 71 w 71"/>
                      <a:gd name="T5" fmla="*/ 127 h 127"/>
                      <a:gd name="T6" fmla="*/ 0 w 71"/>
                      <a:gd name="T7" fmla="*/ 127 h 127"/>
                      <a:gd name="T8" fmla="*/ 0 w 71"/>
                      <a:gd name="T9" fmla="*/ 0 h 127"/>
                      <a:gd name="T10" fmla="*/ 0 w 71"/>
                      <a:gd name="T11" fmla="*/ 0 h 127"/>
                      <a:gd name="T12" fmla="*/ 53 w 71"/>
                      <a:gd name="T13" fmla="*/ 0 h 127"/>
                      <a:gd name="T14" fmla="*/ 53 w 71"/>
                      <a:gd name="T15" fmla="*/ 127 h 127"/>
                      <a:gd name="T16" fmla="*/ 0 w 71"/>
                      <a:gd name="T17" fmla="*/ 127 h 127"/>
                      <a:gd name="T18" fmla="*/ 0 w 7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127">
                        <a:moveTo>
                          <a:pt x="0" y="0"/>
                        </a:moveTo>
                        <a:lnTo>
                          <a:pt x="71" y="0"/>
                        </a:lnTo>
                        <a:lnTo>
                          <a:pt x="7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3" y="0"/>
                        </a:lnTo>
                        <a:lnTo>
                          <a:pt x="5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4C4C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3" name="Freeform 682">
                    <a:extLst>
                      <a:ext uri="{FF2B5EF4-FFF2-40B4-BE49-F238E27FC236}">
                        <a16:creationId xmlns:a16="http://schemas.microsoft.com/office/drawing/2014/main" id="{7E0CD9D1-6986-4308-B175-70FF6FFF760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27" cy="64"/>
                  </a:xfrm>
                  <a:custGeom>
                    <a:avLst/>
                    <a:gdLst>
                      <a:gd name="T0" fmla="*/ 0 w 53"/>
                      <a:gd name="T1" fmla="*/ 0 h 127"/>
                      <a:gd name="T2" fmla="*/ 53 w 53"/>
                      <a:gd name="T3" fmla="*/ 0 h 127"/>
                      <a:gd name="T4" fmla="*/ 53 w 53"/>
                      <a:gd name="T5" fmla="*/ 127 h 127"/>
                      <a:gd name="T6" fmla="*/ 0 w 53"/>
                      <a:gd name="T7" fmla="*/ 127 h 127"/>
                      <a:gd name="T8" fmla="*/ 0 w 53"/>
                      <a:gd name="T9" fmla="*/ 0 h 127"/>
                      <a:gd name="T10" fmla="*/ 0 w 53"/>
                      <a:gd name="T11" fmla="*/ 0 h 127"/>
                      <a:gd name="T12" fmla="*/ 34 w 53"/>
                      <a:gd name="T13" fmla="*/ 0 h 127"/>
                      <a:gd name="T14" fmla="*/ 34 w 53"/>
                      <a:gd name="T15" fmla="*/ 127 h 127"/>
                      <a:gd name="T16" fmla="*/ 0 w 53"/>
                      <a:gd name="T17" fmla="*/ 127 h 127"/>
                      <a:gd name="T18" fmla="*/ 0 w 5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127">
                        <a:moveTo>
                          <a:pt x="0" y="0"/>
                        </a:moveTo>
                        <a:lnTo>
                          <a:pt x="53" y="0"/>
                        </a:lnTo>
                        <a:lnTo>
                          <a:pt x="5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4" y="0"/>
                        </a:lnTo>
                        <a:lnTo>
                          <a:pt x="3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3C3C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4" name="Freeform 683">
                    <a:extLst>
                      <a:ext uri="{FF2B5EF4-FFF2-40B4-BE49-F238E27FC236}">
                        <a16:creationId xmlns:a16="http://schemas.microsoft.com/office/drawing/2014/main" id="{560CC0C1-F4B8-49D9-8391-1E084A3F7C2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7" cy="64"/>
                  </a:xfrm>
                  <a:custGeom>
                    <a:avLst/>
                    <a:gdLst>
                      <a:gd name="T0" fmla="*/ 0 w 34"/>
                      <a:gd name="T1" fmla="*/ 0 h 127"/>
                      <a:gd name="T2" fmla="*/ 34 w 34"/>
                      <a:gd name="T3" fmla="*/ 0 h 127"/>
                      <a:gd name="T4" fmla="*/ 34 w 34"/>
                      <a:gd name="T5" fmla="*/ 127 h 127"/>
                      <a:gd name="T6" fmla="*/ 0 w 34"/>
                      <a:gd name="T7" fmla="*/ 127 h 127"/>
                      <a:gd name="T8" fmla="*/ 0 w 34"/>
                      <a:gd name="T9" fmla="*/ 0 h 127"/>
                      <a:gd name="T10" fmla="*/ 0 w 34"/>
                      <a:gd name="T11" fmla="*/ 0 h 127"/>
                      <a:gd name="T12" fmla="*/ 17 w 34"/>
                      <a:gd name="T13" fmla="*/ 0 h 127"/>
                      <a:gd name="T14" fmla="*/ 17 w 34"/>
                      <a:gd name="T15" fmla="*/ 127 h 127"/>
                      <a:gd name="T16" fmla="*/ 0 w 34"/>
                      <a:gd name="T17" fmla="*/ 127 h 127"/>
                      <a:gd name="T18" fmla="*/ 0 w 3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" h="127">
                        <a:moveTo>
                          <a:pt x="0" y="0"/>
                        </a:moveTo>
                        <a:lnTo>
                          <a:pt x="34" y="0"/>
                        </a:lnTo>
                        <a:lnTo>
                          <a:pt x="3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7" y="0"/>
                        </a:lnTo>
                        <a:lnTo>
                          <a:pt x="1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2C2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5" name="Freeform 684">
                    <a:extLst>
                      <a:ext uri="{FF2B5EF4-FFF2-40B4-BE49-F238E27FC236}">
                        <a16:creationId xmlns:a16="http://schemas.microsoft.com/office/drawing/2014/main" id="{E7B8F392-E7E2-49CF-8FC1-61D2AA485B1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8" cy="64"/>
                  </a:xfrm>
                  <a:custGeom>
                    <a:avLst/>
                    <a:gdLst>
                      <a:gd name="T0" fmla="*/ 0 w 17"/>
                      <a:gd name="T1" fmla="*/ 0 h 127"/>
                      <a:gd name="T2" fmla="*/ 17 w 17"/>
                      <a:gd name="T3" fmla="*/ 0 h 127"/>
                      <a:gd name="T4" fmla="*/ 17 w 17"/>
                      <a:gd name="T5" fmla="*/ 127 h 127"/>
                      <a:gd name="T6" fmla="*/ 0 w 17"/>
                      <a:gd name="T7" fmla="*/ 127 h 127"/>
                      <a:gd name="T8" fmla="*/ 0 w 17"/>
                      <a:gd name="T9" fmla="*/ 0 h 127"/>
                      <a:gd name="T10" fmla="*/ 0 w 17"/>
                      <a:gd name="T11" fmla="*/ 0 h 127"/>
                      <a:gd name="T12" fmla="*/ 0 w 17"/>
                      <a:gd name="T13" fmla="*/ 0 h 127"/>
                      <a:gd name="T14" fmla="*/ 0 w 17"/>
                      <a:gd name="T15" fmla="*/ 127 h 127"/>
                      <a:gd name="T16" fmla="*/ 0 w 17"/>
                      <a:gd name="T17" fmla="*/ 127 h 127"/>
                      <a:gd name="T18" fmla="*/ 0 w 1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127">
                        <a:moveTo>
                          <a:pt x="0" y="0"/>
                        </a:moveTo>
                        <a:lnTo>
                          <a:pt x="17" y="0"/>
                        </a:lnTo>
                        <a:lnTo>
                          <a:pt x="1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1C1C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6" name="Freeform 685">
                    <a:extLst>
                      <a:ext uri="{FF2B5EF4-FFF2-40B4-BE49-F238E27FC236}">
                        <a16:creationId xmlns:a16="http://schemas.microsoft.com/office/drawing/2014/main" id="{306D3200-81A7-4638-AC0F-BC3CA61065D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3" y="331"/>
                    <a:ext cx="1" cy="64"/>
                  </a:xfrm>
                  <a:custGeom>
                    <a:avLst/>
                    <a:gdLst>
                      <a:gd name="T0" fmla="*/ 0 h 127"/>
                      <a:gd name="T1" fmla="*/ 0 h 127"/>
                      <a:gd name="T2" fmla="*/ 127 h 127"/>
                      <a:gd name="T3" fmla="*/ 127 h 127"/>
                      <a:gd name="T4" fmla="*/ 0 h 127"/>
                      <a:gd name="T5" fmla="*/ 0 h 127"/>
                      <a:gd name="T6" fmla="*/ 0 h 127"/>
                      <a:gd name="T7" fmla="*/ 127 h 127"/>
                      <a:gd name="T8" fmla="*/ 127 h 127"/>
                      <a:gd name="T9" fmla="*/ 0 h 12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</a:cxnLst>
                    <a:rect l="0" t="0" r="r" b="b"/>
                    <a:pathLst>
                      <a:path h="12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957D03D9-E54E-435D-859B-8253D57A82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823" y="331"/>
                    <a:ext cx="340" cy="64"/>
                  </a:xfrm>
                  <a:prstGeom prst="rect">
                    <a:avLst/>
                  </a:prstGeom>
                  <a:noFill/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8" name="Freeform 687">
                    <a:extLst>
                      <a:ext uri="{FF2B5EF4-FFF2-40B4-BE49-F238E27FC236}">
                        <a16:creationId xmlns:a16="http://schemas.microsoft.com/office/drawing/2014/main" id="{AFE5EBBA-E5A4-4BEE-A61D-A562EE9C24B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6" y="347"/>
                    <a:ext cx="334" cy="8"/>
                  </a:xfrm>
                  <a:custGeom>
                    <a:avLst/>
                    <a:gdLst>
                      <a:gd name="T0" fmla="*/ 0 w 670"/>
                      <a:gd name="T1" fmla="*/ 0 h 18"/>
                      <a:gd name="T2" fmla="*/ 670 w 670"/>
                      <a:gd name="T3" fmla="*/ 0 h 18"/>
                      <a:gd name="T4" fmla="*/ 670 w 670"/>
                      <a:gd name="T5" fmla="*/ 18 h 18"/>
                      <a:gd name="T6" fmla="*/ 0 w 670"/>
                      <a:gd name="T7" fmla="*/ 18 h 18"/>
                      <a:gd name="T8" fmla="*/ 0 w 670"/>
                      <a:gd name="T9" fmla="*/ 0 h 18"/>
                      <a:gd name="T10" fmla="*/ 0 w 670"/>
                      <a:gd name="T11" fmla="*/ 4 h 18"/>
                      <a:gd name="T12" fmla="*/ 670 w 670"/>
                      <a:gd name="T13" fmla="*/ 4 h 18"/>
                      <a:gd name="T14" fmla="*/ 670 w 670"/>
                      <a:gd name="T15" fmla="*/ 14 h 18"/>
                      <a:gd name="T16" fmla="*/ 0 w 670"/>
                      <a:gd name="T17" fmla="*/ 14 h 18"/>
                      <a:gd name="T18" fmla="*/ 0 w 670"/>
                      <a:gd name="T19" fmla="*/ 4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0" h="18">
                        <a:moveTo>
                          <a:pt x="0" y="0"/>
                        </a:moveTo>
                        <a:lnTo>
                          <a:pt x="670" y="0"/>
                        </a:lnTo>
                        <a:lnTo>
                          <a:pt x="670" y="18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close/>
                        <a:moveTo>
                          <a:pt x="0" y="4"/>
                        </a:moveTo>
                        <a:lnTo>
                          <a:pt x="670" y="4"/>
                        </a:lnTo>
                        <a:lnTo>
                          <a:pt x="670" y="14"/>
                        </a:lnTo>
                        <a:lnTo>
                          <a:pt x="0" y="1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89" name="Freeform 688">
                    <a:extLst>
                      <a:ext uri="{FF2B5EF4-FFF2-40B4-BE49-F238E27FC236}">
                        <a16:creationId xmlns:a16="http://schemas.microsoft.com/office/drawing/2014/main" id="{F8C709B2-B25F-4513-8F7B-77C8AE20D13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26" y="349"/>
                    <a:ext cx="334" cy="4"/>
                  </a:xfrm>
                  <a:custGeom>
                    <a:avLst/>
                    <a:gdLst>
                      <a:gd name="T0" fmla="*/ 0 w 670"/>
                      <a:gd name="T1" fmla="*/ 0 h 10"/>
                      <a:gd name="T2" fmla="*/ 670 w 670"/>
                      <a:gd name="T3" fmla="*/ 0 h 10"/>
                      <a:gd name="T4" fmla="*/ 670 w 670"/>
                      <a:gd name="T5" fmla="*/ 10 h 10"/>
                      <a:gd name="T6" fmla="*/ 0 w 670"/>
                      <a:gd name="T7" fmla="*/ 10 h 10"/>
                      <a:gd name="T8" fmla="*/ 0 w 670"/>
                      <a:gd name="T9" fmla="*/ 0 h 10"/>
                      <a:gd name="T10" fmla="*/ 0 w 670"/>
                      <a:gd name="T11" fmla="*/ 4 h 10"/>
                      <a:gd name="T12" fmla="*/ 670 w 670"/>
                      <a:gd name="T13" fmla="*/ 4 h 10"/>
                      <a:gd name="T14" fmla="*/ 670 w 670"/>
                      <a:gd name="T15" fmla="*/ 4 h 10"/>
                      <a:gd name="T16" fmla="*/ 0 w 670"/>
                      <a:gd name="T17" fmla="*/ 4 h 10"/>
                      <a:gd name="T18" fmla="*/ 0 w 670"/>
                      <a:gd name="T19" fmla="*/ 4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0" h="10">
                        <a:moveTo>
                          <a:pt x="0" y="0"/>
                        </a:moveTo>
                        <a:lnTo>
                          <a:pt x="670" y="0"/>
                        </a:lnTo>
                        <a:lnTo>
                          <a:pt x="670" y="10"/>
                        </a:lnTo>
                        <a:lnTo>
                          <a:pt x="0" y="10"/>
                        </a:lnTo>
                        <a:lnTo>
                          <a:pt x="0" y="0"/>
                        </a:lnTo>
                        <a:close/>
                        <a:moveTo>
                          <a:pt x="0" y="4"/>
                        </a:moveTo>
                        <a:lnTo>
                          <a:pt x="670" y="4"/>
                        </a:lnTo>
                        <a:lnTo>
                          <a:pt x="67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A4E05FA1-39BB-4461-BA16-D326AFCBF1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826" y="347"/>
                    <a:ext cx="334" cy="8"/>
                  </a:xfrm>
                  <a:prstGeom prst="rect">
                    <a:avLst/>
                  </a:prstGeom>
                  <a:noFill/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140F37CB-92C4-4987-943E-BA9402689B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854" y="347"/>
                    <a:ext cx="59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2" name="Freeform 691">
                    <a:extLst>
                      <a:ext uri="{FF2B5EF4-FFF2-40B4-BE49-F238E27FC236}">
                        <a16:creationId xmlns:a16="http://schemas.microsoft.com/office/drawing/2014/main" id="{D0B01F40-DA66-4A4B-B98E-54371B0368C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36" y="364"/>
                    <a:ext cx="23" cy="22"/>
                  </a:xfrm>
                  <a:custGeom>
                    <a:avLst/>
                    <a:gdLst>
                      <a:gd name="T0" fmla="*/ 0 w 47"/>
                      <a:gd name="T1" fmla="*/ 23 h 44"/>
                      <a:gd name="T2" fmla="*/ 24 w 47"/>
                      <a:gd name="T3" fmla="*/ 0 h 44"/>
                      <a:gd name="T4" fmla="*/ 47 w 47"/>
                      <a:gd name="T5" fmla="*/ 23 h 44"/>
                      <a:gd name="T6" fmla="*/ 24 w 47"/>
                      <a:gd name="T7" fmla="*/ 44 h 44"/>
                      <a:gd name="T8" fmla="*/ 0 w 47"/>
                      <a:gd name="T9" fmla="*/ 23 h 44"/>
                      <a:gd name="T10" fmla="*/ 6 w 47"/>
                      <a:gd name="T11" fmla="*/ 23 h 44"/>
                      <a:gd name="T12" fmla="*/ 25 w 47"/>
                      <a:gd name="T13" fmla="*/ 2 h 44"/>
                      <a:gd name="T14" fmla="*/ 47 w 47"/>
                      <a:gd name="T15" fmla="*/ 23 h 44"/>
                      <a:gd name="T16" fmla="*/ 25 w 47"/>
                      <a:gd name="T17" fmla="*/ 42 h 44"/>
                      <a:gd name="T18" fmla="*/ 6 w 47"/>
                      <a:gd name="T19" fmla="*/ 2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7" h="44">
                        <a:moveTo>
                          <a:pt x="0" y="23"/>
                        </a:moveTo>
                        <a:lnTo>
                          <a:pt x="24" y="0"/>
                        </a:lnTo>
                        <a:lnTo>
                          <a:pt x="47" y="23"/>
                        </a:lnTo>
                        <a:lnTo>
                          <a:pt x="24" y="44"/>
                        </a:lnTo>
                        <a:lnTo>
                          <a:pt x="0" y="23"/>
                        </a:lnTo>
                        <a:close/>
                        <a:moveTo>
                          <a:pt x="6" y="23"/>
                        </a:moveTo>
                        <a:lnTo>
                          <a:pt x="25" y="2"/>
                        </a:lnTo>
                        <a:lnTo>
                          <a:pt x="47" y="23"/>
                        </a:lnTo>
                        <a:lnTo>
                          <a:pt x="25" y="42"/>
                        </a:lnTo>
                        <a:lnTo>
                          <a:pt x="6" y="2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3" name="Freeform 692">
                    <a:extLst>
                      <a:ext uri="{FF2B5EF4-FFF2-40B4-BE49-F238E27FC236}">
                        <a16:creationId xmlns:a16="http://schemas.microsoft.com/office/drawing/2014/main" id="{4EEFB8AD-6A67-4A33-9553-1A0BD9A6148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39" y="365"/>
                    <a:ext cx="20" cy="20"/>
                  </a:xfrm>
                  <a:custGeom>
                    <a:avLst/>
                    <a:gdLst>
                      <a:gd name="T0" fmla="*/ 0 w 41"/>
                      <a:gd name="T1" fmla="*/ 21 h 40"/>
                      <a:gd name="T2" fmla="*/ 19 w 41"/>
                      <a:gd name="T3" fmla="*/ 0 h 40"/>
                      <a:gd name="T4" fmla="*/ 41 w 41"/>
                      <a:gd name="T5" fmla="*/ 21 h 40"/>
                      <a:gd name="T6" fmla="*/ 19 w 41"/>
                      <a:gd name="T7" fmla="*/ 40 h 40"/>
                      <a:gd name="T8" fmla="*/ 0 w 41"/>
                      <a:gd name="T9" fmla="*/ 21 h 40"/>
                      <a:gd name="T10" fmla="*/ 6 w 41"/>
                      <a:gd name="T11" fmla="*/ 21 h 40"/>
                      <a:gd name="T12" fmla="*/ 23 w 41"/>
                      <a:gd name="T13" fmla="*/ 4 h 40"/>
                      <a:gd name="T14" fmla="*/ 41 w 41"/>
                      <a:gd name="T15" fmla="*/ 21 h 40"/>
                      <a:gd name="T16" fmla="*/ 23 w 41"/>
                      <a:gd name="T17" fmla="*/ 36 h 40"/>
                      <a:gd name="T18" fmla="*/ 6 w 41"/>
                      <a:gd name="T19" fmla="*/ 21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" h="40">
                        <a:moveTo>
                          <a:pt x="0" y="21"/>
                        </a:moveTo>
                        <a:lnTo>
                          <a:pt x="19" y="0"/>
                        </a:lnTo>
                        <a:lnTo>
                          <a:pt x="41" y="21"/>
                        </a:lnTo>
                        <a:lnTo>
                          <a:pt x="19" y="40"/>
                        </a:lnTo>
                        <a:lnTo>
                          <a:pt x="0" y="21"/>
                        </a:lnTo>
                        <a:close/>
                        <a:moveTo>
                          <a:pt x="6" y="21"/>
                        </a:moveTo>
                        <a:lnTo>
                          <a:pt x="23" y="4"/>
                        </a:lnTo>
                        <a:lnTo>
                          <a:pt x="41" y="21"/>
                        </a:lnTo>
                        <a:lnTo>
                          <a:pt x="23" y="36"/>
                        </a:lnTo>
                        <a:lnTo>
                          <a:pt x="6" y="21"/>
                        </a:lnTo>
                        <a:close/>
                      </a:path>
                    </a:pathLst>
                  </a:custGeom>
                  <a:solidFill>
                    <a:srgbClr val="A3A3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4" name="Freeform 693">
                    <a:extLst>
                      <a:ext uri="{FF2B5EF4-FFF2-40B4-BE49-F238E27FC236}">
                        <a16:creationId xmlns:a16="http://schemas.microsoft.com/office/drawing/2014/main" id="{D49A1106-838F-4860-A702-3B605687E62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42" y="367"/>
                    <a:ext cx="17" cy="16"/>
                  </a:xfrm>
                  <a:custGeom>
                    <a:avLst/>
                    <a:gdLst>
                      <a:gd name="T0" fmla="*/ 0 w 35"/>
                      <a:gd name="T1" fmla="*/ 17 h 32"/>
                      <a:gd name="T2" fmla="*/ 17 w 35"/>
                      <a:gd name="T3" fmla="*/ 0 h 32"/>
                      <a:gd name="T4" fmla="*/ 35 w 35"/>
                      <a:gd name="T5" fmla="*/ 17 h 32"/>
                      <a:gd name="T6" fmla="*/ 17 w 35"/>
                      <a:gd name="T7" fmla="*/ 32 h 32"/>
                      <a:gd name="T8" fmla="*/ 0 w 35"/>
                      <a:gd name="T9" fmla="*/ 17 h 32"/>
                      <a:gd name="T10" fmla="*/ 6 w 35"/>
                      <a:gd name="T11" fmla="*/ 17 h 32"/>
                      <a:gd name="T12" fmla="*/ 19 w 35"/>
                      <a:gd name="T13" fmla="*/ 2 h 32"/>
                      <a:gd name="T14" fmla="*/ 35 w 35"/>
                      <a:gd name="T15" fmla="*/ 17 h 32"/>
                      <a:gd name="T16" fmla="*/ 19 w 35"/>
                      <a:gd name="T17" fmla="*/ 30 h 32"/>
                      <a:gd name="T18" fmla="*/ 6 w 35"/>
                      <a:gd name="T19" fmla="*/ 17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" h="32">
                        <a:moveTo>
                          <a:pt x="0" y="17"/>
                        </a:moveTo>
                        <a:lnTo>
                          <a:pt x="17" y="0"/>
                        </a:lnTo>
                        <a:lnTo>
                          <a:pt x="35" y="17"/>
                        </a:lnTo>
                        <a:lnTo>
                          <a:pt x="17" y="32"/>
                        </a:lnTo>
                        <a:lnTo>
                          <a:pt x="0" y="17"/>
                        </a:lnTo>
                        <a:close/>
                        <a:moveTo>
                          <a:pt x="6" y="17"/>
                        </a:moveTo>
                        <a:lnTo>
                          <a:pt x="19" y="2"/>
                        </a:lnTo>
                        <a:lnTo>
                          <a:pt x="35" y="17"/>
                        </a:lnTo>
                        <a:lnTo>
                          <a:pt x="19" y="30"/>
                        </a:lnTo>
                        <a:lnTo>
                          <a:pt x="6" y="17"/>
                        </a:lnTo>
                        <a:close/>
                      </a:path>
                    </a:pathLst>
                  </a:custGeom>
                  <a:solidFill>
                    <a:srgbClr val="AEAEA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5" name="Freeform 694">
                    <a:extLst>
                      <a:ext uri="{FF2B5EF4-FFF2-40B4-BE49-F238E27FC236}">
                        <a16:creationId xmlns:a16="http://schemas.microsoft.com/office/drawing/2014/main" id="{55DA5D8E-645F-43F9-B0F1-936885502D9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45" y="368"/>
                    <a:ext cx="14" cy="14"/>
                  </a:xfrm>
                  <a:custGeom>
                    <a:avLst/>
                    <a:gdLst>
                      <a:gd name="T0" fmla="*/ 0 w 29"/>
                      <a:gd name="T1" fmla="*/ 15 h 28"/>
                      <a:gd name="T2" fmla="*/ 13 w 29"/>
                      <a:gd name="T3" fmla="*/ 0 h 28"/>
                      <a:gd name="T4" fmla="*/ 29 w 29"/>
                      <a:gd name="T5" fmla="*/ 15 h 28"/>
                      <a:gd name="T6" fmla="*/ 13 w 29"/>
                      <a:gd name="T7" fmla="*/ 28 h 28"/>
                      <a:gd name="T8" fmla="*/ 0 w 29"/>
                      <a:gd name="T9" fmla="*/ 15 h 28"/>
                      <a:gd name="T10" fmla="*/ 6 w 29"/>
                      <a:gd name="T11" fmla="*/ 15 h 28"/>
                      <a:gd name="T12" fmla="*/ 17 w 29"/>
                      <a:gd name="T13" fmla="*/ 3 h 28"/>
                      <a:gd name="T14" fmla="*/ 29 w 29"/>
                      <a:gd name="T15" fmla="*/ 15 h 28"/>
                      <a:gd name="T16" fmla="*/ 17 w 29"/>
                      <a:gd name="T17" fmla="*/ 25 h 28"/>
                      <a:gd name="T18" fmla="*/ 6 w 29"/>
                      <a:gd name="T19" fmla="*/ 15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9" h="28">
                        <a:moveTo>
                          <a:pt x="0" y="15"/>
                        </a:moveTo>
                        <a:lnTo>
                          <a:pt x="13" y="0"/>
                        </a:lnTo>
                        <a:lnTo>
                          <a:pt x="29" y="15"/>
                        </a:lnTo>
                        <a:lnTo>
                          <a:pt x="13" y="28"/>
                        </a:lnTo>
                        <a:lnTo>
                          <a:pt x="0" y="15"/>
                        </a:lnTo>
                        <a:close/>
                        <a:moveTo>
                          <a:pt x="6" y="15"/>
                        </a:moveTo>
                        <a:lnTo>
                          <a:pt x="17" y="3"/>
                        </a:lnTo>
                        <a:lnTo>
                          <a:pt x="29" y="15"/>
                        </a:lnTo>
                        <a:lnTo>
                          <a:pt x="17" y="25"/>
                        </a:lnTo>
                        <a:lnTo>
                          <a:pt x="6" y="15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6" name="Freeform 695">
                    <a:extLst>
                      <a:ext uri="{FF2B5EF4-FFF2-40B4-BE49-F238E27FC236}">
                        <a16:creationId xmlns:a16="http://schemas.microsoft.com/office/drawing/2014/main" id="{0D9C0F63-2753-40F3-A97C-C2B1A3500FB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48" y="370"/>
                    <a:ext cx="11" cy="10"/>
                  </a:xfrm>
                  <a:custGeom>
                    <a:avLst/>
                    <a:gdLst>
                      <a:gd name="T0" fmla="*/ 0 w 23"/>
                      <a:gd name="T1" fmla="*/ 12 h 22"/>
                      <a:gd name="T2" fmla="*/ 11 w 23"/>
                      <a:gd name="T3" fmla="*/ 0 h 22"/>
                      <a:gd name="T4" fmla="*/ 23 w 23"/>
                      <a:gd name="T5" fmla="*/ 12 h 22"/>
                      <a:gd name="T6" fmla="*/ 11 w 23"/>
                      <a:gd name="T7" fmla="*/ 22 h 22"/>
                      <a:gd name="T8" fmla="*/ 0 w 23"/>
                      <a:gd name="T9" fmla="*/ 12 h 22"/>
                      <a:gd name="T10" fmla="*/ 5 w 23"/>
                      <a:gd name="T11" fmla="*/ 12 h 22"/>
                      <a:gd name="T12" fmla="*/ 13 w 23"/>
                      <a:gd name="T13" fmla="*/ 2 h 22"/>
                      <a:gd name="T14" fmla="*/ 23 w 23"/>
                      <a:gd name="T15" fmla="*/ 12 h 22"/>
                      <a:gd name="T16" fmla="*/ 13 w 23"/>
                      <a:gd name="T17" fmla="*/ 20 h 22"/>
                      <a:gd name="T18" fmla="*/ 5 w 23"/>
                      <a:gd name="T19" fmla="*/ 1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" h="22">
                        <a:moveTo>
                          <a:pt x="0" y="12"/>
                        </a:moveTo>
                        <a:lnTo>
                          <a:pt x="11" y="0"/>
                        </a:lnTo>
                        <a:lnTo>
                          <a:pt x="23" y="12"/>
                        </a:lnTo>
                        <a:lnTo>
                          <a:pt x="11" y="22"/>
                        </a:lnTo>
                        <a:lnTo>
                          <a:pt x="0" y="12"/>
                        </a:lnTo>
                        <a:close/>
                        <a:moveTo>
                          <a:pt x="5" y="12"/>
                        </a:moveTo>
                        <a:lnTo>
                          <a:pt x="13" y="2"/>
                        </a:lnTo>
                        <a:lnTo>
                          <a:pt x="23" y="12"/>
                        </a:lnTo>
                        <a:lnTo>
                          <a:pt x="13" y="20"/>
                        </a:lnTo>
                        <a:lnTo>
                          <a:pt x="5" y="12"/>
                        </a:lnTo>
                        <a:close/>
                      </a:path>
                    </a:pathLst>
                  </a:custGeom>
                  <a:solidFill>
                    <a:srgbClr val="C9C9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7" name="Freeform 696">
                    <a:extLst>
                      <a:ext uri="{FF2B5EF4-FFF2-40B4-BE49-F238E27FC236}">
                        <a16:creationId xmlns:a16="http://schemas.microsoft.com/office/drawing/2014/main" id="{ACC39C87-24EC-403D-8B1D-09F2D4F4760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51" y="371"/>
                    <a:ext cx="8" cy="8"/>
                  </a:xfrm>
                  <a:custGeom>
                    <a:avLst/>
                    <a:gdLst>
                      <a:gd name="T0" fmla="*/ 0 w 18"/>
                      <a:gd name="T1" fmla="*/ 10 h 18"/>
                      <a:gd name="T2" fmla="*/ 8 w 18"/>
                      <a:gd name="T3" fmla="*/ 0 h 18"/>
                      <a:gd name="T4" fmla="*/ 18 w 18"/>
                      <a:gd name="T5" fmla="*/ 10 h 18"/>
                      <a:gd name="T6" fmla="*/ 8 w 18"/>
                      <a:gd name="T7" fmla="*/ 18 h 18"/>
                      <a:gd name="T8" fmla="*/ 0 w 18"/>
                      <a:gd name="T9" fmla="*/ 10 h 18"/>
                      <a:gd name="T10" fmla="*/ 6 w 18"/>
                      <a:gd name="T11" fmla="*/ 10 h 18"/>
                      <a:gd name="T12" fmla="*/ 12 w 18"/>
                      <a:gd name="T13" fmla="*/ 4 h 18"/>
                      <a:gd name="T14" fmla="*/ 18 w 18"/>
                      <a:gd name="T15" fmla="*/ 10 h 18"/>
                      <a:gd name="T16" fmla="*/ 12 w 18"/>
                      <a:gd name="T17" fmla="*/ 14 h 18"/>
                      <a:gd name="T18" fmla="*/ 6 w 18"/>
                      <a:gd name="T19" fmla="*/ 1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8" y="0"/>
                        </a:lnTo>
                        <a:lnTo>
                          <a:pt x="18" y="10"/>
                        </a:lnTo>
                        <a:lnTo>
                          <a:pt x="8" y="18"/>
                        </a:lnTo>
                        <a:lnTo>
                          <a:pt x="0" y="10"/>
                        </a:lnTo>
                        <a:close/>
                        <a:moveTo>
                          <a:pt x="6" y="10"/>
                        </a:moveTo>
                        <a:lnTo>
                          <a:pt x="12" y="4"/>
                        </a:lnTo>
                        <a:lnTo>
                          <a:pt x="18" y="10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8" name="Freeform 697">
                    <a:extLst>
                      <a:ext uri="{FF2B5EF4-FFF2-40B4-BE49-F238E27FC236}">
                        <a16:creationId xmlns:a16="http://schemas.microsoft.com/office/drawing/2014/main" id="{6E506AA8-8EAC-4665-A7A4-B65712111B3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54" y="373"/>
                    <a:ext cx="5" cy="4"/>
                  </a:xfrm>
                  <a:custGeom>
                    <a:avLst/>
                    <a:gdLst>
                      <a:gd name="T0" fmla="*/ 0 w 12"/>
                      <a:gd name="T1" fmla="*/ 6 h 10"/>
                      <a:gd name="T2" fmla="*/ 6 w 12"/>
                      <a:gd name="T3" fmla="*/ 0 h 10"/>
                      <a:gd name="T4" fmla="*/ 12 w 12"/>
                      <a:gd name="T5" fmla="*/ 6 h 10"/>
                      <a:gd name="T6" fmla="*/ 6 w 12"/>
                      <a:gd name="T7" fmla="*/ 10 h 10"/>
                      <a:gd name="T8" fmla="*/ 0 w 12"/>
                      <a:gd name="T9" fmla="*/ 6 h 10"/>
                      <a:gd name="T10" fmla="*/ 6 w 12"/>
                      <a:gd name="T11" fmla="*/ 6 h 10"/>
                      <a:gd name="T12" fmla="*/ 8 w 12"/>
                      <a:gd name="T13" fmla="*/ 2 h 10"/>
                      <a:gd name="T14" fmla="*/ 12 w 12"/>
                      <a:gd name="T15" fmla="*/ 6 h 10"/>
                      <a:gd name="T16" fmla="*/ 8 w 12"/>
                      <a:gd name="T17" fmla="*/ 8 h 10"/>
                      <a:gd name="T18" fmla="*/ 6 w 12"/>
                      <a:gd name="T1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0">
                        <a:moveTo>
                          <a:pt x="0" y="6"/>
                        </a:move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6" y="10"/>
                        </a:lnTo>
                        <a:lnTo>
                          <a:pt x="0" y="6"/>
                        </a:lnTo>
                        <a:close/>
                        <a:moveTo>
                          <a:pt x="6" y="6"/>
                        </a:moveTo>
                        <a:lnTo>
                          <a:pt x="8" y="2"/>
                        </a:lnTo>
                        <a:lnTo>
                          <a:pt x="12" y="6"/>
                        </a:lnTo>
                        <a:lnTo>
                          <a:pt x="8" y="8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699" name="Freeform 698">
                    <a:extLst>
                      <a:ext uri="{FF2B5EF4-FFF2-40B4-BE49-F238E27FC236}">
                        <a16:creationId xmlns:a16="http://schemas.microsoft.com/office/drawing/2014/main" id="{3EAE01AE-CA9E-4E59-8C83-4E4C6A70DC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56" y="374"/>
                    <a:ext cx="3" cy="2"/>
                  </a:xfrm>
                  <a:custGeom>
                    <a:avLst/>
                    <a:gdLst>
                      <a:gd name="T0" fmla="*/ 0 w 6"/>
                      <a:gd name="T1" fmla="*/ 4 h 6"/>
                      <a:gd name="T2" fmla="*/ 2 w 6"/>
                      <a:gd name="T3" fmla="*/ 0 h 6"/>
                      <a:gd name="T4" fmla="*/ 6 w 6"/>
                      <a:gd name="T5" fmla="*/ 4 h 6"/>
                      <a:gd name="T6" fmla="*/ 2 w 6"/>
                      <a:gd name="T7" fmla="*/ 6 h 6"/>
                      <a:gd name="T8" fmla="*/ 0 w 6"/>
                      <a:gd name="T9" fmla="*/ 4 h 6"/>
                      <a:gd name="T10" fmla="*/ 6 w 6"/>
                      <a:gd name="T11" fmla="*/ 4 h 6"/>
                      <a:gd name="T12" fmla="*/ 6 w 6"/>
                      <a:gd name="T13" fmla="*/ 4 h 6"/>
                      <a:gd name="T14" fmla="*/ 6 w 6"/>
                      <a:gd name="T15" fmla="*/ 4 h 6"/>
                      <a:gd name="T16" fmla="*/ 6 w 6"/>
                      <a:gd name="T17" fmla="*/ 4 h 6"/>
                      <a:gd name="T18" fmla="*/ 6 w 6"/>
                      <a:gd name="T19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6">
                        <a:moveTo>
                          <a:pt x="0" y="4"/>
                        </a:moveTo>
                        <a:lnTo>
                          <a:pt x="2" y="0"/>
                        </a:lnTo>
                        <a:lnTo>
                          <a:pt x="6" y="4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close/>
                        <a:moveTo>
                          <a:pt x="6" y="4"/>
                        </a:move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0" name="Freeform 699">
                    <a:extLst>
                      <a:ext uri="{FF2B5EF4-FFF2-40B4-BE49-F238E27FC236}">
                        <a16:creationId xmlns:a16="http://schemas.microsoft.com/office/drawing/2014/main" id="{31A44BAA-709E-4C8F-946D-C1C8C3B728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75" y="376"/>
                    <a:ext cx="32" cy="9"/>
                  </a:xfrm>
                  <a:custGeom>
                    <a:avLst/>
                    <a:gdLst>
                      <a:gd name="T0" fmla="*/ 0 w 66"/>
                      <a:gd name="T1" fmla="*/ 0 h 17"/>
                      <a:gd name="T2" fmla="*/ 66 w 66"/>
                      <a:gd name="T3" fmla="*/ 0 h 17"/>
                      <a:gd name="T4" fmla="*/ 66 w 66"/>
                      <a:gd name="T5" fmla="*/ 17 h 17"/>
                      <a:gd name="T6" fmla="*/ 0 w 66"/>
                      <a:gd name="T7" fmla="*/ 17 h 17"/>
                      <a:gd name="T8" fmla="*/ 0 w 66"/>
                      <a:gd name="T9" fmla="*/ 0 h 17"/>
                      <a:gd name="T10" fmla="*/ 4 w 66"/>
                      <a:gd name="T11" fmla="*/ 0 h 17"/>
                      <a:gd name="T12" fmla="*/ 62 w 66"/>
                      <a:gd name="T13" fmla="*/ 0 h 17"/>
                      <a:gd name="T14" fmla="*/ 62 w 66"/>
                      <a:gd name="T15" fmla="*/ 17 h 17"/>
                      <a:gd name="T16" fmla="*/ 4 w 66"/>
                      <a:gd name="T17" fmla="*/ 17 h 17"/>
                      <a:gd name="T18" fmla="*/ 4 w 6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6" h="17">
                        <a:moveTo>
                          <a:pt x="0" y="0"/>
                        </a:moveTo>
                        <a:lnTo>
                          <a:pt x="66" y="0"/>
                        </a:lnTo>
                        <a:lnTo>
                          <a:pt x="6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62" y="0"/>
                        </a:lnTo>
                        <a:lnTo>
                          <a:pt x="6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1" name="Freeform 700">
                    <a:extLst>
                      <a:ext uri="{FF2B5EF4-FFF2-40B4-BE49-F238E27FC236}">
                        <a16:creationId xmlns:a16="http://schemas.microsoft.com/office/drawing/2014/main" id="{4442613D-00CF-40CA-AA57-97794DF4DB7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77" y="376"/>
                    <a:ext cx="28" cy="9"/>
                  </a:xfrm>
                  <a:custGeom>
                    <a:avLst/>
                    <a:gdLst>
                      <a:gd name="T0" fmla="*/ 0 w 58"/>
                      <a:gd name="T1" fmla="*/ 0 h 17"/>
                      <a:gd name="T2" fmla="*/ 58 w 58"/>
                      <a:gd name="T3" fmla="*/ 0 h 17"/>
                      <a:gd name="T4" fmla="*/ 58 w 58"/>
                      <a:gd name="T5" fmla="*/ 17 h 17"/>
                      <a:gd name="T6" fmla="*/ 0 w 58"/>
                      <a:gd name="T7" fmla="*/ 17 h 17"/>
                      <a:gd name="T8" fmla="*/ 0 w 58"/>
                      <a:gd name="T9" fmla="*/ 0 h 17"/>
                      <a:gd name="T10" fmla="*/ 4 w 58"/>
                      <a:gd name="T11" fmla="*/ 0 h 17"/>
                      <a:gd name="T12" fmla="*/ 54 w 58"/>
                      <a:gd name="T13" fmla="*/ 0 h 17"/>
                      <a:gd name="T14" fmla="*/ 54 w 58"/>
                      <a:gd name="T15" fmla="*/ 17 h 17"/>
                      <a:gd name="T16" fmla="*/ 4 w 58"/>
                      <a:gd name="T17" fmla="*/ 17 h 17"/>
                      <a:gd name="T18" fmla="*/ 4 w 5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17">
                        <a:moveTo>
                          <a:pt x="0" y="0"/>
                        </a:moveTo>
                        <a:lnTo>
                          <a:pt x="58" y="0"/>
                        </a:lnTo>
                        <a:lnTo>
                          <a:pt x="5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54" y="0"/>
                        </a:lnTo>
                        <a:lnTo>
                          <a:pt x="5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1111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2" name="Freeform 701">
                    <a:extLst>
                      <a:ext uri="{FF2B5EF4-FFF2-40B4-BE49-F238E27FC236}">
                        <a16:creationId xmlns:a16="http://schemas.microsoft.com/office/drawing/2014/main" id="{5D4660FE-E0B4-4011-BB6D-45FFA03EDEB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79" y="376"/>
                    <a:ext cx="25" cy="9"/>
                  </a:xfrm>
                  <a:custGeom>
                    <a:avLst/>
                    <a:gdLst>
                      <a:gd name="T0" fmla="*/ 0 w 50"/>
                      <a:gd name="T1" fmla="*/ 0 h 17"/>
                      <a:gd name="T2" fmla="*/ 50 w 50"/>
                      <a:gd name="T3" fmla="*/ 0 h 17"/>
                      <a:gd name="T4" fmla="*/ 50 w 50"/>
                      <a:gd name="T5" fmla="*/ 17 h 17"/>
                      <a:gd name="T6" fmla="*/ 0 w 50"/>
                      <a:gd name="T7" fmla="*/ 17 h 17"/>
                      <a:gd name="T8" fmla="*/ 0 w 50"/>
                      <a:gd name="T9" fmla="*/ 0 h 17"/>
                      <a:gd name="T10" fmla="*/ 2 w 50"/>
                      <a:gd name="T11" fmla="*/ 0 h 17"/>
                      <a:gd name="T12" fmla="*/ 48 w 50"/>
                      <a:gd name="T13" fmla="*/ 0 h 17"/>
                      <a:gd name="T14" fmla="*/ 48 w 50"/>
                      <a:gd name="T15" fmla="*/ 17 h 17"/>
                      <a:gd name="T16" fmla="*/ 2 w 50"/>
                      <a:gd name="T17" fmla="*/ 17 h 17"/>
                      <a:gd name="T18" fmla="*/ 2 w 50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" h="17">
                        <a:moveTo>
                          <a:pt x="0" y="0"/>
                        </a:moveTo>
                        <a:lnTo>
                          <a:pt x="50" y="0"/>
                        </a:lnTo>
                        <a:lnTo>
                          <a:pt x="50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2" y="0"/>
                        </a:moveTo>
                        <a:lnTo>
                          <a:pt x="48" y="0"/>
                        </a:lnTo>
                        <a:lnTo>
                          <a:pt x="48" y="17"/>
                        </a:lnTo>
                        <a:lnTo>
                          <a:pt x="2" y="17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2424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3" name="Freeform 702">
                    <a:extLst>
                      <a:ext uri="{FF2B5EF4-FFF2-40B4-BE49-F238E27FC236}">
                        <a16:creationId xmlns:a16="http://schemas.microsoft.com/office/drawing/2014/main" id="{7B288500-E36E-4AA1-A0F6-6A0122752EE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79" y="376"/>
                    <a:ext cx="24" cy="9"/>
                  </a:xfrm>
                  <a:custGeom>
                    <a:avLst/>
                    <a:gdLst>
                      <a:gd name="T0" fmla="*/ 0 w 46"/>
                      <a:gd name="T1" fmla="*/ 0 h 17"/>
                      <a:gd name="T2" fmla="*/ 46 w 46"/>
                      <a:gd name="T3" fmla="*/ 0 h 17"/>
                      <a:gd name="T4" fmla="*/ 46 w 46"/>
                      <a:gd name="T5" fmla="*/ 17 h 17"/>
                      <a:gd name="T6" fmla="*/ 0 w 46"/>
                      <a:gd name="T7" fmla="*/ 17 h 17"/>
                      <a:gd name="T8" fmla="*/ 0 w 46"/>
                      <a:gd name="T9" fmla="*/ 0 h 17"/>
                      <a:gd name="T10" fmla="*/ 4 w 46"/>
                      <a:gd name="T11" fmla="*/ 0 h 17"/>
                      <a:gd name="T12" fmla="*/ 42 w 46"/>
                      <a:gd name="T13" fmla="*/ 0 h 17"/>
                      <a:gd name="T14" fmla="*/ 42 w 46"/>
                      <a:gd name="T15" fmla="*/ 17 h 17"/>
                      <a:gd name="T16" fmla="*/ 4 w 46"/>
                      <a:gd name="T17" fmla="*/ 17 h 17"/>
                      <a:gd name="T18" fmla="*/ 4 w 4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17">
                        <a:moveTo>
                          <a:pt x="0" y="0"/>
                        </a:moveTo>
                        <a:lnTo>
                          <a:pt x="46" y="0"/>
                        </a:lnTo>
                        <a:lnTo>
                          <a:pt x="4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42" y="0"/>
                        </a:lnTo>
                        <a:lnTo>
                          <a:pt x="4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39393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4" name="Freeform 703">
                    <a:extLst>
                      <a:ext uri="{FF2B5EF4-FFF2-40B4-BE49-F238E27FC236}">
                        <a16:creationId xmlns:a16="http://schemas.microsoft.com/office/drawing/2014/main" id="{9B47F44E-E6D0-4F6C-B825-E121E145977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81" y="376"/>
                    <a:ext cx="20" cy="9"/>
                  </a:xfrm>
                  <a:custGeom>
                    <a:avLst/>
                    <a:gdLst>
                      <a:gd name="T0" fmla="*/ 0 w 38"/>
                      <a:gd name="T1" fmla="*/ 0 h 17"/>
                      <a:gd name="T2" fmla="*/ 38 w 38"/>
                      <a:gd name="T3" fmla="*/ 0 h 17"/>
                      <a:gd name="T4" fmla="*/ 38 w 38"/>
                      <a:gd name="T5" fmla="*/ 17 h 17"/>
                      <a:gd name="T6" fmla="*/ 0 w 38"/>
                      <a:gd name="T7" fmla="*/ 17 h 17"/>
                      <a:gd name="T8" fmla="*/ 0 w 38"/>
                      <a:gd name="T9" fmla="*/ 0 h 17"/>
                      <a:gd name="T10" fmla="*/ 4 w 38"/>
                      <a:gd name="T11" fmla="*/ 0 h 17"/>
                      <a:gd name="T12" fmla="*/ 34 w 38"/>
                      <a:gd name="T13" fmla="*/ 0 h 17"/>
                      <a:gd name="T14" fmla="*/ 34 w 38"/>
                      <a:gd name="T15" fmla="*/ 17 h 17"/>
                      <a:gd name="T16" fmla="*/ 4 w 38"/>
                      <a:gd name="T17" fmla="*/ 17 h 17"/>
                      <a:gd name="T18" fmla="*/ 4 w 3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8" h="17">
                        <a:moveTo>
                          <a:pt x="0" y="0"/>
                        </a:moveTo>
                        <a:lnTo>
                          <a:pt x="38" y="0"/>
                        </a:lnTo>
                        <a:lnTo>
                          <a:pt x="3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34" y="0"/>
                        </a:lnTo>
                        <a:lnTo>
                          <a:pt x="3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53535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5" name="Freeform 704">
                    <a:extLst>
                      <a:ext uri="{FF2B5EF4-FFF2-40B4-BE49-F238E27FC236}">
                        <a16:creationId xmlns:a16="http://schemas.microsoft.com/office/drawing/2014/main" id="{88D7EDC8-A22E-4FF9-8B4D-97166A4B69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83" y="376"/>
                    <a:ext cx="16" cy="9"/>
                  </a:xfrm>
                  <a:custGeom>
                    <a:avLst/>
                    <a:gdLst>
                      <a:gd name="T0" fmla="*/ 0 w 30"/>
                      <a:gd name="T1" fmla="*/ 0 h 17"/>
                      <a:gd name="T2" fmla="*/ 30 w 30"/>
                      <a:gd name="T3" fmla="*/ 0 h 17"/>
                      <a:gd name="T4" fmla="*/ 30 w 30"/>
                      <a:gd name="T5" fmla="*/ 17 h 17"/>
                      <a:gd name="T6" fmla="*/ 0 w 30"/>
                      <a:gd name="T7" fmla="*/ 17 h 17"/>
                      <a:gd name="T8" fmla="*/ 0 w 30"/>
                      <a:gd name="T9" fmla="*/ 0 h 17"/>
                      <a:gd name="T10" fmla="*/ 4 w 30"/>
                      <a:gd name="T11" fmla="*/ 0 h 17"/>
                      <a:gd name="T12" fmla="*/ 27 w 30"/>
                      <a:gd name="T13" fmla="*/ 0 h 17"/>
                      <a:gd name="T14" fmla="*/ 27 w 30"/>
                      <a:gd name="T15" fmla="*/ 17 h 17"/>
                      <a:gd name="T16" fmla="*/ 4 w 30"/>
                      <a:gd name="T17" fmla="*/ 17 h 17"/>
                      <a:gd name="T18" fmla="*/ 4 w 30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0" h="17">
                        <a:moveTo>
                          <a:pt x="0" y="0"/>
                        </a:moveTo>
                        <a:lnTo>
                          <a:pt x="30" y="0"/>
                        </a:lnTo>
                        <a:lnTo>
                          <a:pt x="30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27" y="0"/>
                        </a:lnTo>
                        <a:lnTo>
                          <a:pt x="27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6" name="Freeform 705">
                    <a:extLst>
                      <a:ext uri="{FF2B5EF4-FFF2-40B4-BE49-F238E27FC236}">
                        <a16:creationId xmlns:a16="http://schemas.microsoft.com/office/drawing/2014/main" id="{A92D48EE-944C-4EE7-AAEE-FE3C51E373C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85" y="376"/>
                    <a:ext cx="12" cy="9"/>
                  </a:xfrm>
                  <a:custGeom>
                    <a:avLst/>
                    <a:gdLst>
                      <a:gd name="T0" fmla="*/ 0 w 23"/>
                      <a:gd name="T1" fmla="*/ 0 h 17"/>
                      <a:gd name="T2" fmla="*/ 23 w 23"/>
                      <a:gd name="T3" fmla="*/ 0 h 17"/>
                      <a:gd name="T4" fmla="*/ 23 w 23"/>
                      <a:gd name="T5" fmla="*/ 17 h 17"/>
                      <a:gd name="T6" fmla="*/ 0 w 23"/>
                      <a:gd name="T7" fmla="*/ 17 h 17"/>
                      <a:gd name="T8" fmla="*/ 0 w 23"/>
                      <a:gd name="T9" fmla="*/ 0 h 17"/>
                      <a:gd name="T10" fmla="*/ 3 w 23"/>
                      <a:gd name="T11" fmla="*/ 0 h 17"/>
                      <a:gd name="T12" fmla="*/ 19 w 23"/>
                      <a:gd name="T13" fmla="*/ 0 h 17"/>
                      <a:gd name="T14" fmla="*/ 19 w 23"/>
                      <a:gd name="T15" fmla="*/ 17 h 17"/>
                      <a:gd name="T16" fmla="*/ 3 w 23"/>
                      <a:gd name="T17" fmla="*/ 17 h 17"/>
                      <a:gd name="T18" fmla="*/ 3 w 23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" h="17">
                        <a:moveTo>
                          <a:pt x="0" y="0"/>
                        </a:moveTo>
                        <a:lnTo>
                          <a:pt x="23" y="0"/>
                        </a:lnTo>
                        <a:lnTo>
                          <a:pt x="23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3" y="0"/>
                        </a:moveTo>
                        <a:lnTo>
                          <a:pt x="19" y="0"/>
                        </a:lnTo>
                        <a:lnTo>
                          <a:pt x="19" y="17"/>
                        </a:lnTo>
                        <a:lnTo>
                          <a:pt x="3" y="17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7E7E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7" name="Freeform 706">
                    <a:extLst>
                      <a:ext uri="{FF2B5EF4-FFF2-40B4-BE49-F238E27FC236}">
                        <a16:creationId xmlns:a16="http://schemas.microsoft.com/office/drawing/2014/main" id="{091DB938-5489-4501-A680-5A1B2CA4A7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87" y="376"/>
                    <a:ext cx="8" cy="9"/>
                  </a:xfrm>
                  <a:custGeom>
                    <a:avLst/>
                    <a:gdLst>
                      <a:gd name="T0" fmla="*/ 0 w 16"/>
                      <a:gd name="T1" fmla="*/ 0 h 17"/>
                      <a:gd name="T2" fmla="*/ 16 w 16"/>
                      <a:gd name="T3" fmla="*/ 0 h 17"/>
                      <a:gd name="T4" fmla="*/ 16 w 16"/>
                      <a:gd name="T5" fmla="*/ 17 h 17"/>
                      <a:gd name="T6" fmla="*/ 0 w 16"/>
                      <a:gd name="T7" fmla="*/ 17 h 17"/>
                      <a:gd name="T8" fmla="*/ 0 w 16"/>
                      <a:gd name="T9" fmla="*/ 0 h 17"/>
                      <a:gd name="T10" fmla="*/ 4 w 16"/>
                      <a:gd name="T11" fmla="*/ 0 h 17"/>
                      <a:gd name="T12" fmla="*/ 12 w 16"/>
                      <a:gd name="T13" fmla="*/ 0 h 17"/>
                      <a:gd name="T14" fmla="*/ 12 w 16"/>
                      <a:gd name="T15" fmla="*/ 17 h 17"/>
                      <a:gd name="T16" fmla="*/ 4 w 16"/>
                      <a:gd name="T17" fmla="*/ 17 h 17"/>
                      <a:gd name="T18" fmla="*/ 4 w 1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" h="17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1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12" y="0"/>
                        </a:lnTo>
                        <a:lnTo>
                          <a:pt x="1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B8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8" name="Freeform 707">
                    <a:extLst>
                      <a:ext uri="{FF2B5EF4-FFF2-40B4-BE49-F238E27FC236}">
                        <a16:creationId xmlns:a16="http://schemas.microsoft.com/office/drawing/2014/main" id="{AB70A434-F498-4327-97A7-7BCD3404E09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89" y="376"/>
                    <a:ext cx="4" cy="9"/>
                  </a:xfrm>
                  <a:custGeom>
                    <a:avLst/>
                    <a:gdLst>
                      <a:gd name="T0" fmla="*/ 0 w 8"/>
                      <a:gd name="T1" fmla="*/ 0 h 17"/>
                      <a:gd name="T2" fmla="*/ 8 w 8"/>
                      <a:gd name="T3" fmla="*/ 0 h 17"/>
                      <a:gd name="T4" fmla="*/ 8 w 8"/>
                      <a:gd name="T5" fmla="*/ 17 h 17"/>
                      <a:gd name="T6" fmla="*/ 0 w 8"/>
                      <a:gd name="T7" fmla="*/ 17 h 17"/>
                      <a:gd name="T8" fmla="*/ 0 w 8"/>
                      <a:gd name="T9" fmla="*/ 0 h 17"/>
                      <a:gd name="T10" fmla="*/ 4 w 8"/>
                      <a:gd name="T11" fmla="*/ 0 h 17"/>
                      <a:gd name="T12" fmla="*/ 4 w 8"/>
                      <a:gd name="T13" fmla="*/ 0 h 17"/>
                      <a:gd name="T14" fmla="*/ 4 w 8"/>
                      <a:gd name="T15" fmla="*/ 17 h 17"/>
                      <a:gd name="T16" fmla="*/ 4 w 8"/>
                      <a:gd name="T17" fmla="*/ 17 h 17"/>
                      <a:gd name="T18" fmla="*/ 4 w 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" h="17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09" name="Freeform 708">
                    <a:extLst>
                      <a:ext uri="{FF2B5EF4-FFF2-40B4-BE49-F238E27FC236}">
                        <a16:creationId xmlns:a16="http://schemas.microsoft.com/office/drawing/2014/main" id="{858A62D0-6F67-4685-904F-F974EF98E65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40" y="368"/>
                    <a:ext cx="15" cy="14"/>
                  </a:xfrm>
                  <a:custGeom>
                    <a:avLst/>
                    <a:gdLst>
                      <a:gd name="T0" fmla="*/ 0 w 31"/>
                      <a:gd name="T1" fmla="*/ 15 h 28"/>
                      <a:gd name="T2" fmla="*/ 16 w 31"/>
                      <a:gd name="T3" fmla="*/ 0 h 28"/>
                      <a:gd name="T4" fmla="*/ 31 w 31"/>
                      <a:gd name="T5" fmla="*/ 15 h 28"/>
                      <a:gd name="T6" fmla="*/ 16 w 31"/>
                      <a:gd name="T7" fmla="*/ 28 h 28"/>
                      <a:gd name="T8" fmla="*/ 0 w 31"/>
                      <a:gd name="T9" fmla="*/ 15 h 28"/>
                      <a:gd name="T10" fmla="*/ 0 w 31"/>
                      <a:gd name="T11" fmla="*/ 15 h 28"/>
                      <a:gd name="T12" fmla="*/ 12 w 31"/>
                      <a:gd name="T13" fmla="*/ 1 h 28"/>
                      <a:gd name="T14" fmla="*/ 25 w 31"/>
                      <a:gd name="T15" fmla="*/ 15 h 28"/>
                      <a:gd name="T16" fmla="*/ 12 w 31"/>
                      <a:gd name="T17" fmla="*/ 26 h 28"/>
                      <a:gd name="T18" fmla="*/ 0 w 31"/>
                      <a:gd name="T19" fmla="*/ 15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1" h="28">
                        <a:moveTo>
                          <a:pt x="0" y="15"/>
                        </a:moveTo>
                        <a:lnTo>
                          <a:pt x="16" y="0"/>
                        </a:lnTo>
                        <a:lnTo>
                          <a:pt x="31" y="15"/>
                        </a:lnTo>
                        <a:lnTo>
                          <a:pt x="16" y="28"/>
                        </a:lnTo>
                        <a:lnTo>
                          <a:pt x="0" y="15"/>
                        </a:lnTo>
                        <a:close/>
                        <a:moveTo>
                          <a:pt x="0" y="15"/>
                        </a:moveTo>
                        <a:lnTo>
                          <a:pt x="12" y="1"/>
                        </a:lnTo>
                        <a:lnTo>
                          <a:pt x="25" y="15"/>
                        </a:lnTo>
                        <a:lnTo>
                          <a:pt x="12" y="26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0" name="Freeform 709">
                    <a:extLst>
                      <a:ext uri="{FF2B5EF4-FFF2-40B4-BE49-F238E27FC236}">
                        <a16:creationId xmlns:a16="http://schemas.microsoft.com/office/drawing/2014/main" id="{1C7F8C6A-CCE1-4FAA-9624-CD55C962556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40" y="369"/>
                    <a:ext cx="13" cy="12"/>
                  </a:xfrm>
                  <a:custGeom>
                    <a:avLst/>
                    <a:gdLst>
                      <a:gd name="T0" fmla="*/ 0 w 25"/>
                      <a:gd name="T1" fmla="*/ 14 h 25"/>
                      <a:gd name="T2" fmla="*/ 12 w 25"/>
                      <a:gd name="T3" fmla="*/ 0 h 25"/>
                      <a:gd name="T4" fmla="*/ 25 w 25"/>
                      <a:gd name="T5" fmla="*/ 14 h 25"/>
                      <a:gd name="T6" fmla="*/ 12 w 25"/>
                      <a:gd name="T7" fmla="*/ 25 h 25"/>
                      <a:gd name="T8" fmla="*/ 0 w 25"/>
                      <a:gd name="T9" fmla="*/ 14 h 25"/>
                      <a:gd name="T10" fmla="*/ 0 w 25"/>
                      <a:gd name="T11" fmla="*/ 14 h 25"/>
                      <a:gd name="T12" fmla="*/ 10 w 25"/>
                      <a:gd name="T13" fmla="*/ 4 h 25"/>
                      <a:gd name="T14" fmla="*/ 19 w 25"/>
                      <a:gd name="T15" fmla="*/ 14 h 25"/>
                      <a:gd name="T16" fmla="*/ 10 w 25"/>
                      <a:gd name="T17" fmla="*/ 22 h 25"/>
                      <a:gd name="T18" fmla="*/ 0 w 25"/>
                      <a:gd name="T19" fmla="*/ 14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" h="25">
                        <a:moveTo>
                          <a:pt x="0" y="14"/>
                        </a:moveTo>
                        <a:lnTo>
                          <a:pt x="12" y="0"/>
                        </a:lnTo>
                        <a:lnTo>
                          <a:pt x="25" y="14"/>
                        </a:lnTo>
                        <a:lnTo>
                          <a:pt x="12" y="25"/>
                        </a:lnTo>
                        <a:lnTo>
                          <a:pt x="0" y="14"/>
                        </a:lnTo>
                        <a:close/>
                        <a:moveTo>
                          <a:pt x="0" y="14"/>
                        </a:moveTo>
                        <a:lnTo>
                          <a:pt x="10" y="4"/>
                        </a:lnTo>
                        <a:lnTo>
                          <a:pt x="19" y="14"/>
                        </a:lnTo>
                        <a:lnTo>
                          <a:pt x="10" y="22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A9A9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1" name="Freeform 710">
                    <a:extLst>
                      <a:ext uri="{FF2B5EF4-FFF2-40B4-BE49-F238E27FC236}">
                        <a16:creationId xmlns:a16="http://schemas.microsoft.com/office/drawing/2014/main" id="{AE9A0024-AB63-46D9-95C6-9F2659538CF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40" y="371"/>
                    <a:ext cx="10" cy="8"/>
                  </a:xfrm>
                  <a:custGeom>
                    <a:avLst/>
                    <a:gdLst>
                      <a:gd name="T0" fmla="*/ 0 w 19"/>
                      <a:gd name="T1" fmla="*/ 10 h 18"/>
                      <a:gd name="T2" fmla="*/ 10 w 19"/>
                      <a:gd name="T3" fmla="*/ 0 h 18"/>
                      <a:gd name="T4" fmla="*/ 19 w 19"/>
                      <a:gd name="T5" fmla="*/ 10 h 18"/>
                      <a:gd name="T6" fmla="*/ 10 w 19"/>
                      <a:gd name="T7" fmla="*/ 18 h 18"/>
                      <a:gd name="T8" fmla="*/ 0 w 19"/>
                      <a:gd name="T9" fmla="*/ 10 h 18"/>
                      <a:gd name="T10" fmla="*/ 0 w 19"/>
                      <a:gd name="T11" fmla="*/ 10 h 18"/>
                      <a:gd name="T12" fmla="*/ 6 w 19"/>
                      <a:gd name="T13" fmla="*/ 2 h 18"/>
                      <a:gd name="T14" fmla="*/ 12 w 19"/>
                      <a:gd name="T15" fmla="*/ 10 h 18"/>
                      <a:gd name="T16" fmla="*/ 6 w 19"/>
                      <a:gd name="T17" fmla="*/ 16 h 18"/>
                      <a:gd name="T18" fmla="*/ 0 w 19"/>
                      <a:gd name="T19" fmla="*/ 1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" h="18">
                        <a:moveTo>
                          <a:pt x="0" y="10"/>
                        </a:moveTo>
                        <a:lnTo>
                          <a:pt x="10" y="0"/>
                        </a:lnTo>
                        <a:lnTo>
                          <a:pt x="19" y="10"/>
                        </a:lnTo>
                        <a:lnTo>
                          <a:pt x="10" y="18"/>
                        </a:lnTo>
                        <a:lnTo>
                          <a:pt x="0" y="10"/>
                        </a:lnTo>
                        <a:close/>
                        <a:moveTo>
                          <a:pt x="0" y="10"/>
                        </a:moveTo>
                        <a:lnTo>
                          <a:pt x="6" y="2"/>
                        </a:lnTo>
                        <a:lnTo>
                          <a:pt x="12" y="10"/>
                        </a:lnTo>
                        <a:lnTo>
                          <a:pt x="6" y="16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2" name="Freeform 711">
                    <a:extLst>
                      <a:ext uri="{FF2B5EF4-FFF2-40B4-BE49-F238E27FC236}">
                        <a16:creationId xmlns:a16="http://schemas.microsoft.com/office/drawing/2014/main" id="{A449E5AA-9A4C-4DB8-B4CC-133E423CBC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40" y="372"/>
                    <a:ext cx="6" cy="6"/>
                  </a:xfrm>
                  <a:custGeom>
                    <a:avLst/>
                    <a:gdLst>
                      <a:gd name="T0" fmla="*/ 0 w 12"/>
                      <a:gd name="T1" fmla="*/ 8 h 14"/>
                      <a:gd name="T2" fmla="*/ 6 w 12"/>
                      <a:gd name="T3" fmla="*/ 0 h 14"/>
                      <a:gd name="T4" fmla="*/ 12 w 12"/>
                      <a:gd name="T5" fmla="*/ 8 h 14"/>
                      <a:gd name="T6" fmla="*/ 6 w 12"/>
                      <a:gd name="T7" fmla="*/ 14 h 14"/>
                      <a:gd name="T8" fmla="*/ 0 w 12"/>
                      <a:gd name="T9" fmla="*/ 8 h 14"/>
                      <a:gd name="T10" fmla="*/ 0 w 12"/>
                      <a:gd name="T11" fmla="*/ 8 h 14"/>
                      <a:gd name="T12" fmla="*/ 4 w 12"/>
                      <a:gd name="T13" fmla="*/ 4 h 14"/>
                      <a:gd name="T14" fmla="*/ 6 w 12"/>
                      <a:gd name="T15" fmla="*/ 8 h 14"/>
                      <a:gd name="T16" fmla="*/ 4 w 12"/>
                      <a:gd name="T17" fmla="*/ 10 h 14"/>
                      <a:gd name="T18" fmla="*/ 0 w 12"/>
                      <a:gd name="T19" fmla="*/ 8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4">
                        <a:moveTo>
                          <a:pt x="0" y="8"/>
                        </a:moveTo>
                        <a:lnTo>
                          <a:pt x="6" y="0"/>
                        </a:lnTo>
                        <a:lnTo>
                          <a:pt x="12" y="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close/>
                        <a:moveTo>
                          <a:pt x="0" y="8"/>
                        </a:moveTo>
                        <a:lnTo>
                          <a:pt x="4" y="4"/>
                        </a:lnTo>
                        <a:lnTo>
                          <a:pt x="6" y="8"/>
                        </a:lnTo>
                        <a:lnTo>
                          <a:pt x="4" y="10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CFCF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3" name="Freeform 712">
                    <a:extLst>
                      <a:ext uri="{FF2B5EF4-FFF2-40B4-BE49-F238E27FC236}">
                        <a16:creationId xmlns:a16="http://schemas.microsoft.com/office/drawing/2014/main" id="{13E724E6-299C-4EE6-8A2A-E6E8BA568F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40" y="374"/>
                    <a:ext cx="3" cy="2"/>
                  </a:xfrm>
                  <a:custGeom>
                    <a:avLst/>
                    <a:gdLst>
                      <a:gd name="T0" fmla="*/ 0 w 6"/>
                      <a:gd name="T1" fmla="*/ 4 h 6"/>
                      <a:gd name="T2" fmla="*/ 4 w 6"/>
                      <a:gd name="T3" fmla="*/ 0 h 6"/>
                      <a:gd name="T4" fmla="*/ 6 w 6"/>
                      <a:gd name="T5" fmla="*/ 4 h 6"/>
                      <a:gd name="T6" fmla="*/ 4 w 6"/>
                      <a:gd name="T7" fmla="*/ 6 h 6"/>
                      <a:gd name="T8" fmla="*/ 0 w 6"/>
                      <a:gd name="T9" fmla="*/ 4 h 6"/>
                      <a:gd name="T10" fmla="*/ 0 w 6"/>
                      <a:gd name="T11" fmla="*/ 4 h 6"/>
                      <a:gd name="T12" fmla="*/ 0 w 6"/>
                      <a:gd name="T13" fmla="*/ 4 h 6"/>
                      <a:gd name="T14" fmla="*/ 0 w 6"/>
                      <a:gd name="T15" fmla="*/ 4 h 6"/>
                      <a:gd name="T16" fmla="*/ 0 w 6"/>
                      <a:gd name="T17" fmla="*/ 4 h 6"/>
                      <a:gd name="T18" fmla="*/ 0 w 6"/>
                      <a:gd name="T19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6">
                        <a:moveTo>
                          <a:pt x="0" y="4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4" y="6"/>
                        </a:lnTo>
                        <a:lnTo>
                          <a:pt x="0" y="4"/>
                        </a:lnTo>
                        <a:close/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DCDC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4" name="Freeform 713">
                    <a:extLst>
                      <a:ext uri="{FF2B5EF4-FFF2-40B4-BE49-F238E27FC236}">
                        <a16:creationId xmlns:a16="http://schemas.microsoft.com/office/drawing/2014/main" id="{62B7E570-A966-4060-837B-B078D7FE76A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0840" y="375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5" name="Freeform 714">
                    <a:extLst>
                      <a:ext uri="{FF2B5EF4-FFF2-40B4-BE49-F238E27FC236}">
                        <a16:creationId xmlns:a16="http://schemas.microsoft.com/office/drawing/2014/main" id="{B0338A17-6917-4F69-A6A5-617656246F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46" y="374"/>
                    <a:ext cx="4" cy="2"/>
                  </a:xfrm>
                  <a:custGeom>
                    <a:avLst/>
                    <a:gdLst>
                      <a:gd name="T0" fmla="*/ 4 w 7"/>
                      <a:gd name="T1" fmla="*/ 6 h 6"/>
                      <a:gd name="T2" fmla="*/ 7 w 7"/>
                      <a:gd name="T3" fmla="*/ 4 h 6"/>
                      <a:gd name="T4" fmla="*/ 4 w 7"/>
                      <a:gd name="T5" fmla="*/ 0 h 6"/>
                      <a:gd name="T6" fmla="*/ 0 w 7"/>
                      <a:gd name="T7" fmla="*/ 4 h 6"/>
                      <a:gd name="T8" fmla="*/ 4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4" y="6"/>
                        </a:moveTo>
                        <a:lnTo>
                          <a:pt x="7" y="4"/>
                        </a:lnTo>
                        <a:lnTo>
                          <a:pt x="4" y="0"/>
                        </a:lnTo>
                        <a:lnTo>
                          <a:pt x="0" y="4"/>
                        </a:lnTo>
                        <a:lnTo>
                          <a:pt x="4" y="6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6" name="Freeform 715">
                    <a:extLst>
                      <a:ext uri="{FF2B5EF4-FFF2-40B4-BE49-F238E27FC236}">
                        <a16:creationId xmlns:a16="http://schemas.microsoft.com/office/drawing/2014/main" id="{A1B7B3BB-BE8A-4229-AEA8-9524BD2536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46" y="374"/>
                    <a:ext cx="4" cy="2"/>
                  </a:xfrm>
                  <a:custGeom>
                    <a:avLst/>
                    <a:gdLst>
                      <a:gd name="T0" fmla="*/ 2 w 4"/>
                      <a:gd name="T1" fmla="*/ 3 h 3"/>
                      <a:gd name="T2" fmla="*/ 4 w 4"/>
                      <a:gd name="T3" fmla="*/ 2 h 3"/>
                      <a:gd name="T4" fmla="*/ 2 w 4"/>
                      <a:gd name="T5" fmla="*/ 0 h 3"/>
                      <a:gd name="T6" fmla="*/ 0 w 4"/>
                      <a:gd name="T7" fmla="*/ 2 h 3"/>
                      <a:gd name="T8" fmla="*/ 2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3"/>
                        </a:move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3"/>
                        </a:lnTo>
                      </a:path>
                    </a:pathLst>
                  </a:custGeom>
                  <a:noFill/>
                  <a:ln w="3175">
                    <a:solidFill>
                      <a:srgbClr val="00FF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7" name="Freeform 716">
                    <a:extLst>
                      <a:ext uri="{FF2B5EF4-FFF2-40B4-BE49-F238E27FC236}">
                        <a16:creationId xmlns:a16="http://schemas.microsoft.com/office/drawing/2014/main" id="{7B23D47C-C6C8-47EE-9D17-664DE4CE67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54" y="0"/>
                    <a:ext cx="52" cy="314"/>
                  </a:xfrm>
                  <a:custGeom>
                    <a:avLst/>
                    <a:gdLst>
                      <a:gd name="T0" fmla="*/ 0 w 106"/>
                      <a:gd name="T1" fmla="*/ 627 h 627"/>
                      <a:gd name="T2" fmla="*/ 81 w 106"/>
                      <a:gd name="T3" fmla="*/ 548 h 627"/>
                      <a:gd name="T4" fmla="*/ 81 w 106"/>
                      <a:gd name="T5" fmla="*/ 400 h 627"/>
                      <a:gd name="T6" fmla="*/ 106 w 106"/>
                      <a:gd name="T7" fmla="*/ 321 h 627"/>
                      <a:gd name="T8" fmla="*/ 106 w 106"/>
                      <a:gd name="T9" fmla="*/ 0 h 627"/>
                      <a:gd name="T10" fmla="*/ 0 w 106"/>
                      <a:gd name="T11" fmla="*/ 108 h 627"/>
                      <a:gd name="T12" fmla="*/ 0 w 106"/>
                      <a:gd name="T13" fmla="*/ 627 h 6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27">
                        <a:moveTo>
                          <a:pt x="0" y="627"/>
                        </a:moveTo>
                        <a:lnTo>
                          <a:pt x="81" y="548"/>
                        </a:lnTo>
                        <a:lnTo>
                          <a:pt x="81" y="400"/>
                        </a:lnTo>
                        <a:lnTo>
                          <a:pt x="106" y="321"/>
                        </a:lnTo>
                        <a:lnTo>
                          <a:pt x="106" y="0"/>
                        </a:lnTo>
                        <a:lnTo>
                          <a:pt x="0" y="108"/>
                        </a:lnTo>
                        <a:lnTo>
                          <a:pt x="0" y="627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8" name="Freeform 717">
                    <a:extLst>
                      <a:ext uri="{FF2B5EF4-FFF2-40B4-BE49-F238E27FC236}">
                        <a16:creationId xmlns:a16="http://schemas.microsoft.com/office/drawing/2014/main" id="{DD636CA0-FE35-4C62-BFB8-B7C0FD07CE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33" y="0"/>
                    <a:ext cx="373" cy="54"/>
                  </a:xfrm>
                  <a:custGeom>
                    <a:avLst/>
                    <a:gdLst>
                      <a:gd name="T0" fmla="*/ 746 w 746"/>
                      <a:gd name="T1" fmla="*/ 0 h 108"/>
                      <a:gd name="T2" fmla="*/ 105 w 746"/>
                      <a:gd name="T3" fmla="*/ 0 h 108"/>
                      <a:gd name="T4" fmla="*/ 0 w 746"/>
                      <a:gd name="T5" fmla="*/ 108 h 108"/>
                      <a:gd name="T6" fmla="*/ 640 w 746"/>
                      <a:gd name="T7" fmla="*/ 108 h 108"/>
                      <a:gd name="T8" fmla="*/ 746 w 746"/>
                      <a:gd name="T9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6" h="108">
                        <a:moveTo>
                          <a:pt x="746" y="0"/>
                        </a:moveTo>
                        <a:lnTo>
                          <a:pt x="105" y="0"/>
                        </a:lnTo>
                        <a:lnTo>
                          <a:pt x="0" y="108"/>
                        </a:lnTo>
                        <a:lnTo>
                          <a:pt x="640" y="108"/>
                        </a:lnTo>
                        <a:lnTo>
                          <a:pt x="746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19" name="Rectangle 718">
                    <a:extLst>
                      <a:ext uri="{FF2B5EF4-FFF2-40B4-BE49-F238E27FC236}">
                        <a16:creationId xmlns:a16="http://schemas.microsoft.com/office/drawing/2014/main" id="{2EF15A49-7C5C-4324-AA39-22C7944E7E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833" y="54"/>
                    <a:ext cx="321" cy="260"/>
                  </a:xfrm>
                  <a:prstGeom prst="rect">
                    <a:avLst/>
                  </a:prstGeom>
                  <a:solidFill>
                    <a:srgbClr val="C0C0C0"/>
                  </a:solidFill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658CD5CC-D35C-43A0-9493-7513335F7A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122" y="281"/>
                    <a:ext cx="15" cy="9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1" name="Freeform 720">
                    <a:extLst>
                      <a:ext uri="{FF2B5EF4-FFF2-40B4-BE49-F238E27FC236}">
                        <a16:creationId xmlns:a16="http://schemas.microsoft.com/office/drawing/2014/main" id="{F618F0D4-E666-4974-AC9A-A3F48C357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057" y="360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2" name="Freeform 721">
                    <a:extLst>
                      <a:ext uri="{FF2B5EF4-FFF2-40B4-BE49-F238E27FC236}">
                        <a16:creationId xmlns:a16="http://schemas.microsoft.com/office/drawing/2014/main" id="{44A2F72C-5D21-4DB0-BC5B-B5C282770D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081" y="360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3" name="Freeform 722">
                    <a:extLst>
                      <a:ext uri="{FF2B5EF4-FFF2-40B4-BE49-F238E27FC236}">
                        <a16:creationId xmlns:a16="http://schemas.microsoft.com/office/drawing/2014/main" id="{62290986-8FD8-4677-AA94-398BDD6874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06" y="360"/>
                    <a:ext cx="6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4" name="Freeform 723">
                    <a:extLst>
                      <a:ext uri="{FF2B5EF4-FFF2-40B4-BE49-F238E27FC236}">
                        <a16:creationId xmlns:a16="http://schemas.microsoft.com/office/drawing/2014/main" id="{51E99DB2-395D-49C3-9FC1-92F642B377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31" y="360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5" name="Freeform 724">
                    <a:extLst>
                      <a:ext uri="{FF2B5EF4-FFF2-40B4-BE49-F238E27FC236}">
                        <a16:creationId xmlns:a16="http://schemas.microsoft.com/office/drawing/2014/main" id="{00121D15-684F-47B9-8500-E3691A12AD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032" y="360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6" name="Freeform 725">
                    <a:extLst>
                      <a:ext uri="{FF2B5EF4-FFF2-40B4-BE49-F238E27FC236}">
                        <a16:creationId xmlns:a16="http://schemas.microsoft.com/office/drawing/2014/main" id="{1B512299-80B0-4844-957F-05C643E1B7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983" y="360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7" name="Freeform 726">
                    <a:extLst>
                      <a:ext uri="{FF2B5EF4-FFF2-40B4-BE49-F238E27FC236}">
                        <a16:creationId xmlns:a16="http://schemas.microsoft.com/office/drawing/2014/main" id="{E67B473D-B595-46D2-AFFD-918881AB8B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008" y="360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8" name="Freeform 727">
                    <a:extLst>
                      <a:ext uri="{FF2B5EF4-FFF2-40B4-BE49-F238E27FC236}">
                        <a16:creationId xmlns:a16="http://schemas.microsoft.com/office/drawing/2014/main" id="{A8BA9064-31CC-4B7C-B504-2E1DC7F95B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910" y="360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29" name="Freeform 728">
                    <a:extLst>
                      <a:ext uri="{FF2B5EF4-FFF2-40B4-BE49-F238E27FC236}">
                        <a16:creationId xmlns:a16="http://schemas.microsoft.com/office/drawing/2014/main" id="{E6938EAA-5469-410A-B0B1-9294E01F09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935" y="360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0" name="Freeform 729">
                    <a:extLst>
                      <a:ext uri="{FF2B5EF4-FFF2-40B4-BE49-F238E27FC236}">
                        <a16:creationId xmlns:a16="http://schemas.microsoft.com/office/drawing/2014/main" id="{571AA621-8862-4A54-8D14-5BC744DD42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959" y="360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1" name="Freeform 730">
                    <a:extLst>
                      <a:ext uri="{FF2B5EF4-FFF2-40B4-BE49-F238E27FC236}">
                        <a16:creationId xmlns:a16="http://schemas.microsoft.com/office/drawing/2014/main" id="{9749B4B8-73AE-4B71-B41E-2D3E628811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929" y="378"/>
                    <a:ext cx="6" cy="9"/>
                  </a:xfrm>
                  <a:custGeom>
                    <a:avLst/>
                    <a:gdLst>
                      <a:gd name="T0" fmla="*/ 14 w 14"/>
                      <a:gd name="T1" fmla="*/ 0 h 17"/>
                      <a:gd name="T2" fmla="*/ 0 w 14"/>
                      <a:gd name="T3" fmla="*/ 9 h 17"/>
                      <a:gd name="T4" fmla="*/ 14 w 14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" h="17">
                        <a:moveTo>
                          <a:pt x="14" y="0"/>
                        </a:moveTo>
                        <a:lnTo>
                          <a:pt x="0" y="9"/>
                        </a:lnTo>
                        <a:lnTo>
                          <a:pt x="14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2" name="Freeform 731">
                    <a:extLst>
                      <a:ext uri="{FF2B5EF4-FFF2-40B4-BE49-F238E27FC236}">
                        <a16:creationId xmlns:a16="http://schemas.microsoft.com/office/drawing/2014/main" id="{5220E246-A619-48DB-8120-E181065A42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18" y="378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3" name="Freeform 732">
                    <a:extLst>
                      <a:ext uri="{FF2B5EF4-FFF2-40B4-BE49-F238E27FC236}">
                        <a16:creationId xmlns:a16="http://schemas.microsoft.com/office/drawing/2014/main" id="{1EFF2CFF-BF91-4AE0-B7AC-CCBF012FAA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42" y="378"/>
                    <a:ext cx="7" cy="9"/>
                  </a:xfrm>
                  <a:custGeom>
                    <a:avLst/>
                    <a:gdLst>
                      <a:gd name="T0" fmla="*/ 14 w 14"/>
                      <a:gd name="T1" fmla="*/ 0 h 17"/>
                      <a:gd name="T2" fmla="*/ 0 w 14"/>
                      <a:gd name="T3" fmla="*/ 9 h 17"/>
                      <a:gd name="T4" fmla="*/ 14 w 14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" h="17">
                        <a:moveTo>
                          <a:pt x="14" y="0"/>
                        </a:moveTo>
                        <a:lnTo>
                          <a:pt x="0" y="9"/>
                        </a:lnTo>
                        <a:lnTo>
                          <a:pt x="14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4" name="Freeform 733">
                    <a:extLst>
                      <a:ext uri="{FF2B5EF4-FFF2-40B4-BE49-F238E27FC236}">
                        <a16:creationId xmlns:a16="http://schemas.microsoft.com/office/drawing/2014/main" id="{F1CFB397-2507-4AB9-809A-33A87CF7C0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072" y="378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9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9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5" name="Freeform 734">
                    <a:extLst>
                      <a:ext uri="{FF2B5EF4-FFF2-40B4-BE49-F238E27FC236}">
                        <a16:creationId xmlns:a16="http://schemas.microsoft.com/office/drawing/2014/main" id="{3B79432C-BA9F-41DF-B18C-0FF56BBB86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097" y="378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6" name="Freeform 735">
                    <a:extLst>
                      <a:ext uri="{FF2B5EF4-FFF2-40B4-BE49-F238E27FC236}">
                        <a16:creationId xmlns:a16="http://schemas.microsoft.com/office/drawing/2014/main" id="{3C3F9704-7ECE-4AAA-8C14-111EAD1C03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975" y="378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7" name="Freeform 736">
                    <a:extLst>
                      <a:ext uri="{FF2B5EF4-FFF2-40B4-BE49-F238E27FC236}">
                        <a16:creationId xmlns:a16="http://schemas.microsoft.com/office/drawing/2014/main" id="{FF4DE6DF-8A66-491D-959C-6388B22FB1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999" y="378"/>
                    <a:ext cx="6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9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9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8" name="Freeform 737">
                    <a:extLst>
                      <a:ext uri="{FF2B5EF4-FFF2-40B4-BE49-F238E27FC236}">
                        <a16:creationId xmlns:a16="http://schemas.microsoft.com/office/drawing/2014/main" id="{7177CA15-8B56-4764-B0E5-0D684EA84A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024" y="378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39" name="Freeform 738">
                    <a:extLst>
                      <a:ext uri="{FF2B5EF4-FFF2-40B4-BE49-F238E27FC236}">
                        <a16:creationId xmlns:a16="http://schemas.microsoft.com/office/drawing/2014/main" id="{3877DD19-1BF8-4FF0-AC00-77E49E9E1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048" y="378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40" name="Freeform 739">
                    <a:extLst>
                      <a:ext uri="{FF2B5EF4-FFF2-40B4-BE49-F238E27FC236}">
                        <a16:creationId xmlns:a16="http://schemas.microsoft.com/office/drawing/2014/main" id="{D40848AF-F186-44EA-8047-9E7CBDF5B5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951" y="378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41" name="Freeform 740">
                    <a:extLst>
                      <a:ext uri="{FF2B5EF4-FFF2-40B4-BE49-F238E27FC236}">
                        <a16:creationId xmlns:a16="http://schemas.microsoft.com/office/drawing/2014/main" id="{BDDF0EA2-CA87-48E0-84A6-E10D9BCBEE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86" y="360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42" name="Freeform 741">
                    <a:extLst>
                      <a:ext uri="{FF2B5EF4-FFF2-40B4-BE49-F238E27FC236}">
                        <a16:creationId xmlns:a16="http://schemas.microsoft.com/office/drawing/2014/main" id="{AD86B7EF-F797-4D80-8C8F-2838299AF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62" y="360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43" name="Line 346">
                    <a:extLst>
                      <a:ext uri="{FF2B5EF4-FFF2-40B4-BE49-F238E27FC236}">
                        <a16:creationId xmlns:a16="http://schemas.microsoft.com/office/drawing/2014/main" id="{50919824-13B7-4D54-9853-E2708DE726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0921" y="298"/>
                    <a:ext cx="1" cy="16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44" name="Line 347">
                    <a:extLst>
                      <a:ext uri="{FF2B5EF4-FFF2-40B4-BE49-F238E27FC236}">
                        <a16:creationId xmlns:a16="http://schemas.microsoft.com/office/drawing/2014/main" id="{E296F0D5-06A2-4D8D-A648-E6758B8F20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0881" y="298"/>
                    <a:ext cx="1" cy="16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45" name="Line 348">
                    <a:extLst>
                      <a:ext uri="{FF2B5EF4-FFF2-40B4-BE49-F238E27FC236}">
                        <a16:creationId xmlns:a16="http://schemas.microsoft.com/office/drawing/2014/main" id="{417C3B91-9D29-455D-9B71-F6149FDE54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0833" y="298"/>
                    <a:ext cx="321" cy="1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46" name="Freeform 745">
                    <a:extLst>
                      <a:ext uri="{FF2B5EF4-FFF2-40B4-BE49-F238E27FC236}">
                        <a16:creationId xmlns:a16="http://schemas.microsoft.com/office/drawing/2014/main" id="{4A3B36C5-6076-42C9-8F1D-64CB507B3A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823" y="0"/>
                    <a:ext cx="383" cy="395"/>
                  </a:xfrm>
                  <a:custGeom>
                    <a:avLst/>
                    <a:gdLst>
                      <a:gd name="T0" fmla="*/ 0 w 767"/>
                      <a:gd name="T1" fmla="*/ 788 h 788"/>
                      <a:gd name="T2" fmla="*/ 0 w 767"/>
                      <a:gd name="T3" fmla="*/ 661 h 788"/>
                      <a:gd name="T4" fmla="*/ 30 w 767"/>
                      <a:gd name="T5" fmla="*/ 629 h 788"/>
                      <a:gd name="T6" fmla="*/ 21 w 767"/>
                      <a:gd name="T7" fmla="*/ 629 h 788"/>
                      <a:gd name="T8" fmla="*/ 21 w 767"/>
                      <a:gd name="T9" fmla="*/ 108 h 788"/>
                      <a:gd name="T10" fmla="*/ 126 w 767"/>
                      <a:gd name="T11" fmla="*/ 0 h 788"/>
                      <a:gd name="T12" fmla="*/ 767 w 767"/>
                      <a:gd name="T13" fmla="*/ 0 h 788"/>
                      <a:gd name="T14" fmla="*/ 767 w 767"/>
                      <a:gd name="T15" fmla="*/ 325 h 788"/>
                      <a:gd name="T16" fmla="*/ 740 w 767"/>
                      <a:gd name="T17" fmla="*/ 400 h 788"/>
                      <a:gd name="T18" fmla="*/ 740 w 767"/>
                      <a:gd name="T19" fmla="*/ 544 h 788"/>
                      <a:gd name="T20" fmla="*/ 713 w 767"/>
                      <a:gd name="T21" fmla="*/ 575 h 788"/>
                      <a:gd name="T22" fmla="*/ 767 w 767"/>
                      <a:gd name="T23" fmla="*/ 575 h 788"/>
                      <a:gd name="T24" fmla="*/ 767 w 767"/>
                      <a:gd name="T25" fmla="*/ 704 h 788"/>
                      <a:gd name="T26" fmla="*/ 680 w 767"/>
                      <a:gd name="T27" fmla="*/ 788 h 788"/>
                      <a:gd name="T28" fmla="*/ 0 w 767"/>
                      <a:gd name="T29" fmla="*/ 788 h 7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67" h="788">
                        <a:moveTo>
                          <a:pt x="0" y="788"/>
                        </a:moveTo>
                        <a:lnTo>
                          <a:pt x="0" y="661"/>
                        </a:lnTo>
                        <a:lnTo>
                          <a:pt x="30" y="629"/>
                        </a:lnTo>
                        <a:lnTo>
                          <a:pt x="21" y="629"/>
                        </a:lnTo>
                        <a:lnTo>
                          <a:pt x="21" y="108"/>
                        </a:lnTo>
                        <a:lnTo>
                          <a:pt x="126" y="0"/>
                        </a:lnTo>
                        <a:lnTo>
                          <a:pt x="767" y="0"/>
                        </a:lnTo>
                        <a:lnTo>
                          <a:pt x="767" y="325"/>
                        </a:lnTo>
                        <a:lnTo>
                          <a:pt x="740" y="400"/>
                        </a:lnTo>
                        <a:lnTo>
                          <a:pt x="740" y="544"/>
                        </a:lnTo>
                        <a:lnTo>
                          <a:pt x="713" y="575"/>
                        </a:lnTo>
                        <a:lnTo>
                          <a:pt x="767" y="575"/>
                        </a:lnTo>
                        <a:lnTo>
                          <a:pt x="767" y="704"/>
                        </a:lnTo>
                        <a:lnTo>
                          <a:pt x="680" y="788"/>
                        </a:lnTo>
                        <a:lnTo>
                          <a:pt x="0" y="788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747" name="Rectangle 746">
                    <a:extLst>
                      <a:ext uri="{FF2B5EF4-FFF2-40B4-BE49-F238E27FC236}">
                        <a16:creationId xmlns:a16="http://schemas.microsoft.com/office/drawing/2014/main" id="{9E772855-CCE0-4B51-982A-7128EE6620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871" y="84"/>
                    <a:ext cx="244" cy="17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path path="rect">
                      <a:fillToRect r="100000" b="100000"/>
                    </a:path>
                  </a:gra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</p:grp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807D478E-531F-4831-A253-D6695E02DD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1374" y="891"/>
                  <a:ext cx="48" cy="192"/>
                  <a:chOff x="201374" y="891"/>
                  <a:chExt cx="192" cy="192"/>
                </a:xfrm>
              </p:grpSpPr>
              <p:sp>
                <p:nvSpPr>
                  <p:cNvPr id="555" name="Line 352">
                    <a:extLst>
                      <a:ext uri="{FF2B5EF4-FFF2-40B4-BE49-F238E27FC236}">
                        <a16:creationId xmlns:a16="http://schemas.microsoft.com/office/drawing/2014/main" id="{782B5B41-2DD9-4A36-B59B-FA2399A505C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74" y="1035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56" name="Line 353">
                    <a:extLst>
                      <a:ext uri="{FF2B5EF4-FFF2-40B4-BE49-F238E27FC236}">
                        <a16:creationId xmlns:a16="http://schemas.microsoft.com/office/drawing/2014/main" id="{66C644EB-946B-4226-A1AA-000D437BC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74" y="987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57" name="Line 354">
                    <a:extLst>
                      <a:ext uri="{FF2B5EF4-FFF2-40B4-BE49-F238E27FC236}">
                        <a16:creationId xmlns:a16="http://schemas.microsoft.com/office/drawing/2014/main" id="{DDB10FAF-32A4-48B8-9573-CAB77945CE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74" y="939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58" name="Line 355">
                    <a:extLst>
                      <a:ext uri="{FF2B5EF4-FFF2-40B4-BE49-F238E27FC236}">
                        <a16:creationId xmlns:a16="http://schemas.microsoft.com/office/drawing/2014/main" id="{2844E83D-8178-4762-AB1A-51F762F892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74" y="891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559" name="Line 356">
                    <a:extLst>
                      <a:ext uri="{FF2B5EF4-FFF2-40B4-BE49-F238E27FC236}">
                        <a16:creationId xmlns:a16="http://schemas.microsoft.com/office/drawing/2014/main" id="{D547C73F-3BAC-4EA9-8EEF-37F0E89386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374" y="1083"/>
                    <a:ext cx="19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dirty="0"/>
                  </a:p>
                </p:txBody>
              </p:sp>
            </p:grpSp>
          </p:grpSp>
          <p:sp>
            <p:nvSpPr>
              <p:cNvPr id="549" name="Cube 548">
                <a:extLst>
                  <a:ext uri="{FF2B5EF4-FFF2-40B4-BE49-F238E27FC236}">
                    <a16:creationId xmlns:a16="http://schemas.microsoft.com/office/drawing/2014/main" id="{E0848525-1125-4383-8C79-934713DDAE34}"/>
                  </a:ext>
                </a:extLst>
              </p:cNvPr>
              <p:cNvSpPr/>
              <p:nvPr/>
            </p:nvSpPr>
            <p:spPr>
              <a:xfrm>
                <a:off x="38203" y="25055"/>
                <a:ext cx="260473" cy="169913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50" name="Picture 549">
                <a:extLst>
                  <a:ext uri="{FF2B5EF4-FFF2-40B4-BE49-F238E27FC236}">
                    <a16:creationId xmlns:a16="http://schemas.microsoft.com/office/drawing/2014/main" id="{33BCC9F3-953C-4D26-AAD3-C62BB5C76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76" y="44128"/>
                <a:ext cx="111290" cy="102051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758" name="Left-Right Arrow 757"/>
            <p:cNvSpPr/>
            <p:nvPr/>
          </p:nvSpPr>
          <p:spPr>
            <a:xfrm>
              <a:off x="3724559" y="2048584"/>
              <a:ext cx="398923" cy="252868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1" name="Picture 760">
              <a:extLst>
                <a:ext uri="{FF2B5EF4-FFF2-40B4-BE49-F238E27FC236}">
                  <a16:creationId xmlns:a16="http://schemas.microsoft.com/office/drawing/2014/main" id="{ACD74D41-5E9D-4A75-9A62-B1FF2853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66"/>
            <a:stretch/>
          </p:blipFill>
          <p:spPr>
            <a:xfrm>
              <a:off x="5806006" y="1752254"/>
              <a:ext cx="966520" cy="605412"/>
            </a:xfrm>
            <a:prstGeom prst="rect">
              <a:avLst/>
            </a:prstGeom>
          </p:spPr>
        </p:pic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B9794FFA-E065-4435-8CCF-9674618DA5D2}"/>
                </a:ext>
              </a:extLst>
            </p:cNvPr>
            <p:cNvSpPr/>
            <p:nvPr/>
          </p:nvSpPr>
          <p:spPr>
            <a:xfrm>
              <a:off x="6248400" y="2283125"/>
              <a:ext cx="66779" cy="7668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4" name="Left-Right Arrow 763"/>
            <p:cNvSpPr/>
            <p:nvPr/>
          </p:nvSpPr>
          <p:spPr>
            <a:xfrm>
              <a:off x="6868520" y="2012287"/>
              <a:ext cx="398923" cy="252868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5" name="Speech Bubble: Rectangle 11">
              <a:extLst>
                <a:ext uri="{FF2B5EF4-FFF2-40B4-BE49-F238E27FC236}">
                  <a16:creationId xmlns:a16="http://schemas.microsoft.com/office/drawing/2014/main" id="{36BE4CD0-4EC0-4BA3-9C45-9AE51467EC6C}"/>
                </a:ext>
              </a:extLst>
            </p:cNvPr>
            <p:cNvSpPr/>
            <p:nvPr/>
          </p:nvSpPr>
          <p:spPr>
            <a:xfrm>
              <a:off x="5059006" y="2415947"/>
              <a:ext cx="1786660" cy="380769"/>
            </a:xfrm>
            <a:prstGeom prst="wedgeRectCallout">
              <a:avLst>
                <a:gd name="adj1" fmla="val -14293"/>
                <a:gd name="adj2" fmla="val -48698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OQC chop physical stamp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BE77B406-2353-4F75-A62E-52F63B163BC6}"/>
                </a:ext>
              </a:extLst>
            </p:cNvPr>
            <p:cNvGrpSpPr/>
            <p:nvPr/>
          </p:nvGrpSpPr>
          <p:grpSpPr>
            <a:xfrm>
              <a:off x="5052464" y="1676400"/>
              <a:ext cx="650499" cy="587600"/>
              <a:chOff x="891286" y="171448"/>
              <a:chExt cx="604402" cy="552039"/>
            </a:xfrm>
          </p:grpSpPr>
          <p:pic>
            <p:nvPicPr>
              <p:cNvPr id="767" name="Picture 766">
                <a:extLst>
                  <a:ext uri="{FF2B5EF4-FFF2-40B4-BE49-F238E27FC236}">
                    <a16:creationId xmlns:a16="http://schemas.microsoft.com/office/drawing/2014/main" id="{6DDA1964-18FE-4ECD-AC1C-A546769A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1286" y="171448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768" name="Freeform 767">
                <a:extLst>
                  <a:ext uri="{FF2B5EF4-FFF2-40B4-BE49-F238E27FC236}">
                    <a16:creationId xmlns:a16="http://schemas.microsoft.com/office/drawing/2014/main" id="{CE653664-BE74-433A-9F34-C9DF868E3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735" y="431945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pic>
            <p:nvPicPr>
              <p:cNvPr id="769" name="Picture 768">
                <a:extLst>
                  <a:ext uri="{FF2B5EF4-FFF2-40B4-BE49-F238E27FC236}">
                    <a16:creationId xmlns:a16="http://schemas.microsoft.com/office/drawing/2014/main" id="{35D6FE23-587C-49FC-918E-8EE4BEAE9D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9708" y="447467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72" name="Group 771">
              <a:extLst>
                <a:ext uri="{FF2B5EF4-FFF2-40B4-BE49-F238E27FC236}">
                  <a16:creationId xmlns:a16="http://schemas.microsoft.com/office/drawing/2014/main" id="{4C393985-F9BF-47C1-A060-BFF647F5F557}"/>
                </a:ext>
              </a:extLst>
            </p:cNvPr>
            <p:cNvGrpSpPr/>
            <p:nvPr/>
          </p:nvGrpSpPr>
          <p:grpSpPr>
            <a:xfrm>
              <a:off x="5129567" y="1713984"/>
              <a:ext cx="698812" cy="505470"/>
              <a:chOff x="10403632" y="5101438"/>
              <a:chExt cx="603547" cy="502437"/>
            </a:xfrm>
          </p:grpSpPr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83AACC3E-D535-48FD-8C2F-2F2797D98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4754" y="5117851"/>
                <a:ext cx="481303" cy="486024"/>
              </a:xfrm>
              <a:prstGeom prst="ellipse">
                <a:avLst/>
              </a:prstGeom>
              <a:noFill/>
              <a:ln w="28575">
                <a:solidFill>
                  <a:srgbClr xmlns:mc="http://schemas.openxmlformats.org/markup-compatibility/2006" xmlns:a14="http://schemas.microsoft.com/office/drawing/2010/main" val="0000FF" mc:Ignorable="a14" a14:legacySpreadsheetColorIndex="1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a14" a14:legacySpreadsheetColorIndex="65"/>
                    </a:solidFill>
                  </a14:hiddenFill>
                </a:ext>
              </a:extLst>
            </p:spPr>
            <p:txBody>
              <a:bodyPr wrap="square" lIns="45720" tIns="36576" rIns="45720" bIns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74" name="Text Box 114">
                <a:extLst>
                  <a:ext uri="{FF2B5EF4-FFF2-40B4-BE49-F238E27FC236}">
                    <a16:creationId xmlns:a16="http://schemas.microsoft.com/office/drawing/2014/main" id="{E331E56D-9C43-4D2D-AC58-D21C687AF4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12875" y="5425904"/>
                <a:ext cx="385061" cy="13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a14" a14:legacySpreadsheetColorIndex="65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xmlns:mc="http://schemas.openxmlformats.org/markup-compatibility/2006" val="000000" mc:Ignorable="a14" a14:legacySpreadsheetColorIndex="64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7432" tIns="22860" rIns="27432" bIns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r>
                  <a: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rPr>
                  <a:t>OQC</a:t>
                </a: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75" name="Line 115">
                <a:extLst>
                  <a:ext uri="{FF2B5EF4-FFF2-40B4-BE49-F238E27FC236}">
                    <a16:creationId xmlns:a16="http://schemas.microsoft.com/office/drawing/2014/main" id="{F7A5B02C-E0C6-4D92-A4BD-BF9B1F61B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80666" y="5291129"/>
                <a:ext cx="453459" cy="0"/>
              </a:xfrm>
              <a:prstGeom prst="line">
                <a:avLst/>
              </a:prstGeom>
              <a:noFill/>
              <a:ln w="28575">
                <a:solidFill>
                  <a:srgbClr xmlns:mc="http://schemas.openxmlformats.org/markup-compatibility/2006" xmlns:a14="http://schemas.microsoft.com/office/drawing/2010/main" val="0000FF" mc:Ignorable="a14" a14:legacySpreadsheetColorIndex="1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76" name="Line 116">
                <a:extLst>
                  <a:ext uri="{FF2B5EF4-FFF2-40B4-BE49-F238E27FC236}">
                    <a16:creationId xmlns:a16="http://schemas.microsoft.com/office/drawing/2014/main" id="{37DE6C83-608B-49A7-8B0E-D97CE0BFF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80666" y="5434823"/>
                <a:ext cx="453459" cy="0"/>
              </a:xfrm>
              <a:prstGeom prst="line">
                <a:avLst/>
              </a:prstGeom>
              <a:noFill/>
              <a:ln w="28575">
                <a:solidFill>
                  <a:srgbClr xmlns:mc="http://schemas.openxmlformats.org/markup-compatibility/2006" xmlns:a14="http://schemas.microsoft.com/office/drawing/2010/main" val="0000FF" mc:Ignorable="a14" a14:legacySpreadsheetColorIndex="1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77" name="Text Box 117">
                <a:extLst>
                  <a:ext uri="{FF2B5EF4-FFF2-40B4-BE49-F238E27FC236}">
                    <a16:creationId xmlns:a16="http://schemas.microsoft.com/office/drawing/2014/main" id="{A01E1713-7859-451D-9829-B3D8F924A4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5058" y="5101438"/>
                <a:ext cx="469067" cy="15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a14" a14:legacySpreadsheetColorIndex="65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xmlns:mc="http://schemas.openxmlformats.org/markup-compatibility/2006" val="000000" mc:Ignorable="a14" a14:legacySpreadsheetColorIndex="64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20" tIns="36576" rIns="45720" bIns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r>
                  <a: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rPr>
                  <a:t> OK</a:t>
                </a: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78" name="Text Box 119">
                <a:extLst>
                  <a:ext uri="{FF2B5EF4-FFF2-40B4-BE49-F238E27FC236}">
                    <a16:creationId xmlns:a16="http://schemas.microsoft.com/office/drawing/2014/main" id="{3170DE9F-28D0-4717-BB2C-DFEA6C6E57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03632" y="5262613"/>
                <a:ext cx="603547" cy="100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6576" tIns="27432" rIns="36576" bIns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rPr>
                  <a:t>  DD-MM-YY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79" name="Straight Arrow Connector 778">
              <a:extLst>
                <a:ext uri="{FF2B5EF4-FFF2-40B4-BE49-F238E27FC236}">
                  <a16:creationId xmlns:a16="http://schemas.microsoft.com/office/drawing/2014/main" id="{EB3EEE0C-CAEC-4C9F-8E3A-6E837BFF6BEF}"/>
                </a:ext>
              </a:extLst>
            </p:cNvPr>
            <p:cNvCxnSpPr>
              <a:cxnSpLocks/>
              <a:stCxn id="776" idx="1"/>
            </p:cNvCxnSpPr>
            <p:nvPr/>
          </p:nvCxnSpPr>
          <p:spPr>
            <a:xfrm>
              <a:off x="5743794" y="2049383"/>
              <a:ext cx="442394" cy="2479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0" name="Speech Bubble: Rectangle 11">
              <a:extLst>
                <a:ext uri="{FF2B5EF4-FFF2-40B4-BE49-F238E27FC236}">
                  <a16:creationId xmlns:a16="http://schemas.microsoft.com/office/drawing/2014/main" id="{36BE4CD0-4EC0-4BA3-9C45-9AE51467EC6C}"/>
                </a:ext>
              </a:extLst>
            </p:cNvPr>
            <p:cNvSpPr/>
            <p:nvPr/>
          </p:nvSpPr>
          <p:spPr>
            <a:xfrm>
              <a:off x="-63072" y="2407344"/>
              <a:ext cx="2115897" cy="380769"/>
            </a:xfrm>
            <a:prstGeom prst="wedgeRectCallout">
              <a:avLst>
                <a:gd name="adj1" fmla="val -14293"/>
                <a:gd name="adj2" fmla="val -48698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cs typeface="Arial" panose="020B0604020202020204" pitchFamily="34" charset="0"/>
                </a:rPr>
                <a:t>FA production line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781" name="Multiplication Sign 292">
              <a:extLst>
                <a:ext uri="{FF2B5EF4-FFF2-40B4-BE49-F238E27FC236}">
                  <a16:creationId xmlns:a16="http://schemas.microsoft.com/office/drawing/2014/main" id="{6251BD50-5962-40D6-84A2-61A157494EAF}"/>
                </a:ext>
              </a:extLst>
            </p:cNvPr>
            <p:cNvSpPr/>
            <p:nvPr/>
          </p:nvSpPr>
          <p:spPr>
            <a:xfrm>
              <a:off x="1947580" y="1834512"/>
              <a:ext cx="339776" cy="634464"/>
            </a:xfrm>
            <a:prstGeom prst="mathMultiply">
              <a:avLst>
                <a:gd name="adj1" fmla="val 12195"/>
              </a:avLst>
            </a:prstGeom>
            <a:solidFill>
              <a:srgbClr val="FF000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2" name="Multiplication Sign 292">
              <a:extLst>
                <a:ext uri="{FF2B5EF4-FFF2-40B4-BE49-F238E27FC236}">
                  <a16:creationId xmlns:a16="http://schemas.microsoft.com/office/drawing/2014/main" id="{6251BD50-5962-40D6-84A2-61A157494EAF}"/>
                </a:ext>
              </a:extLst>
            </p:cNvPr>
            <p:cNvSpPr/>
            <p:nvPr/>
          </p:nvSpPr>
          <p:spPr>
            <a:xfrm>
              <a:off x="3763015" y="1847413"/>
              <a:ext cx="339776" cy="634464"/>
            </a:xfrm>
            <a:prstGeom prst="mathMultiply">
              <a:avLst>
                <a:gd name="adj1" fmla="val 12195"/>
              </a:avLst>
            </a:prstGeom>
            <a:solidFill>
              <a:srgbClr val="FF000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3" name="Multiplication Sign 292">
              <a:extLst>
                <a:ext uri="{FF2B5EF4-FFF2-40B4-BE49-F238E27FC236}">
                  <a16:creationId xmlns:a16="http://schemas.microsoft.com/office/drawing/2014/main" id="{6251BD50-5962-40D6-84A2-61A157494EAF}"/>
                </a:ext>
              </a:extLst>
            </p:cNvPr>
            <p:cNvSpPr/>
            <p:nvPr/>
          </p:nvSpPr>
          <p:spPr>
            <a:xfrm>
              <a:off x="6895647" y="1831954"/>
              <a:ext cx="339776" cy="634464"/>
            </a:xfrm>
            <a:prstGeom prst="mathMultiply">
              <a:avLst>
                <a:gd name="adj1" fmla="val 12195"/>
              </a:avLst>
            </a:prstGeom>
            <a:solidFill>
              <a:srgbClr val="FF000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8" name="Rounded Rectangle 787">
              <a:extLst>
                <a:ext uri="{FF2B5EF4-FFF2-40B4-BE49-F238E27FC236}">
                  <a16:creationId xmlns:a16="http://schemas.microsoft.com/office/drawing/2014/main" id="{3D339EFC-90C3-48EF-9718-0017467E3A76}"/>
                </a:ext>
              </a:extLst>
            </p:cNvPr>
            <p:cNvSpPr/>
            <p:nvPr/>
          </p:nvSpPr>
          <p:spPr>
            <a:xfrm>
              <a:off x="4099372" y="2018632"/>
              <a:ext cx="888667" cy="4149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pic>
          <p:nvPicPr>
            <p:cNvPr id="805" name="Picture 804">
              <a:extLst>
                <a:ext uri="{FF2B5EF4-FFF2-40B4-BE49-F238E27FC236}">
                  <a16:creationId xmlns:a16="http://schemas.microsoft.com/office/drawing/2014/main" id="{B454C41D-1D4A-4336-9070-B75B74990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961" y="1799375"/>
              <a:ext cx="179274" cy="225342"/>
            </a:xfrm>
            <a:prstGeom prst="rect">
              <a:avLst/>
            </a:prstGeom>
          </p:spPr>
        </p:pic>
        <p:sp>
          <p:nvSpPr>
            <p:cNvPr id="174" name="Speech Bubble: Rectangle 11">
              <a:extLst>
                <a:ext uri="{FF2B5EF4-FFF2-40B4-BE49-F238E27FC236}">
                  <a16:creationId xmlns:a16="http://schemas.microsoft.com/office/drawing/2014/main" id="{36BE4CD0-4EC0-4BA3-9C45-9AE51467EC6C}"/>
                </a:ext>
              </a:extLst>
            </p:cNvPr>
            <p:cNvSpPr/>
            <p:nvPr/>
          </p:nvSpPr>
          <p:spPr>
            <a:xfrm>
              <a:off x="2300976" y="2380919"/>
              <a:ext cx="1446179" cy="380769"/>
            </a:xfrm>
            <a:prstGeom prst="wedgeRectCallout">
              <a:avLst>
                <a:gd name="adj1" fmla="val -14293"/>
                <a:gd name="adj2" fmla="val -48698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OQC inspection </a:t>
              </a:r>
            </a:p>
          </p:txBody>
        </p:sp>
      </p:grpSp>
      <p:sp>
        <p:nvSpPr>
          <p:cNvPr id="807" name="Isosceles Triangle 806">
            <a:extLst>
              <a:ext uri="{FF2B5EF4-FFF2-40B4-BE49-F238E27FC236}">
                <a16:creationId xmlns:a16="http://schemas.microsoft.com/office/drawing/2014/main" id="{2F389DC6-AACF-455D-B887-BA20D220BE4A}"/>
              </a:ext>
            </a:extLst>
          </p:cNvPr>
          <p:cNvSpPr/>
          <p:nvPr/>
        </p:nvSpPr>
        <p:spPr>
          <a:xfrm flipV="1">
            <a:off x="2471095" y="2214934"/>
            <a:ext cx="1076577" cy="143552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テキスト ボックス 15">
            <a:extLst>
              <a:ext uri="{FF2B5EF4-FFF2-40B4-BE49-F238E27FC236}">
                <a16:creationId xmlns:a16="http://schemas.microsoft.com/office/drawing/2014/main" id="{E1672AF3-C16B-48DB-AB70-61FC75FFA494}"/>
              </a:ext>
            </a:extLst>
          </p:cNvPr>
          <p:cNvSpPr txBox="1"/>
          <p:nvPr/>
        </p:nvSpPr>
        <p:spPr>
          <a:xfrm>
            <a:off x="118130" y="293509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rgbClr val="FF0000"/>
                </a:solidFill>
                <a:effectLst>
                  <a:glow rad="152400">
                    <a:srgbClr val="C6E7FC">
                      <a:lumMod val="90000"/>
                    </a:srgb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Problem </a:t>
            </a:r>
            <a:r>
              <a:rPr lang="en-US" b="1" dirty="0">
                <a:solidFill>
                  <a:srgbClr val="FF0000"/>
                </a:solidFill>
                <a:effectLst>
                  <a:glow rad="152400">
                    <a:srgbClr val="C6E7FC">
                      <a:lumMod val="90000"/>
                    </a:srgb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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glow rad="152400">
                  <a:srgbClr val="C6E7FC">
                    <a:lumMod val="90000"/>
                  </a:srgbClr>
                </a:glow>
              </a:effectLst>
              <a:uLnTx/>
              <a:uFillTx/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38" name="テキスト ボックス 15">
            <a:extLst>
              <a:ext uri="{FF2B5EF4-FFF2-40B4-BE49-F238E27FC236}">
                <a16:creationId xmlns:a16="http://schemas.microsoft.com/office/drawing/2014/main" id="{E1672AF3-C16B-48DB-AB70-61FC75FFA494}"/>
              </a:ext>
            </a:extLst>
          </p:cNvPr>
          <p:cNvSpPr txBox="1"/>
          <p:nvPr/>
        </p:nvSpPr>
        <p:spPr>
          <a:xfrm>
            <a:off x="4725922" y="293509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rgbClr val="FF0000"/>
                </a:solidFill>
                <a:effectLst>
                  <a:glow rad="152400">
                    <a:srgbClr val="C6E7FC">
                      <a:lumMod val="90000"/>
                    </a:srgb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Problem </a:t>
            </a:r>
            <a:r>
              <a:rPr lang="en-US" b="1" dirty="0">
                <a:solidFill>
                  <a:srgbClr val="FF0000"/>
                </a:solidFill>
                <a:effectLst>
                  <a:glow rad="152400">
                    <a:srgbClr val="C6E7FC">
                      <a:lumMod val="90000"/>
                    </a:srgb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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glow rad="152400">
                  <a:srgbClr val="C6E7FC">
                    <a:lumMod val="90000"/>
                  </a:srgbClr>
                </a:glow>
              </a:effectLst>
              <a:uLnTx/>
              <a:uFillTx/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34" name="AutoShape 374">
            <a:extLst>
              <a:ext uri="{FF2B5EF4-FFF2-40B4-BE49-F238E27FC236}">
                <a16:creationId xmlns:a16="http://schemas.microsoft.com/office/drawing/2014/main" id="{972DB04C-AA7C-49E0-A3C4-CB324972C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7" y="4700837"/>
            <a:ext cx="4363497" cy="700697"/>
          </a:xfrm>
          <a:prstGeom prst="roundRect">
            <a:avLst>
              <a:gd name="adj" fmla="val 5834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2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335" name="角丸四角形 2">
            <a:extLst>
              <a:ext uri="{FF2B5EF4-FFF2-40B4-BE49-F238E27FC236}">
                <a16:creationId xmlns:a16="http://schemas.microsoft.com/office/drawing/2014/main" id="{D47B5D1A-A5DE-45EB-B635-F4FCA5E89D13}"/>
              </a:ext>
            </a:extLst>
          </p:cNvPr>
          <p:cNvSpPr/>
          <p:nvPr/>
        </p:nvSpPr>
        <p:spPr>
          <a:xfrm>
            <a:off x="193968" y="4542154"/>
            <a:ext cx="914400" cy="304015"/>
          </a:xfrm>
          <a:prstGeom prst="round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 </a:t>
            </a:r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/>
              </a:rPr>
              <a:t>1</a:t>
            </a:r>
            <a:endParaRPr kumimoji="1" lang="ja-JP" altLang="en-US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CAE105B-FAB2-4B54-8348-1B5992D7158B}"/>
              </a:ext>
            </a:extLst>
          </p:cNvPr>
          <p:cNvSpPr/>
          <p:nvPr/>
        </p:nvSpPr>
        <p:spPr>
          <a:xfrm rot="10800000">
            <a:off x="1065889" y="4475713"/>
            <a:ext cx="2315486" cy="17248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139CFAF0-0606-4F0C-80FB-E538E3489878}"/>
              </a:ext>
            </a:extLst>
          </p:cNvPr>
          <p:cNvSpPr/>
          <p:nvPr/>
        </p:nvSpPr>
        <p:spPr>
          <a:xfrm>
            <a:off x="121073" y="4831761"/>
            <a:ext cx="4333567" cy="591139"/>
          </a:xfrm>
          <a:prstGeom prst="rect">
            <a:avLst/>
          </a:prstGeom>
          <a:noFill/>
          <a:ln w="1905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procedure with 100% manual control &amp; not link other systems</a:t>
            </a:r>
          </a:p>
        </p:txBody>
      </p:sp>
      <p:sp>
        <p:nvSpPr>
          <p:cNvPr id="342" name="Isosceles Triangle 341">
            <a:extLst>
              <a:ext uri="{FF2B5EF4-FFF2-40B4-BE49-F238E27FC236}">
                <a16:creationId xmlns:a16="http://schemas.microsoft.com/office/drawing/2014/main" id="{51EA0F65-84DD-48DA-B747-BD1B1ACD6D87}"/>
              </a:ext>
            </a:extLst>
          </p:cNvPr>
          <p:cNvSpPr/>
          <p:nvPr/>
        </p:nvSpPr>
        <p:spPr>
          <a:xfrm flipV="1">
            <a:off x="5399623" y="2228766"/>
            <a:ext cx="1076577" cy="143552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4" name="AutoShape 374">
            <a:extLst>
              <a:ext uri="{FF2B5EF4-FFF2-40B4-BE49-F238E27FC236}">
                <a16:creationId xmlns:a16="http://schemas.microsoft.com/office/drawing/2014/main" id="{576D91C7-B5B9-4573-9697-A5A6EE814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113" y="4681461"/>
            <a:ext cx="4248082" cy="715458"/>
          </a:xfrm>
          <a:prstGeom prst="roundRect">
            <a:avLst>
              <a:gd name="adj" fmla="val 5834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2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346" name="角丸四角形 2">
            <a:extLst>
              <a:ext uri="{FF2B5EF4-FFF2-40B4-BE49-F238E27FC236}">
                <a16:creationId xmlns:a16="http://schemas.microsoft.com/office/drawing/2014/main" id="{8DB57E4D-2D9C-4FA1-A913-AC5A6ACBEF12}"/>
              </a:ext>
            </a:extLst>
          </p:cNvPr>
          <p:cNvSpPr/>
          <p:nvPr/>
        </p:nvSpPr>
        <p:spPr>
          <a:xfrm>
            <a:off x="4803255" y="4509713"/>
            <a:ext cx="914400" cy="304015"/>
          </a:xfrm>
          <a:prstGeom prst="round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 2</a:t>
            </a:r>
            <a:endParaRPr kumimoji="1" lang="ja-JP" altLang="en-US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56" name="Isosceles Triangle 355">
            <a:extLst>
              <a:ext uri="{FF2B5EF4-FFF2-40B4-BE49-F238E27FC236}">
                <a16:creationId xmlns:a16="http://schemas.microsoft.com/office/drawing/2014/main" id="{DF8053D6-541D-472A-AC7E-D6B5A164FA9E}"/>
              </a:ext>
            </a:extLst>
          </p:cNvPr>
          <p:cNvSpPr/>
          <p:nvPr/>
        </p:nvSpPr>
        <p:spPr>
          <a:xfrm rot="10800000">
            <a:off x="5807797" y="4459936"/>
            <a:ext cx="2315486" cy="17248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AutoShape 374">
            <a:extLst>
              <a:ext uri="{FF2B5EF4-FFF2-40B4-BE49-F238E27FC236}">
                <a16:creationId xmlns:a16="http://schemas.microsoft.com/office/drawing/2014/main" id="{6C1E430F-807D-485F-BF57-4A74B5B22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99" y="5720523"/>
            <a:ext cx="4391998" cy="1086677"/>
          </a:xfrm>
          <a:prstGeom prst="roundRect">
            <a:avLst>
              <a:gd name="adj" fmla="val 5834"/>
            </a:avLst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2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" rIns="18288" anchor="ctr"/>
          <a:lstStyle/>
          <a:p>
            <a:pPr lvl="0">
              <a:defRPr/>
            </a:pPr>
            <a:r>
              <a:rPr lang="en-US" altLang="ja-JP" sz="16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1.1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Make software for all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steps to reduce </a:t>
            </a:r>
          </a:p>
          <a:p>
            <a:pPr lvl="0"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manual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jobs &amp; Excel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files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6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1.2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an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auto-link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visualize </a:t>
            </a:r>
          </a:p>
          <a:p>
            <a:pPr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shipment shortage data</a:t>
            </a:r>
          </a:p>
        </p:txBody>
      </p:sp>
      <p:sp>
        <p:nvSpPr>
          <p:cNvPr id="2" name="object 30">
            <a:extLst>
              <a:ext uri="{FF2B5EF4-FFF2-40B4-BE49-F238E27FC236}">
                <a16:creationId xmlns:a16="http://schemas.microsoft.com/office/drawing/2014/main" id="{4D7F3F27-F109-3F99-81FC-71A0F62280C9}"/>
              </a:ext>
            </a:extLst>
          </p:cNvPr>
          <p:cNvSpPr>
            <a:spLocks/>
          </p:cNvSpPr>
          <p:nvPr/>
        </p:nvSpPr>
        <p:spPr bwMode="auto">
          <a:xfrm>
            <a:off x="8574088" y="4921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2/10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C7DC0A-BBC2-8C63-A4EE-91ACE5F8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167"/>
            <a:ext cx="9144000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FFFFCC"/>
                </a:solidFill>
                <a:ea typeface="Meiryo UI" panose="020B0604030504040204" pitchFamily="50" charset="-128"/>
              </a:rPr>
              <a:t>Background of Activities</a:t>
            </a:r>
            <a:endParaRPr lang="en-US" altLang="ja-JP" sz="2000" b="1" dirty="0">
              <a:solidFill>
                <a:srgbClr val="FFFFCC"/>
              </a:solidFill>
              <a:ea typeface="Meiryo UI" panose="020B0604030504040204" pitchFamily="50" charset="-128"/>
            </a:endParaRPr>
          </a:p>
        </p:txBody>
      </p:sp>
      <p:sp>
        <p:nvSpPr>
          <p:cNvPr id="12" name="正方形/長方形 40">
            <a:extLst>
              <a:ext uri="{FF2B5EF4-FFF2-40B4-BE49-F238E27FC236}">
                <a16:creationId xmlns:a16="http://schemas.microsoft.com/office/drawing/2014/main" id="{8F52B145-436E-BFDE-D832-909EBB927D3E}"/>
              </a:ext>
            </a:extLst>
          </p:cNvPr>
          <p:cNvSpPr/>
          <p:nvPr/>
        </p:nvSpPr>
        <p:spPr>
          <a:xfrm>
            <a:off x="8289174" y="51261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3</a:t>
            </a: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3" name="AutoShape 374">
            <a:extLst>
              <a:ext uri="{FF2B5EF4-FFF2-40B4-BE49-F238E27FC236}">
                <a16:creationId xmlns:a16="http://schemas.microsoft.com/office/drawing/2014/main" id="{E62EA18B-FC6D-818C-E881-90EE37A0F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193" y="5720522"/>
            <a:ext cx="4248082" cy="1079019"/>
          </a:xfrm>
          <a:prstGeom prst="roundRect">
            <a:avLst>
              <a:gd name="adj" fmla="val 5834"/>
            </a:avLst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2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" rIns="18288" anchor="ctr"/>
          <a:lstStyle/>
          <a:p>
            <a:r>
              <a:rPr lang="en-US" altLang="en-US" sz="16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2.1</a:t>
            </a:r>
            <a:r>
              <a:rPr lang="en-US" altLang="en-US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Make </a:t>
            </a: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judgment 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unction 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evaluate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&amp; 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isualize inspection result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OQC – FA)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6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2.2</a:t>
            </a:r>
            <a:r>
              <a:rPr lang="en-US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Verify OQC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judgment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esult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transfer </a:t>
            </a:r>
          </a:p>
          <a:p>
            <a:pPr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F/G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SCM for clearance FA W/H</a:t>
            </a:r>
          </a:p>
        </p:txBody>
      </p:sp>
      <p:sp>
        <p:nvSpPr>
          <p:cNvPr id="14" name="Rounded Rectangle 783">
            <a:extLst>
              <a:ext uri="{FF2B5EF4-FFF2-40B4-BE49-F238E27FC236}">
                <a16:creationId xmlns:a16="http://schemas.microsoft.com/office/drawing/2014/main" id="{6DC021EA-C3B7-1CBF-27DB-2C01E6B49C94}"/>
              </a:ext>
            </a:extLst>
          </p:cNvPr>
          <p:cNvSpPr/>
          <p:nvPr/>
        </p:nvSpPr>
        <p:spPr>
          <a:xfrm>
            <a:off x="136934" y="5484648"/>
            <a:ext cx="1309661" cy="279148"/>
          </a:xfrm>
          <a:prstGeom prst="roundRect">
            <a:avLst/>
          </a:prstGeom>
          <a:solidFill>
            <a:srgbClr val="0000FF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 1</a:t>
            </a:r>
          </a:p>
        </p:txBody>
      </p:sp>
      <p:sp>
        <p:nvSpPr>
          <p:cNvPr id="332" name="Rounded Rectangle 783">
            <a:extLst>
              <a:ext uri="{FF2B5EF4-FFF2-40B4-BE49-F238E27FC236}">
                <a16:creationId xmlns:a16="http://schemas.microsoft.com/office/drawing/2014/main" id="{6DC021EA-C3B7-1CBF-27DB-2C01E6B49C94}"/>
              </a:ext>
            </a:extLst>
          </p:cNvPr>
          <p:cNvSpPr/>
          <p:nvPr/>
        </p:nvSpPr>
        <p:spPr>
          <a:xfrm>
            <a:off x="4777462" y="5474524"/>
            <a:ext cx="1309661" cy="301792"/>
          </a:xfrm>
          <a:prstGeom prst="roundRect">
            <a:avLst/>
          </a:prstGeom>
          <a:solidFill>
            <a:srgbClr val="0000FF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46" y="2400038"/>
            <a:ext cx="4531553" cy="445796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4664258" y="2400039"/>
            <a:ext cx="4413856" cy="445796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ounded Rectangle 340"/>
          <p:cNvSpPr/>
          <p:nvPr/>
        </p:nvSpPr>
        <p:spPr>
          <a:xfrm>
            <a:off x="66425" y="2429549"/>
            <a:ext cx="4539975" cy="523626"/>
          </a:xfrm>
          <a:prstGeom prst="roundRect">
            <a:avLst/>
          </a:prstGeom>
          <a:noFill/>
          <a:ln>
            <a:noFill/>
          </a:ln>
          <a:effectLst/>
          <a:extLst/>
        </p:spPr>
        <p:txBody>
          <a:bodyPr wrap="square" lIns="36000" tIns="0" rIns="3600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Theme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1: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Optimize OQC management process by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343" name="Rounded Rectangle 342"/>
          <p:cNvSpPr/>
          <p:nvPr/>
        </p:nvSpPr>
        <p:spPr>
          <a:xfrm>
            <a:off x="4650765" y="2429549"/>
            <a:ext cx="4425437" cy="523626"/>
          </a:xfrm>
          <a:prstGeom prst="roundRect">
            <a:avLst/>
          </a:prstGeom>
          <a:noFill/>
          <a:ln>
            <a:noFill/>
          </a:ln>
          <a:effectLst/>
          <a:extLst/>
        </p:spPr>
        <p:txBody>
          <a:bodyPr wrap="square" lIns="36000" tIns="0" rIns="3600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Theme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2: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Standardize electronic stamps</a:t>
            </a:r>
            <a:endParaRPr lang="en-US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7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1/10</a:t>
            </a: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12AD13D7-4CF5-622A-ACB6-A01139AB4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8489"/>
              </p:ext>
            </p:extLst>
          </p:nvPr>
        </p:nvGraphicFramePr>
        <p:xfrm>
          <a:off x="28987" y="457200"/>
          <a:ext cx="9082248" cy="5836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213">
                  <a:extLst>
                    <a:ext uri="{9D8B030D-6E8A-4147-A177-3AD203B41FA5}">
                      <a16:colId xmlns:a16="http://schemas.microsoft.com/office/drawing/2014/main" val="31922144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668731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3405657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70050211"/>
                    </a:ext>
                  </a:extLst>
                </a:gridCol>
                <a:gridCol w="378073">
                  <a:extLst>
                    <a:ext uri="{9D8B030D-6E8A-4147-A177-3AD203B41FA5}">
                      <a16:colId xmlns:a16="http://schemas.microsoft.com/office/drawing/2014/main" val="3994897026"/>
                    </a:ext>
                  </a:extLst>
                </a:gridCol>
                <a:gridCol w="361197">
                  <a:extLst>
                    <a:ext uri="{9D8B030D-6E8A-4147-A177-3AD203B41FA5}">
                      <a16:colId xmlns:a16="http://schemas.microsoft.com/office/drawing/2014/main" val="298658267"/>
                    </a:ext>
                  </a:extLst>
                </a:gridCol>
                <a:gridCol w="361197">
                  <a:extLst>
                    <a:ext uri="{9D8B030D-6E8A-4147-A177-3AD203B41FA5}">
                      <a16:colId xmlns:a16="http://schemas.microsoft.com/office/drawing/2014/main" val="4097141684"/>
                    </a:ext>
                  </a:extLst>
                </a:gridCol>
                <a:gridCol w="361197">
                  <a:extLst>
                    <a:ext uri="{9D8B030D-6E8A-4147-A177-3AD203B41FA5}">
                      <a16:colId xmlns:a16="http://schemas.microsoft.com/office/drawing/2014/main" val="543486388"/>
                    </a:ext>
                  </a:extLst>
                </a:gridCol>
                <a:gridCol w="361197">
                  <a:extLst>
                    <a:ext uri="{9D8B030D-6E8A-4147-A177-3AD203B41FA5}">
                      <a16:colId xmlns:a16="http://schemas.microsoft.com/office/drawing/2014/main" val="217144636"/>
                    </a:ext>
                  </a:extLst>
                </a:gridCol>
                <a:gridCol w="361197">
                  <a:extLst>
                    <a:ext uri="{9D8B030D-6E8A-4147-A177-3AD203B41FA5}">
                      <a16:colId xmlns:a16="http://schemas.microsoft.com/office/drawing/2014/main" val="1169352472"/>
                    </a:ext>
                  </a:extLst>
                </a:gridCol>
                <a:gridCol w="361197">
                  <a:extLst>
                    <a:ext uri="{9D8B030D-6E8A-4147-A177-3AD203B41FA5}">
                      <a16:colId xmlns:a16="http://schemas.microsoft.com/office/drawing/2014/main" val="1359893498"/>
                    </a:ext>
                  </a:extLst>
                </a:gridCol>
                <a:gridCol w="361197">
                  <a:extLst>
                    <a:ext uri="{9D8B030D-6E8A-4147-A177-3AD203B41FA5}">
                      <a16:colId xmlns:a16="http://schemas.microsoft.com/office/drawing/2014/main" val="4135124974"/>
                    </a:ext>
                  </a:extLst>
                </a:gridCol>
                <a:gridCol w="1099383">
                  <a:extLst>
                    <a:ext uri="{9D8B030D-6E8A-4147-A177-3AD203B41FA5}">
                      <a16:colId xmlns:a16="http://schemas.microsoft.com/office/drawing/2014/main" val="460928592"/>
                    </a:ext>
                  </a:extLst>
                </a:gridCol>
              </a:tblGrid>
              <a:tr h="4394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Theme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Activity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In charge (Main)</a:t>
                      </a: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FY2024 Schedule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ja-JP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TARGET</a:t>
                      </a: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54645"/>
                  </a:ext>
                </a:extLst>
              </a:tr>
              <a:tr h="4590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Aug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24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Sep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24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Oct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24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Nov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Dec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24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Jan 25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Feb 25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Mar 25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27756"/>
                  </a:ext>
                </a:extLst>
              </a:tr>
              <a:tr h="11887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1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Optimize OQC management process by software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Make software for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steps to reduce manual jobs &amp; Excel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files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 </a:t>
                      </a: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Minh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OQC Tu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 Huong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SCM </a:t>
                      </a:r>
                      <a:r>
                        <a:rPr kumimoji="0" lang="en-US" altLang="en-US" sz="14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Cuong</a:t>
                      </a: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GP創英角ｺﾞｼｯｸUB" pitchFamily="50" charset="-128"/>
                          <a:cs typeface="Arial" panose="020B0604020202020204" pitchFamily="34" charset="0"/>
                        </a:rPr>
                        <a:t>Reduce Manual job,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GP創英角ｺﾞｼｯｸUB" pitchFamily="50" charset="-128"/>
                          <a:cs typeface="Arial" panose="020B0604020202020204" pitchFamily="34" charset="0"/>
                        </a:rPr>
                        <a:t>Save time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l-GR" sz="1600" b="1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1,000 (H/Year)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1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GP創英角ｺﾞｼｯｸUB" pitchFamily="50" charset="-128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352459"/>
                  </a:ext>
                </a:extLst>
              </a:tr>
              <a:tr h="1097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Make an auto-link function to visualize SCM shipment shortage data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77200"/>
                  </a:ext>
                </a:extLst>
              </a:tr>
              <a:tr h="135636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2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Standardize electronic stamps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Make judgment function to evaluate &amp; visualize inspection result (OQC – FA)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 </a:t>
                      </a: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Minh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OQC Tu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 Viet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en-US" sz="1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SCM </a:t>
                      </a:r>
                      <a:r>
                        <a:rPr kumimoji="0" lang="en-US" altLang="en-US" sz="14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Cuong</a:t>
                      </a: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GP創英角ｺﾞｼｯｸUB" pitchFamily="50" charset="-128"/>
                          <a:cs typeface="Arial" panose="020B0604020202020204" pitchFamily="34" charset="0"/>
                        </a:rPr>
                        <a:t>Reduce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2Pax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Arial" panose="020B0604020202020204" pitchFamily="34" charset="0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GP創英角ｺﾞｼｯｸUB" pitchFamily="50" charset="-128"/>
                          <a:cs typeface="Arial" panose="020B0604020202020204" pitchFamily="34" charset="0"/>
                        </a:rPr>
                        <a:t>Ensure Quality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marT="42644" marB="42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613539"/>
                  </a:ext>
                </a:extLst>
              </a:tr>
              <a:tr h="1295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Verify OQC judgment result to transfer F/G to SCM for clearance FA W/H</a:t>
                      </a:r>
                      <a:endParaRPr lang="en-US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68629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3C3B0CA-CD73-D247-C6CA-D347D24E1495}"/>
              </a:ext>
            </a:extLst>
          </p:cNvPr>
          <p:cNvSpPr txBox="1"/>
          <p:nvPr/>
        </p:nvSpPr>
        <p:spPr>
          <a:xfrm>
            <a:off x="4343400" y="6479127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Plan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3B0CA-CD73-D247-C6CA-D347D24E1495}"/>
              </a:ext>
            </a:extLst>
          </p:cNvPr>
          <p:cNvSpPr txBox="1"/>
          <p:nvPr/>
        </p:nvSpPr>
        <p:spPr>
          <a:xfrm>
            <a:off x="5937636" y="6479127"/>
            <a:ext cx="954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Actual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: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F14755-8656-4527-8548-929F6113F9AB}"/>
              </a:ext>
            </a:extLst>
          </p:cNvPr>
          <p:cNvCxnSpPr>
            <a:cxnSpLocks/>
          </p:cNvCxnSpPr>
          <p:nvPr/>
        </p:nvCxnSpPr>
        <p:spPr>
          <a:xfrm>
            <a:off x="5105400" y="6653751"/>
            <a:ext cx="685800" cy="0"/>
          </a:xfrm>
          <a:prstGeom prst="straightConnector1">
            <a:avLst/>
          </a:prstGeom>
          <a:ln w="38100">
            <a:solidFill>
              <a:srgbClr val="1508B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D038E19-9B14-4972-AC12-FB1DCB059A27}"/>
              </a:ext>
            </a:extLst>
          </p:cNvPr>
          <p:cNvCxnSpPr>
            <a:cxnSpLocks/>
          </p:cNvCxnSpPr>
          <p:nvPr/>
        </p:nvCxnSpPr>
        <p:spPr>
          <a:xfrm>
            <a:off x="6891725" y="6653751"/>
            <a:ext cx="625513" cy="0"/>
          </a:xfrm>
          <a:prstGeom prst="straightConnector1">
            <a:avLst/>
          </a:prstGeom>
          <a:ln w="38100">
            <a:solidFill>
              <a:srgbClr val="150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F14755-8656-4527-8548-929F6113F9AB}"/>
              </a:ext>
            </a:extLst>
          </p:cNvPr>
          <p:cNvCxnSpPr>
            <a:cxnSpLocks/>
          </p:cNvCxnSpPr>
          <p:nvPr/>
        </p:nvCxnSpPr>
        <p:spPr>
          <a:xfrm>
            <a:off x="5101771" y="1595556"/>
            <a:ext cx="2555933" cy="0"/>
          </a:xfrm>
          <a:prstGeom prst="straightConnector1">
            <a:avLst/>
          </a:prstGeom>
          <a:ln w="38100">
            <a:solidFill>
              <a:srgbClr val="1508B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038E19-9B14-4972-AC12-FB1DCB059A27}"/>
              </a:ext>
            </a:extLst>
          </p:cNvPr>
          <p:cNvCxnSpPr>
            <a:cxnSpLocks/>
          </p:cNvCxnSpPr>
          <p:nvPr/>
        </p:nvCxnSpPr>
        <p:spPr>
          <a:xfrm>
            <a:off x="5101771" y="2114755"/>
            <a:ext cx="2390236" cy="17386"/>
          </a:xfrm>
          <a:prstGeom prst="straightConnector1">
            <a:avLst/>
          </a:prstGeom>
          <a:ln w="38100">
            <a:solidFill>
              <a:srgbClr val="150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F14755-8656-4527-8548-929F6113F9AB}"/>
              </a:ext>
            </a:extLst>
          </p:cNvPr>
          <p:cNvCxnSpPr>
            <a:cxnSpLocks/>
          </p:cNvCxnSpPr>
          <p:nvPr/>
        </p:nvCxnSpPr>
        <p:spPr>
          <a:xfrm>
            <a:off x="5832550" y="2822185"/>
            <a:ext cx="1470074" cy="0"/>
          </a:xfrm>
          <a:prstGeom prst="straightConnector1">
            <a:avLst/>
          </a:prstGeom>
          <a:ln w="38100">
            <a:solidFill>
              <a:srgbClr val="1508B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038E19-9B14-4972-AC12-FB1DCB059A27}"/>
              </a:ext>
            </a:extLst>
          </p:cNvPr>
          <p:cNvCxnSpPr>
            <a:cxnSpLocks/>
          </p:cNvCxnSpPr>
          <p:nvPr/>
        </p:nvCxnSpPr>
        <p:spPr>
          <a:xfrm>
            <a:off x="5816889" y="3260659"/>
            <a:ext cx="1470074" cy="0"/>
          </a:xfrm>
          <a:prstGeom prst="straightConnector1">
            <a:avLst/>
          </a:prstGeom>
          <a:ln w="38100">
            <a:solidFill>
              <a:srgbClr val="150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F14755-8656-4527-8548-929F6113F9AB}"/>
              </a:ext>
            </a:extLst>
          </p:cNvPr>
          <p:cNvCxnSpPr>
            <a:cxnSpLocks/>
          </p:cNvCxnSpPr>
          <p:nvPr/>
        </p:nvCxnSpPr>
        <p:spPr>
          <a:xfrm>
            <a:off x="6300691" y="3947744"/>
            <a:ext cx="1639589" cy="1"/>
          </a:xfrm>
          <a:prstGeom prst="straightConnector1">
            <a:avLst/>
          </a:prstGeom>
          <a:ln w="38100">
            <a:solidFill>
              <a:srgbClr val="1508B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038E19-9B14-4972-AC12-FB1DCB059A27}"/>
              </a:ext>
            </a:extLst>
          </p:cNvPr>
          <p:cNvCxnSpPr>
            <a:cxnSpLocks/>
          </p:cNvCxnSpPr>
          <p:nvPr/>
        </p:nvCxnSpPr>
        <p:spPr>
          <a:xfrm>
            <a:off x="6375218" y="4446665"/>
            <a:ext cx="1091207" cy="0"/>
          </a:xfrm>
          <a:prstGeom prst="straightConnector1">
            <a:avLst/>
          </a:prstGeom>
          <a:ln w="38100">
            <a:solidFill>
              <a:srgbClr val="150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F14755-8656-4527-8548-929F6113F9AB}"/>
              </a:ext>
            </a:extLst>
          </p:cNvPr>
          <p:cNvCxnSpPr>
            <a:cxnSpLocks/>
          </p:cNvCxnSpPr>
          <p:nvPr/>
        </p:nvCxnSpPr>
        <p:spPr>
          <a:xfrm flipV="1">
            <a:off x="6545377" y="5340005"/>
            <a:ext cx="1258178" cy="1"/>
          </a:xfrm>
          <a:prstGeom prst="straightConnector1">
            <a:avLst/>
          </a:prstGeom>
          <a:ln w="38100">
            <a:solidFill>
              <a:srgbClr val="1508B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038E19-9B14-4972-AC12-FB1DCB059A27}"/>
              </a:ext>
            </a:extLst>
          </p:cNvPr>
          <p:cNvCxnSpPr>
            <a:cxnSpLocks/>
          </p:cNvCxnSpPr>
          <p:nvPr/>
        </p:nvCxnSpPr>
        <p:spPr>
          <a:xfrm>
            <a:off x="6578393" y="5856441"/>
            <a:ext cx="992006" cy="0"/>
          </a:xfrm>
          <a:prstGeom prst="straightConnector1">
            <a:avLst/>
          </a:prstGeom>
          <a:ln w="38100">
            <a:solidFill>
              <a:srgbClr val="150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/>
          <p:cNvSpPr/>
          <p:nvPr/>
        </p:nvSpPr>
        <p:spPr>
          <a:xfrm rot="16200000">
            <a:off x="5236024" y="1462455"/>
            <a:ext cx="150649" cy="4364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2501" y="1622231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 Discus</a:t>
            </a:r>
          </a:p>
        </p:txBody>
      </p:sp>
      <p:sp>
        <p:nvSpPr>
          <p:cNvPr id="24" name="Left Brace 23"/>
          <p:cNvSpPr/>
          <p:nvPr/>
        </p:nvSpPr>
        <p:spPr>
          <a:xfrm rot="16200000">
            <a:off x="5896998" y="1269661"/>
            <a:ext cx="109416" cy="8037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92536" y="1634545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Standardize Develop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6585417" y="1389499"/>
            <a:ext cx="109846" cy="568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309255" y="1629156"/>
            <a:ext cx="732941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Discuss Develop</a:t>
            </a:r>
          </a:p>
        </p:txBody>
      </p:sp>
      <p:sp>
        <p:nvSpPr>
          <p:cNvPr id="28" name="Left Brace 27"/>
          <p:cNvSpPr/>
          <p:nvPr/>
        </p:nvSpPr>
        <p:spPr>
          <a:xfrm rot="16200000">
            <a:off x="7168692" y="1414590"/>
            <a:ext cx="99860" cy="5165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924763" y="1636539"/>
            <a:ext cx="732941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Testing Training</a:t>
            </a:r>
          </a:p>
        </p:txBody>
      </p:sp>
      <p:sp>
        <p:nvSpPr>
          <p:cNvPr id="5" name="6-Point Star 4"/>
          <p:cNvSpPr/>
          <p:nvPr/>
        </p:nvSpPr>
        <p:spPr>
          <a:xfrm>
            <a:off x="8577896" y="6487808"/>
            <a:ext cx="259259" cy="300061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C3B0CA-CD73-D247-C6CA-D347D24E1495}"/>
              </a:ext>
            </a:extLst>
          </p:cNvPr>
          <p:cNvSpPr txBox="1"/>
          <p:nvPr/>
        </p:nvSpPr>
        <p:spPr>
          <a:xfrm>
            <a:off x="7615728" y="6477000"/>
            <a:ext cx="96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Go-live</a:t>
            </a:r>
            <a:r>
              <a:rPr lang="en-US" sz="1600" b="1" dirty="0"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:</a:t>
            </a:r>
            <a:endParaRPr lang="en-US" sz="1600" b="1" noProof="0" dirty="0">
              <a:latin typeface="Arial" panose="020B0604020202020204" pitchFamily="34" charset="0"/>
              <a:ea typeface="HGP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2" name="6-Point Star 31"/>
          <p:cNvSpPr/>
          <p:nvPr/>
        </p:nvSpPr>
        <p:spPr>
          <a:xfrm>
            <a:off x="7475729" y="2000813"/>
            <a:ext cx="167348" cy="2511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Brace 33"/>
          <p:cNvSpPr/>
          <p:nvPr/>
        </p:nvSpPr>
        <p:spPr>
          <a:xfrm rot="16200000">
            <a:off x="5913435" y="2711700"/>
            <a:ext cx="132796" cy="316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Left Brace 34"/>
          <p:cNvSpPr/>
          <p:nvPr/>
        </p:nvSpPr>
        <p:spPr>
          <a:xfrm rot="16200000">
            <a:off x="6415618" y="2597781"/>
            <a:ext cx="114660" cy="6014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Left Brace 35"/>
          <p:cNvSpPr/>
          <p:nvPr/>
        </p:nvSpPr>
        <p:spPr>
          <a:xfrm rot="16200000">
            <a:off x="6900807" y="2718340"/>
            <a:ext cx="146076" cy="316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616243" y="2853073"/>
            <a:ext cx="732941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Testing Training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500054" y="2852759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 Discus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34193" y="2862311"/>
            <a:ext cx="675014" cy="299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 Develop Discuss</a:t>
            </a:r>
          </a:p>
        </p:txBody>
      </p:sp>
      <p:sp>
        <p:nvSpPr>
          <p:cNvPr id="41" name="6-Point Star 40"/>
          <p:cNvSpPr/>
          <p:nvPr/>
        </p:nvSpPr>
        <p:spPr>
          <a:xfrm>
            <a:off x="7286963" y="3137051"/>
            <a:ext cx="167348" cy="2511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6-Point Star 41"/>
          <p:cNvSpPr/>
          <p:nvPr/>
        </p:nvSpPr>
        <p:spPr>
          <a:xfrm>
            <a:off x="7772400" y="4321075"/>
            <a:ext cx="167348" cy="2511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Left Brace 43"/>
          <p:cNvSpPr/>
          <p:nvPr/>
        </p:nvSpPr>
        <p:spPr>
          <a:xfrm rot="16200000">
            <a:off x="6431962" y="3890403"/>
            <a:ext cx="176752" cy="316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951706" y="4007207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 Discus</a:t>
            </a:r>
          </a:p>
        </p:txBody>
      </p:sp>
      <p:sp>
        <p:nvSpPr>
          <p:cNvPr id="47" name="Left Brace 46"/>
          <p:cNvSpPr/>
          <p:nvPr/>
        </p:nvSpPr>
        <p:spPr>
          <a:xfrm rot="16200000">
            <a:off x="6992940" y="3684078"/>
            <a:ext cx="124285" cy="7071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565701" y="4013029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Standardize Develop</a:t>
            </a:r>
          </a:p>
        </p:txBody>
      </p:sp>
      <p:sp>
        <p:nvSpPr>
          <p:cNvPr id="49" name="Left Brace 48"/>
          <p:cNvSpPr/>
          <p:nvPr/>
        </p:nvSpPr>
        <p:spPr>
          <a:xfrm rot="16200000">
            <a:off x="7464044" y="3891056"/>
            <a:ext cx="176752" cy="2875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211764" y="4003531"/>
            <a:ext cx="732941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Testing Training</a:t>
            </a:r>
          </a:p>
        </p:txBody>
      </p:sp>
      <p:sp>
        <p:nvSpPr>
          <p:cNvPr id="52" name="6-Point Star 51"/>
          <p:cNvSpPr/>
          <p:nvPr/>
        </p:nvSpPr>
        <p:spPr>
          <a:xfrm>
            <a:off x="7772400" y="5761935"/>
            <a:ext cx="167348" cy="251179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Left Brace 55"/>
          <p:cNvSpPr/>
          <p:nvPr/>
        </p:nvSpPr>
        <p:spPr>
          <a:xfrm rot="16200000">
            <a:off x="6628484" y="5278442"/>
            <a:ext cx="146076" cy="316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114344" y="5427715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 Discus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35850" y="5505704"/>
            <a:ext cx="751330" cy="298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Develop Discuss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135005" y="5115525"/>
            <a:ext cx="132410" cy="6496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7244543" y="5459742"/>
            <a:ext cx="732941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Testing Training</a:t>
            </a:r>
          </a:p>
        </p:txBody>
      </p:sp>
      <p:sp>
        <p:nvSpPr>
          <p:cNvPr id="64" name="Left Brace 63"/>
          <p:cNvSpPr/>
          <p:nvPr/>
        </p:nvSpPr>
        <p:spPr>
          <a:xfrm rot="16200000">
            <a:off x="7584666" y="5336203"/>
            <a:ext cx="146076" cy="216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Left Brace 52"/>
          <p:cNvSpPr/>
          <p:nvPr/>
        </p:nvSpPr>
        <p:spPr>
          <a:xfrm rot="16200000">
            <a:off x="5304088" y="1915558"/>
            <a:ext cx="123898" cy="5281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946511" y="2194896"/>
            <a:ext cx="875164" cy="383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 Discus</a:t>
            </a:r>
          </a:p>
        </p:txBody>
      </p:sp>
      <p:sp>
        <p:nvSpPr>
          <p:cNvPr id="55" name="Left Brace 54"/>
          <p:cNvSpPr/>
          <p:nvPr/>
        </p:nvSpPr>
        <p:spPr>
          <a:xfrm rot="16200000">
            <a:off x="5985992" y="1784950"/>
            <a:ext cx="109416" cy="8037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623205" y="2168615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Standardize Develop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312025" y="2177643"/>
            <a:ext cx="732941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Discuss Develop</a:t>
            </a:r>
          </a:p>
        </p:txBody>
      </p:sp>
      <p:sp>
        <p:nvSpPr>
          <p:cNvPr id="66" name="Left Brace 65"/>
          <p:cNvSpPr/>
          <p:nvPr/>
        </p:nvSpPr>
        <p:spPr>
          <a:xfrm rot="16200000">
            <a:off x="6606166" y="2003066"/>
            <a:ext cx="114567" cy="3924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Left Brace 66"/>
          <p:cNvSpPr/>
          <p:nvPr/>
        </p:nvSpPr>
        <p:spPr>
          <a:xfrm rot="16200000">
            <a:off x="7100412" y="1937146"/>
            <a:ext cx="99860" cy="5165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833686" y="2170867"/>
            <a:ext cx="732941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Testing Training</a:t>
            </a:r>
          </a:p>
        </p:txBody>
      </p:sp>
      <p:sp>
        <p:nvSpPr>
          <p:cNvPr id="69" name="Left Brace 68"/>
          <p:cNvSpPr/>
          <p:nvPr/>
        </p:nvSpPr>
        <p:spPr>
          <a:xfrm rot="16200000">
            <a:off x="5937630" y="3134043"/>
            <a:ext cx="143029" cy="3962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699511" y="3293290"/>
            <a:ext cx="732941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Testing Training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237885" y="3327650"/>
            <a:ext cx="675014" cy="200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 Develop Discuss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630088" y="3293290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 Discus</a:t>
            </a:r>
          </a:p>
        </p:txBody>
      </p:sp>
      <p:sp>
        <p:nvSpPr>
          <p:cNvPr id="73" name="Left Brace 72"/>
          <p:cNvSpPr/>
          <p:nvPr/>
        </p:nvSpPr>
        <p:spPr>
          <a:xfrm rot="16200000">
            <a:off x="6463059" y="3013177"/>
            <a:ext cx="126126" cy="6014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Left Brace 73"/>
          <p:cNvSpPr/>
          <p:nvPr/>
        </p:nvSpPr>
        <p:spPr>
          <a:xfrm rot="16200000">
            <a:off x="6922311" y="3183270"/>
            <a:ext cx="132796" cy="2875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Left Brace 75"/>
          <p:cNvSpPr/>
          <p:nvPr/>
        </p:nvSpPr>
        <p:spPr>
          <a:xfrm rot="16200000">
            <a:off x="6401327" y="4378782"/>
            <a:ext cx="138652" cy="2921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Left Brace 76"/>
          <p:cNvSpPr/>
          <p:nvPr/>
        </p:nvSpPr>
        <p:spPr>
          <a:xfrm rot="16200000">
            <a:off x="6836300" y="4298460"/>
            <a:ext cx="123347" cy="4680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Left Brace 77"/>
          <p:cNvSpPr/>
          <p:nvPr/>
        </p:nvSpPr>
        <p:spPr>
          <a:xfrm rot="16200000">
            <a:off x="7208893" y="4411833"/>
            <a:ext cx="176752" cy="2875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887020" y="4476921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 Discus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490716" y="4556019"/>
            <a:ext cx="780241" cy="196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Develop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982714" y="4522094"/>
            <a:ext cx="723680" cy="288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82" name="Left Brace 81"/>
          <p:cNvSpPr/>
          <p:nvPr/>
        </p:nvSpPr>
        <p:spPr>
          <a:xfrm rot="16200000">
            <a:off x="6622341" y="5771322"/>
            <a:ext cx="146076" cy="316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Left Brace 82"/>
          <p:cNvSpPr/>
          <p:nvPr/>
        </p:nvSpPr>
        <p:spPr>
          <a:xfrm rot="16200000">
            <a:off x="7077195" y="5661733"/>
            <a:ext cx="106250" cy="5148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6096037" y="5912877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 Discus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699511" y="5926878"/>
            <a:ext cx="875164" cy="4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Develop Discus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0C7DC0A-BBC2-8C63-A4EE-91ACE5F8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72" y="0"/>
            <a:ext cx="9144000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ja-JP" sz="2000" b="1" dirty="0">
                <a:solidFill>
                  <a:srgbClr val="FFFFCC"/>
                </a:solidFill>
                <a:ea typeface="Meiryo UI" panose="020B0604030504040204" pitchFamily="50" charset="-128"/>
              </a:rPr>
              <a:t>Total Improvement Schedule</a:t>
            </a:r>
          </a:p>
        </p:txBody>
      </p:sp>
      <p:sp>
        <p:nvSpPr>
          <p:cNvPr id="89" name="正方形/長方形 40">
            <a:extLst>
              <a:ext uri="{FF2B5EF4-FFF2-40B4-BE49-F238E27FC236}">
                <a16:creationId xmlns:a16="http://schemas.microsoft.com/office/drawing/2014/main" id="{8F52B145-436E-BFDE-D832-909EBB927D3E}"/>
              </a:ext>
            </a:extLst>
          </p:cNvPr>
          <p:cNvSpPr/>
          <p:nvPr/>
        </p:nvSpPr>
        <p:spPr>
          <a:xfrm>
            <a:off x="8284902" y="73428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4</a:t>
            </a: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86" name="Left Brace 85"/>
          <p:cNvSpPr/>
          <p:nvPr/>
        </p:nvSpPr>
        <p:spPr>
          <a:xfrm rot="16200000">
            <a:off x="7434377" y="5831066"/>
            <a:ext cx="97326" cy="1832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218622" y="5996370"/>
            <a:ext cx="732941" cy="174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Testing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67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DB0627E-7CCA-10C2-B652-57ACD7166C3D}"/>
              </a:ext>
            </a:extLst>
          </p:cNvPr>
          <p:cNvSpPr/>
          <p:nvPr/>
        </p:nvSpPr>
        <p:spPr>
          <a:xfrm>
            <a:off x="53531" y="1227946"/>
            <a:ext cx="9043207" cy="5213460"/>
          </a:xfrm>
          <a:prstGeom prst="roundRect">
            <a:avLst>
              <a:gd name="adj" fmla="val 1696"/>
            </a:avLst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角丸四角形 29">
            <a:extLst>
              <a:ext uri="{FF2B5EF4-FFF2-40B4-BE49-F238E27FC236}">
                <a16:creationId xmlns:a16="http://schemas.microsoft.com/office/drawing/2014/main" id="{C577C797-5E35-4C70-8683-C4C6B70A5EF9}"/>
              </a:ext>
            </a:extLst>
          </p:cNvPr>
          <p:cNvSpPr/>
          <p:nvPr/>
        </p:nvSpPr>
        <p:spPr>
          <a:xfrm>
            <a:off x="94659" y="3970557"/>
            <a:ext cx="3294333" cy="27933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lt1"/>
                </a:solidFill>
              </a:rPr>
              <a:t>3. Optimize all step by software</a:t>
            </a:r>
            <a:endParaRPr lang="en-US" altLang="ja-JP" sz="1600" b="1" dirty="0">
              <a:solidFill>
                <a:schemeClr val="l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730" y="735874"/>
            <a:ext cx="9035010" cy="326541"/>
          </a:xfrm>
          <a:prstGeom prst="rect">
            <a:avLst/>
          </a:prstGeom>
          <a:solidFill>
            <a:srgbClr val="00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Activity 1.1:</a:t>
            </a:r>
            <a:r>
              <a:rPr kumimoji="1" lang="en-US" altLang="ja-JP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software for all steps to reduce manual jobs &amp; Excel files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5231" y="6480506"/>
            <a:ext cx="9051508" cy="355873"/>
          </a:xfrm>
          <a:prstGeom prst="rect">
            <a:avLst/>
          </a:prstGeom>
          <a:solidFill>
            <a:srgbClr val="3366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ym typeface="Wingdings 2" panose="05020102010507070707" pitchFamily="18" charset="2"/>
              </a:rPr>
              <a:t> </a:t>
            </a:r>
            <a:r>
              <a:rPr lang="en-US" sz="2000" dirty="0">
                <a:sym typeface="Wingdings 2" panose="05020102010507070707" pitchFamily="18" charset="2"/>
              </a:rPr>
              <a:t>Standardize OQC inspection process by software   (</a:t>
            </a:r>
            <a:r>
              <a:rPr lang="en-US" dirty="0">
                <a:sym typeface="Wingdings 2" panose="05020102010507070707" pitchFamily="18" charset="2"/>
              </a:rPr>
              <a:t>Save time: 960 H/Year)</a:t>
            </a:r>
            <a:endParaRPr lang="en-US" dirty="0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EFD1989-62A6-4D82-9D03-9863A3D3EBBC}"/>
              </a:ext>
            </a:extLst>
          </p:cNvPr>
          <p:cNvGrpSpPr/>
          <p:nvPr/>
        </p:nvGrpSpPr>
        <p:grpSpPr>
          <a:xfrm>
            <a:off x="1143000" y="1731079"/>
            <a:ext cx="7837268" cy="893425"/>
            <a:chOff x="470690" y="804289"/>
            <a:chExt cx="11532833" cy="964566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E7BECA6-9C91-42B1-8017-FC8C2EBC29D4}"/>
                </a:ext>
              </a:extLst>
            </p:cNvPr>
            <p:cNvCxnSpPr>
              <a:cxnSpLocks/>
            </p:cNvCxnSpPr>
            <p:nvPr/>
          </p:nvCxnSpPr>
          <p:spPr>
            <a:xfrm>
              <a:off x="1322322" y="1034268"/>
              <a:ext cx="98008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: Rounded Corners 21">
              <a:extLst>
                <a:ext uri="{FF2B5EF4-FFF2-40B4-BE49-F238E27FC236}">
                  <a16:creationId xmlns:a16="http://schemas.microsoft.com/office/drawing/2014/main" id="{0ECE15FC-2557-41D9-AAEC-762246BB71D2}"/>
                </a:ext>
              </a:extLst>
            </p:cNvPr>
            <p:cNvSpPr/>
            <p:nvPr/>
          </p:nvSpPr>
          <p:spPr>
            <a:xfrm>
              <a:off x="470690" y="831562"/>
              <a:ext cx="960028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Pick up sample</a:t>
              </a: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7AA5AE74-3C56-4B93-A78F-CC7FDBE2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569" y="1315550"/>
              <a:ext cx="764341" cy="453305"/>
            </a:xfrm>
            <a:prstGeom prst="rect">
              <a:avLst/>
            </a:prstGeom>
          </p:spPr>
        </p:pic>
        <p:sp>
          <p:nvSpPr>
            <p:cNvPr id="138" name="Rectangle: Rounded Corners 27">
              <a:extLst>
                <a:ext uri="{FF2B5EF4-FFF2-40B4-BE49-F238E27FC236}">
                  <a16:creationId xmlns:a16="http://schemas.microsoft.com/office/drawing/2014/main" id="{B1705E56-586E-4B77-B6B8-9165A060C3A5}"/>
                </a:ext>
              </a:extLst>
            </p:cNvPr>
            <p:cNvSpPr/>
            <p:nvPr/>
          </p:nvSpPr>
          <p:spPr>
            <a:xfrm>
              <a:off x="1718613" y="808208"/>
              <a:ext cx="1308560" cy="40830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Scan serial outer box 1st</a:t>
              </a:r>
            </a:p>
          </p:txBody>
        </p:sp>
        <p:sp>
          <p:nvSpPr>
            <p:cNvPr id="139" name="Rectangle: Rounded Corners 30">
              <a:extLst>
                <a:ext uri="{FF2B5EF4-FFF2-40B4-BE49-F238E27FC236}">
                  <a16:creationId xmlns:a16="http://schemas.microsoft.com/office/drawing/2014/main" id="{DB2FE946-494E-4584-B8D1-963218B035FA}"/>
                </a:ext>
              </a:extLst>
            </p:cNvPr>
            <p:cNvSpPr/>
            <p:nvPr/>
          </p:nvSpPr>
          <p:spPr>
            <a:xfrm>
              <a:off x="9341964" y="804289"/>
              <a:ext cx="1344191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Scan serial outer box 2</a:t>
              </a:r>
              <a:r>
                <a:rPr lang="en-US" sz="1000" baseline="30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nd</a:t>
              </a: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5722C7E7-3A24-47CE-8C2A-3C2B3BA2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674" b="44649"/>
            <a:stretch/>
          </p:blipFill>
          <p:spPr>
            <a:xfrm>
              <a:off x="1967975" y="1318343"/>
              <a:ext cx="1042642" cy="3889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46" name="Rectangle: Rounded Corners 34">
              <a:extLst>
                <a:ext uri="{FF2B5EF4-FFF2-40B4-BE49-F238E27FC236}">
                  <a16:creationId xmlns:a16="http://schemas.microsoft.com/office/drawing/2014/main" id="{02C480F3-B1DC-40D7-9618-285484C3B42D}"/>
                </a:ext>
              </a:extLst>
            </p:cNvPr>
            <p:cNvSpPr/>
            <p:nvPr/>
          </p:nvSpPr>
          <p:spPr>
            <a:xfrm>
              <a:off x="11123149" y="805025"/>
              <a:ext cx="880374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Return sample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9AAAB7DD-CDA1-421F-AE09-5B0772620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6071"/>
            <a:stretch/>
          </p:blipFill>
          <p:spPr>
            <a:xfrm>
              <a:off x="9402690" y="1311508"/>
              <a:ext cx="1283463" cy="42975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70" name="Rectangle: Rounded Corners 36">
              <a:extLst>
                <a:ext uri="{FF2B5EF4-FFF2-40B4-BE49-F238E27FC236}">
                  <a16:creationId xmlns:a16="http://schemas.microsoft.com/office/drawing/2014/main" id="{8CCB1BD2-8D51-40B1-8814-64989251A990}"/>
                </a:ext>
              </a:extLst>
            </p:cNvPr>
            <p:cNvSpPr/>
            <p:nvPr/>
          </p:nvSpPr>
          <p:spPr>
            <a:xfrm>
              <a:off x="3333245" y="820730"/>
              <a:ext cx="1027143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171" name="Rectangle: Rounded Corners 37">
              <a:extLst>
                <a:ext uri="{FF2B5EF4-FFF2-40B4-BE49-F238E27FC236}">
                  <a16:creationId xmlns:a16="http://schemas.microsoft.com/office/drawing/2014/main" id="{DCEAAAD4-3DC7-4731-B622-AF45D5796C68}"/>
                </a:ext>
              </a:extLst>
            </p:cNvPr>
            <p:cNvSpPr/>
            <p:nvPr/>
          </p:nvSpPr>
          <p:spPr>
            <a:xfrm>
              <a:off x="7818583" y="808316"/>
              <a:ext cx="1134599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Weight check 2</a:t>
              </a:r>
              <a:r>
                <a:rPr lang="en-US" sz="1000" baseline="30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nd</a:t>
              </a: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BE6005A-D9FE-4D85-99E9-5F63B8407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8510" y="1330935"/>
              <a:ext cx="810013" cy="4341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BFE973A-A8E8-473A-A95B-7471A654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4630" y="1345248"/>
              <a:ext cx="1062076" cy="41875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75" name="Rectangle: Rounded Corners 47">
              <a:extLst>
                <a:ext uri="{FF2B5EF4-FFF2-40B4-BE49-F238E27FC236}">
                  <a16:creationId xmlns:a16="http://schemas.microsoft.com/office/drawing/2014/main" id="{256B0930-DF09-4EA4-8E17-F241EF2DE4A9}"/>
                </a:ext>
              </a:extLst>
            </p:cNvPr>
            <p:cNvSpPr/>
            <p:nvPr/>
          </p:nvSpPr>
          <p:spPr>
            <a:xfrm>
              <a:off x="4718509" y="1287426"/>
              <a:ext cx="1248776" cy="466044"/>
            </a:xfrm>
            <a:prstGeom prst="roundRect">
              <a:avLst>
                <a:gd name="adj" fmla="val 836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  <a:p>
              <a:pPr algn="ctr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6" name="Rectangle: Rounded Corners 28">
              <a:extLst>
                <a:ext uri="{FF2B5EF4-FFF2-40B4-BE49-F238E27FC236}">
                  <a16:creationId xmlns:a16="http://schemas.microsoft.com/office/drawing/2014/main" id="{4E1FD505-5E4A-4F25-BBF2-B21B47B9064F}"/>
                </a:ext>
              </a:extLst>
            </p:cNvPr>
            <p:cNvSpPr/>
            <p:nvPr/>
          </p:nvSpPr>
          <p:spPr>
            <a:xfrm>
              <a:off x="4691702" y="812376"/>
              <a:ext cx="1205762" cy="42774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7C281420-45C3-4204-8B5D-3A229543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46593" y="1349796"/>
              <a:ext cx="923886" cy="4175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EFFBD8D1-B9F6-4181-80D2-A6508A33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6284" y="1316135"/>
              <a:ext cx="852334" cy="452134"/>
            </a:xfrm>
            <a:prstGeom prst="rect">
              <a:avLst/>
            </a:prstGeom>
          </p:spPr>
        </p:pic>
        <p:sp>
          <p:nvSpPr>
            <p:cNvPr id="180" name="Rectangle: Rounded Corners 92">
              <a:extLst>
                <a:ext uri="{FF2B5EF4-FFF2-40B4-BE49-F238E27FC236}">
                  <a16:creationId xmlns:a16="http://schemas.microsoft.com/office/drawing/2014/main" id="{2B8FC13E-C908-4442-AC2B-82B0AD77C8EC}"/>
                </a:ext>
              </a:extLst>
            </p:cNvPr>
            <p:cNvSpPr/>
            <p:nvPr/>
          </p:nvSpPr>
          <p:spPr>
            <a:xfrm>
              <a:off x="6257471" y="808208"/>
              <a:ext cx="1195364" cy="41366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Scan serial inner box</a:t>
              </a:r>
            </a:p>
          </p:txBody>
        </p:sp>
        <p:sp>
          <p:nvSpPr>
            <p:cNvPr id="182" name="Multiply 749">
              <a:extLst>
                <a:ext uri="{FF2B5EF4-FFF2-40B4-BE49-F238E27FC236}">
                  <a16:creationId xmlns:a16="http://schemas.microsoft.com/office/drawing/2014/main" id="{270F7A2D-9D41-40C1-B562-4DB2FB1ECA13}"/>
                </a:ext>
              </a:extLst>
            </p:cNvPr>
            <p:cNvSpPr/>
            <p:nvPr/>
          </p:nvSpPr>
          <p:spPr>
            <a:xfrm>
              <a:off x="1386466" y="895271"/>
              <a:ext cx="368546" cy="263888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983191" y="2257455"/>
            <a:ext cx="9975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</a:t>
            </a:r>
          </a:p>
          <a:p>
            <a:pPr algn="ctr"/>
            <a:r>
              <a:rPr lang="en-US" altLang="ja-JP" sz="1200" dirty="0">
                <a:latin typeface="Arial "/>
                <a:sym typeface="Wingdings" panose="05000000000000000000" pitchFamily="2" charset="2"/>
              </a:rPr>
              <a:t>(20min/day)</a:t>
            </a:r>
            <a:endParaRPr lang="en-US" sz="1200" dirty="0"/>
          </a:p>
        </p:txBody>
      </p:sp>
      <p:sp>
        <p:nvSpPr>
          <p:cNvPr id="244" name="Rectangle 243"/>
          <p:cNvSpPr/>
          <p:nvPr/>
        </p:nvSpPr>
        <p:spPr>
          <a:xfrm>
            <a:off x="1948811" y="2251422"/>
            <a:ext cx="1055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</a:t>
            </a:r>
          </a:p>
          <a:p>
            <a:pPr algn="ctr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(25min/day)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2961715" y="2261668"/>
            <a:ext cx="1126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</a:t>
            </a:r>
          </a:p>
          <a:p>
            <a:pPr algn="ctr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(30min/day)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3810509" y="2263024"/>
            <a:ext cx="12095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</a:t>
            </a:r>
          </a:p>
          <a:p>
            <a:pPr algn="ctr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(20min/day)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4965488" y="2275182"/>
            <a:ext cx="1182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 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(40min/day)</a:t>
            </a:r>
            <a:endParaRPr lang="en-US" sz="1200" dirty="0"/>
          </a:p>
        </p:txBody>
      </p:sp>
      <p:sp>
        <p:nvSpPr>
          <p:cNvPr id="249" name="Rectangle 248"/>
          <p:cNvSpPr/>
          <p:nvPr/>
        </p:nvSpPr>
        <p:spPr>
          <a:xfrm>
            <a:off x="6044611" y="2283931"/>
            <a:ext cx="11350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 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(50min/day)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7126527" y="2274124"/>
            <a:ext cx="1044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</a:t>
            </a:r>
          </a:p>
          <a:p>
            <a:pPr algn="ctr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(25min/day)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8075627" y="2280821"/>
            <a:ext cx="1041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</a:t>
            </a:r>
          </a:p>
          <a:p>
            <a:pPr algn="ctr"/>
            <a:r>
              <a:rPr lang="en-US" altLang="ja-JP" sz="1200" dirty="0">
                <a:latin typeface="Arial "/>
                <a:sym typeface="Wingdings" panose="05000000000000000000" pitchFamily="2" charset="2"/>
              </a:rPr>
              <a:t>(20min/day)</a:t>
            </a:r>
            <a:endParaRPr lang="en-US" sz="1200" dirty="0"/>
          </a:p>
        </p:txBody>
      </p:sp>
      <p:sp>
        <p:nvSpPr>
          <p:cNvPr id="253" name="Multiply 749">
            <a:extLst>
              <a:ext uri="{FF2B5EF4-FFF2-40B4-BE49-F238E27FC236}">
                <a16:creationId xmlns:a16="http://schemas.microsoft.com/office/drawing/2014/main" id="{270F7A2D-9D41-40C1-B562-4DB2FB1ECA13}"/>
              </a:ext>
            </a:extLst>
          </p:cNvPr>
          <p:cNvSpPr/>
          <p:nvPr/>
        </p:nvSpPr>
        <p:spPr>
          <a:xfrm>
            <a:off x="2805278" y="1802674"/>
            <a:ext cx="268372" cy="244424"/>
          </a:xfrm>
          <a:prstGeom prst="mathMultiply">
            <a:avLst>
              <a:gd name="adj1" fmla="val 14017"/>
            </a:avLst>
          </a:prstGeom>
          <a:solidFill>
            <a:srgbClr val="FF00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5" name="Multiply 749">
            <a:extLst>
              <a:ext uri="{FF2B5EF4-FFF2-40B4-BE49-F238E27FC236}">
                <a16:creationId xmlns:a16="http://schemas.microsoft.com/office/drawing/2014/main" id="{270F7A2D-9D41-40C1-B562-4DB2FB1ECA13}"/>
              </a:ext>
            </a:extLst>
          </p:cNvPr>
          <p:cNvSpPr/>
          <p:nvPr/>
        </p:nvSpPr>
        <p:spPr>
          <a:xfrm>
            <a:off x="3752377" y="1796101"/>
            <a:ext cx="268372" cy="244424"/>
          </a:xfrm>
          <a:prstGeom prst="mathMultiply">
            <a:avLst>
              <a:gd name="adj1" fmla="val 14017"/>
            </a:avLst>
          </a:prstGeom>
          <a:solidFill>
            <a:srgbClr val="FF00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7" name="Multiply 749">
            <a:extLst>
              <a:ext uri="{FF2B5EF4-FFF2-40B4-BE49-F238E27FC236}">
                <a16:creationId xmlns:a16="http://schemas.microsoft.com/office/drawing/2014/main" id="{270F7A2D-9D41-40C1-B562-4DB2FB1ECA13}"/>
              </a:ext>
            </a:extLst>
          </p:cNvPr>
          <p:cNvSpPr/>
          <p:nvPr/>
        </p:nvSpPr>
        <p:spPr>
          <a:xfrm>
            <a:off x="4806424" y="1817752"/>
            <a:ext cx="268372" cy="244424"/>
          </a:xfrm>
          <a:prstGeom prst="mathMultiply">
            <a:avLst>
              <a:gd name="adj1" fmla="val 14017"/>
            </a:avLst>
          </a:prstGeom>
          <a:solidFill>
            <a:srgbClr val="FF00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9" name="Multiply 749">
            <a:extLst>
              <a:ext uri="{FF2B5EF4-FFF2-40B4-BE49-F238E27FC236}">
                <a16:creationId xmlns:a16="http://schemas.microsoft.com/office/drawing/2014/main" id="{270F7A2D-9D41-40C1-B562-4DB2FB1ECA13}"/>
              </a:ext>
            </a:extLst>
          </p:cNvPr>
          <p:cNvSpPr/>
          <p:nvPr/>
        </p:nvSpPr>
        <p:spPr>
          <a:xfrm>
            <a:off x="5867296" y="1802228"/>
            <a:ext cx="268372" cy="244424"/>
          </a:xfrm>
          <a:prstGeom prst="mathMultiply">
            <a:avLst>
              <a:gd name="adj1" fmla="val 14017"/>
            </a:avLst>
          </a:prstGeom>
          <a:solidFill>
            <a:srgbClr val="FF00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1" name="Multiply 749">
            <a:extLst>
              <a:ext uri="{FF2B5EF4-FFF2-40B4-BE49-F238E27FC236}">
                <a16:creationId xmlns:a16="http://schemas.microsoft.com/office/drawing/2014/main" id="{270F7A2D-9D41-40C1-B562-4DB2FB1ECA13}"/>
              </a:ext>
            </a:extLst>
          </p:cNvPr>
          <p:cNvSpPr/>
          <p:nvPr/>
        </p:nvSpPr>
        <p:spPr>
          <a:xfrm>
            <a:off x="6872133" y="1817340"/>
            <a:ext cx="268372" cy="244424"/>
          </a:xfrm>
          <a:prstGeom prst="mathMultiply">
            <a:avLst>
              <a:gd name="adj1" fmla="val 14017"/>
            </a:avLst>
          </a:prstGeom>
          <a:solidFill>
            <a:srgbClr val="FF00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4" name="Multiply 749">
            <a:extLst>
              <a:ext uri="{FF2B5EF4-FFF2-40B4-BE49-F238E27FC236}">
                <a16:creationId xmlns:a16="http://schemas.microsoft.com/office/drawing/2014/main" id="{270F7A2D-9D41-40C1-B562-4DB2FB1ECA13}"/>
              </a:ext>
            </a:extLst>
          </p:cNvPr>
          <p:cNvSpPr/>
          <p:nvPr/>
        </p:nvSpPr>
        <p:spPr>
          <a:xfrm>
            <a:off x="8075627" y="1818189"/>
            <a:ext cx="268372" cy="244424"/>
          </a:xfrm>
          <a:prstGeom prst="mathMultiply">
            <a:avLst>
              <a:gd name="adj1" fmla="val 14017"/>
            </a:avLst>
          </a:prstGeom>
          <a:solidFill>
            <a:srgbClr val="FF00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65" name="Picture 264">
            <a:extLst>
              <a:ext uri="{FF2B5EF4-FFF2-40B4-BE49-F238E27FC236}">
                <a16:creationId xmlns:a16="http://schemas.microsoft.com/office/drawing/2014/main" id="{A6103CEB-FF20-4A71-9675-E0A5A0331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998" y="2189980"/>
            <a:ext cx="229076" cy="200123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A6103CEB-FF20-4A71-9675-E0A5A0331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8745" y="2176395"/>
            <a:ext cx="229076" cy="200123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A6103CEB-FF20-4A71-9675-E0A5A0331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679" y="2175558"/>
            <a:ext cx="211290" cy="184585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A6103CEB-FF20-4A71-9675-E0A5A0331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8720" y="2230247"/>
            <a:ext cx="229076" cy="200123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A6103CEB-FF20-4A71-9675-E0A5A0331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9546" y="2230770"/>
            <a:ext cx="229076" cy="200123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A6103CEB-FF20-4A71-9675-E0A5A0331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487" y="2216906"/>
            <a:ext cx="199100" cy="1739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982" y="3181340"/>
            <a:ext cx="3495776" cy="73788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GB" sz="16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 </a:t>
            </a:r>
            <a:r>
              <a:rPr lang="en-GB" sz="1600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Manual</a:t>
            </a:r>
            <a:r>
              <a:rPr lang="en-GB" sz="16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control all steps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 </a:t>
            </a: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update </a:t>
            </a:r>
            <a:r>
              <a:rPr lang="en-GB" sz="16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results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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Wrong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 packing to market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 2" panose="05020102010507070707" pitchFamily="18" charset="2"/>
            </a:endParaRPr>
          </a:p>
        </p:txBody>
      </p:sp>
      <p:sp>
        <p:nvSpPr>
          <p:cNvPr id="287" name="Isosceles Triangle 286">
            <a:extLst>
              <a:ext uri="{FF2B5EF4-FFF2-40B4-BE49-F238E27FC236}">
                <a16:creationId xmlns:a16="http://schemas.microsoft.com/office/drawing/2014/main" id="{9A6F4F42-8497-46FF-BD69-8C47042410B3}"/>
              </a:ext>
            </a:extLst>
          </p:cNvPr>
          <p:cNvSpPr/>
          <p:nvPr/>
        </p:nvSpPr>
        <p:spPr>
          <a:xfrm rot="16200000" flipV="1">
            <a:off x="3312628" y="3487476"/>
            <a:ext cx="794580" cy="97606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107084" y="1323668"/>
            <a:ext cx="3083707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using time: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1,248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H/Year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3256" y="1681917"/>
            <a:ext cx="8001000" cy="114855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2237315"/>
            <a:ext cx="586078" cy="442315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62214" y="1778909"/>
            <a:ext cx="622005" cy="3865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  <a:scene3d>
            <a:camera prst="orthographicFront"/>
            <a:lightRig rig="threePt" dir="t"/>
          </a:scene3d>
          <a:sp3d>
            <a:bevelT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Weight check FA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231" y="1701042"/>
            <a:ext cx="729969" cy="1127064"/>
          </a:xfrm>
          <a:prstGeom prst="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16325" y="2074335"/>
            <a:ext cx="23461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3808265" y="3151296"/>
            <a:ext cx="5159008" cy="799334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486" y="3209363"/>
            <a:ext cx="805344" cy="351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4861051" y="3512031"/>
            <a:ext cx="960678" cy="454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Double job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C147BE1-0445-424E-B4FC-2ACE0B897533}"/>
              </a:ext>
            </a:extLst>
          </p:cNvPr>
          <p:cNvSpPr/>
          <p:nvPr/>
        </p:nvSpPr>
        <p:spPr>
          <a:xfrm>
            <a:off x="5243380" y="3160893"/>
            <a:ext cx="656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rgbClr val="FF0000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ea typeface="Meiryo UI" panose="020B0604030504040204" pitchFamily="50" charset="-128"/>
                <a:cs typeface="Arial" panose="020B0604020202020204" pitchFamily="34" charset="0"/>
              </a:rPr>
              <a:t>Off line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0345" y="3196419"/>
            <a:ext cx="957414" cy="3626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5" name="Rectangle 154"/>
          <p:cNvSpPr/>
          <p:nvPr/>
        </p:nvSpPr>
        <p:spPr>
          <a:xfrm>
            <a:off x="6986599" y="3522834"/>
            <a:ext cx="1310454" cy="454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Manual input report daily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0372" y="3195982"/>
            <a:ext cx="1150179" cy="364675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642465" y="3520248"/>
            <a:ext cx="1535563" cy="454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Copy &amp; paste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 inspection result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276" y="3193063"/>
            <a:ext cx="778040" cy="3376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0" name="Rectangle 159"/>
          <p:cNvSpPr/>
          <p:nvPr/>
        </p:nvSpPr>
        <p:spPr>
          <a:xfrm>
            <a:off x="7971063" y="3520450"/>
            <a:ext cx="1163535" cy="454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Take time to traceability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41053" y="3245940"/>
            <a:ext cx="228600" cy="30616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4320" y="3188514"/>
            <a:ext cx="1051256" cy="387587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3859693" y="3522834"/>
            <a:ext cx="1066800" cy="454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search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C147BE1-0445-424E-B4FC-2ACE0B897533}"/>
              </a:ext>
            </a:extLst>
          </p:cNvPr>
          <p:cNvSpPr/>
          <p:nvPr/>
        </p:nvSpPr>
        <p:spPr>
          <a:xfrm>
            <a:off x="3774486" y="3169739"/>
            <a:ext cx="11762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solidFill>
                  <a:srgbClr val="FF0000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ea typeface="Meiryo UI" panose="020B0604030504040204" pitchFamily="50" charset="-128"/>
                <a:cs typeface="Arial" panose="020B0604020202020204" pitchFamily="34" charset="0"/>
              </a:rPr>
              <a:t>Weight FA data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F46FF78-FD96-4907-83EF-D202C64BCFAF}"/>
              </a:ext>
            </a:extLst>
          </p:cNvPr>
          <p:cNvSpPr/>
          <p:nvPr/>
        </p:nvSpPr>
        <p:spPr>
          <a:xfrm>
            <a:off x="15499" y="4816981"/>
            <a:ext cx="866615" cy="394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FA line</a:t>
            </a:r>
            <a:endParaRPr lang="en-US" sz="1400" b="0" dirty="0">
              <a:solidFill>
                <a:srgbClr val="0000FF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91F54E-C271-79FD-4103-DE6C91FCB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167"/>
            <a:ext cx="9144000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FFFFCC"/>
                </a:solidFill>
                <a:ea typeface="Meiryo UI" panose="020B0604030504040204" pitchFamily="50" charset="-128"/>
              </a:rPr>
              <a:t>Detail Improvement Activity</a:t>
            </a:r>
            <a:endParaRPr lang="en-US" altLang="ja-JP" sz="2000" b="1" dirty="0">
              <a:solidFill>
                <a:srgbClr val="FFFFCC"/>
              </a:solidFill>
              <a:ea typeface="Meiryo UI" panose="020B0604030504040204" pitchFamily="50" charset="-128"/>
            </a:endParaRPr>
          </a:p>
        </p:txBody>
      </p:sp>
      <p:sp>
        <p:nvSpPr>
          <p:cNvPr id="3" name="正方形/長方形 40">
            <a:extLst>
              <a:ext uri="{FF2B5EF4-FFF2-40B4-BE49-F238E27FC236}">
                <a16:creationId xmlns:a16="http://schemas.microsoft.com/office/drawing/2014/main" id="{D12FA203-3C55-CE4F-4ABE-FE40647CDC0B}"/>
              </a:ext>
            </a:extLst>
          </p:cNvPr>
          <p:cNvSpPr/>
          <p:nvPr/>
        </p:nvSpPr>
        <p:spPr>
          <a:xfrm>
            <a:off x="8289174" y="51261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5</a:t>
            </a: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6" name="角丸四角形 2">
            <a:extLst>
              <a:ext uri="{FF2B5EF4-FFF2-40B4-BE49-F238E27FC236}">
                <a16:creationId xmlns:a16="http://schemas.microsoft.com/office/drawing/2014/main" id="{B2EDADBD-B5B2-292C-4F0F-C8B15547952B}"/>
              </a:ext>
            </a:extLst>
          </p:cNvPr>
          <p:cNvSpPr/>
          <p:nvPr/>
        </p:nvSpPr>
        <p:spPr>
          <a:xfrm>
            <a:off x="55002" y="389084"/>
            <a:ext cx="1124465" cy="30463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 smtClean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Theme </a:t>
            </a:r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 panose="05020102010507070707" pitchFamily="18" charset="2"/>
              </a:rPr>
              <a:t>1</a:t>
            </a:r>
            <a:endParaRPr lang="en-US" altLang="ja-JP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ADD2C7-0384-4CE9-8333-BE8F37156ADF}"/>
              </a:ext>
            </a:extLst>
          </p:cNvPr>
          <p:cNvSpPr/>
          <p:nvPr/>
        </p:nvSpPr>
        <p:spPr>
          <a:xfrm>
            <a:off x="1219200" y="396439"/>
            <a:ext cx="7877538" cy="298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OQC management process by software</a:t>
            </a:r>
          </a:p>
        </p:txBody>
      </p:sp>
      <p:sp>
        <p:nvSpPr>
          <p:cNvPr id="25" name="Rounded Rectangle 42">
            <a:extLst>
              <a:ext uri="{FF2B5EF4-FFF2-40B4-BE49-F238E27FC236}">
                <a16:creationId xmlns:a16="http://schemas.microsoft.com/office/drawing/2014/main" id="{38B55FC2-A2B0-D491-C1D8-B46BD240F7F0}"/>
              </a:ext>
            </a:extLst>
          </p:cNvPr>
          <p:cNvSpPr/>
          <p:nvPr/>
        </p:nvSpPr>
        <p:spPr>
          <a:xfrm>
            <a:off x="3435574" y="1084349"/>
            <a:ext cx="2258889" cy="255277"/>
          </a:xfrm>
          <a:prstGeom prst="round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actions</a:t>
            </a:r>
          </a:p>
        </p:txBody>
      </p:sp>
      <p:sp>
        <p:nvSpPr>
          <p:cNvPr id="130" name="Multiply 749">
            <a:extLst>
              <a:ext uri="{FF2B5EF4-FFF2-40B4-BE49-F238E27FC236}">
                <a16:creationId xmlns:a16="http://schemas.microsoft.com/office/drawing/2014/main" id="{270F7A2D-9D41-40C1-B562-4DB2FB1ECA13}"/>
              </a:ext>
            </a:extLst>
          </p:cNvPr>
          <p:cNvSpPr/>
          <p:nvPr/>
        </p:nvSpPr>
        <p:spPr>
          <a:xfrm>
            <a:off x="811025" y="1941443"/>
            <a:ext cx="227977" cy="237593"/>
          </a:xfrm>
          <a:prstGeom prst="mathMultiply">
            <a:avLst>
              <a:gd name="adj1" fmla="val 14017"/>
            </a:avLst>
          </a:prstGeom>
          <a:solidFill>
            <a:srgbClr val="FF00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50" name="Picture 349">
            <a:extLst>
              <a:ext uri="{FF2B5EF4-FFF2-40B4-BE49-F238E27FC236}">
                <a16:creationId xmlns:a16="http://schemas.microsoft.com/office/drawing/2014/main" id="{37C4D034-232E-4BD1-A1FA-93BD75044F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91" y="5279668"/>
            <a:ext cx="589377" cy="448387"/>
          </a:xfrm>
          <a:prstGeom prst="rect">
            <a:avLst/>
          </a:prstGeom>
        </p:spPr>
      </p:pic>
      <p:sp>
        <p:nvSpPr>
          <p:cNvPr id="353" name="Cube 352">
            <a:extLst>
              <a:ext uri="{FF2B5EF4-FFF2-40B4-BE49-F238E27FC236}">
                <a16:creationId xmlns:a16="http://schemas.microsoft.com/office/drawing/2014/main" id="{942E0ED0-1833-4351-BB77-400EBD4DA246}"/>
              </a:ext>
            </a:extLst>
          </p:cNvPr>
          <p:cNvSpPr/>
          <p:nvPr/>
        </p:nvSpPr>
        <p:spPr>
          <a:xfrm>
            <a:off x="200806" y="5141128"/>
            <a:ext cx="304428" cy="234154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54" name="図 49">
            <a:extLst>
              <a:ext uri="{FF2B5EF4-FFF2-40B4-BE49-F238E27FC236}">
                <a16:creationId xmlns:a16="http://schemas.microsoft.com/office/drawing/2014/main" id="{253519A7-4914-464A-B061-CF1154FBC3D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57434" y="5198540"/>
            <a:ext cx="208264" cy="11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5" name="Picture 354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2299" y="5479617"/>
            <a:ext cx="234276" cy="324551"/>
          </a:xfrm>
          <a:prstGeom prst="rect">
            <a:avLst/>
          </a:prstGeom>
        </p:spPr>
      </p:pic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9532A45-167E-4E33-80FC-57C1AF27314F}"/>
              </a:ext>
            </a:extLst>
          </p:cNvPr>
          <p:cNvGrpSpPr/>
          <p:nvPr/>
        </p:nvGrpSpPr>
        <p:grpSpPr>
          <a:xfrm>
            <a:off x="7980360" y="5283633"/>
            <a:ext cx="1003261" cy="451874"/>
            <a:chOff x="10200343" y="4568400"/>
            <a:chExt cx="1771178" cy="952526"/>
          </a:xfrm>
        </p:grpSpPr>
        <p:pic>
          <p:nvPicPr>
            <p:cNvPr id="370" name="Picture 369">
              <a:extLst>
                <a:ext uri="{FF2B5EF4-FFF2-40B4-BE49-F238E27FC236}">
                  <a16:creationId xmlns:a16="http://schemas.microsoft.com/office/drawing/2014/main" id="{F846DD9E-A44C-4A46-8949-69056789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11397" y="4574041"/>
              <a:ext cx="1060124" cy="946885"/>
            </a:xfrm>
            <a:prstGeom prst="rect">
              <a:avLst/>
            </a:prstGeom>
          </p:spPr>
        </p:pic>
        <p:sp>
          <p:nvSpPr>
            <p:cNvPr id="371" name="Cube 370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134565" y="4568400"/>
              <a:ext cx="474300" cy="47191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372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095982" y="4596722"/>
              <a:ext cx="326688" cy="331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3" name="Picture 372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00" b="100000" l="0" r="80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234217" y="5006447"/>
              <a:ext cx="466558" cy="534305"/>
            </a:xfrm>
            <a:prstGeom prst="rect">
              <a:avLst/>
            </a:prstGeom>
          </p:spPr>
        </p:pic>
      </p:grpSp>
      <p:grpSp>
        <p:nvGrpSpPr>
          <p:cNvPr id="232" name="Group 231"/>
          <p:cNvGrpSpPr/>
          <p:nvPr/>
        </p:nvGrpSpPr>
        <p:grpSpPr>
          <a:xfrm>
            <a:off x="1157097" y="4988165"/>
            <a:ext cx="7669925" cy="229083"/>
            <a:chOff x="1092748" y="5387594"/>
            <a:chExt cx="7669925" cy="229083"/>
          </a:xfrm>
        </p:grpSpPr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1400513" y="5482720"/>
              <a:ext cx="2911000" cy="107"/>
            </a:xfrm>
            <a:prstGeom prst="straightConnector1">
              <a:avLst/>
            </a:prstGeom>
            <a:ln w="381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187F954-5E9D-4D95-AE49-62F6164F6779}"/>
                </a:ext>
              </a:extLst>
            </p:cNvPr>
            <p:cNvSpPr/>
            <p:nvPr/>
          </p:nvSpPr>
          <p:spPr>
            <a:xfrm>
              <a:off x="1092748" y="5408753"/>
              <a:ext cx="314163" cy="199344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3EA82419-9EE8-4032-B6E8-AD6570658C98}"/>
                </a:ext>
              </a:extLst>
            </p:cNvPr>
            <p:cNvSpPr/>
            <p:nvPr/>
          </p:nvSpPr>
          <p:spPr>
            <a:xfrm>
              <a:off x="2159990" y="5404894"/>
              <a:ext cx="313680" cy="2117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DA3E54FC-B60A-48CB-AB49-2B4F1C3D78B3}"/>
                </a:ext>
              </a:extLst>
            </p:cNvPr>
            <p:cNvSpPr/>
            <p:nvPr/>
          </p:nvSpPr>
          <p:spPr>
            <a:xfrm>
              <a:off x="3272180" y="5418907"/>
              <a:ext cx="339852" cy="1865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</a:t>
              </a: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6B702C23-5682-451F-BAFC-1D88D70DF970}"/>
                </a:ext>
              </a:extLst>
            </p:cNvPr>
            <p:cNvSpPr/>
            <p:nvPr/>
          </p:nvSpPr>
          <p:spPr>
            <a:xfrm>
              <a:off x="4338085" y="5387594"/>
              <a:ext cx="335774" cy="228623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7017DC3-0B1C-4757-9314-68177221F1BA}"/>
                </a:ext>
              </a:extLst>
            </p:cNvPr>
            <p:cNvSpPr/>
            <p:nvPr/>
          </p:nvSpPr>
          <p:spPr>
            <a:xfrm>
              <a:off x="5428886" y="5402777"/>
              <a:ext cx="336427" cy="186975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A6031DC-D27F-4003-A476-6FC61A2957BA}"/>
                </a:ext>
              </a:extLst>
            </p:cNvPr>
            <p:cNvSpPr/>
            <p:nvPr/>
          </p:nvSpPr>
          <p:spPr>
            <a:xfrm>
              <a:off x="6302255" y="5394160"/>
              <a:ext cx="325568" cy="206632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9FD520A5-1F68-4D14-9038-EF9A051F17A4}"/>
                </a:ext>
              </a:extLst>
            </p:cNvPr>
            <p:cNvSpPr/>
            <p:nvPr/>
          </p:nvSpPr>
          <p:spPr>
            <a:xfrm>
              <a:off x="7296080" y="5394212"/>
              <a:ext cx="329016" cy="207452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77165ACE-E3D3-44AD-B6F3-F357FF034824}"/>
                </a:ext>
              </a:extLst>
            </p:cNvPr>
            <p:cNvSpPr/>
            <p:nvPr/>
          </p:nvSpPr>
          <p:spPr>
            <a:xfrm>
              <a:off x="8443003" y="5405141"/>
              <a:ext cx="319670" cy="193226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8</a:t>
              </a:r>
            </a:p>
          </p:txBody>
        </p: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4664177" y="5483959"/>
              <a:ext cx="773413" cy="107"/>
            </a:xfrm>
            <a:prstGeom prst="straightConnector1">
              <a:avLst/>
            </a:prstGeom>
            <a:ln w="381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5766608" y="5487539"/>
              <a:ext cx="528252" cy="107"/>
            </a:xfrm>
            <a:prstGeom prst="straightConnector1">
              <a:avLst/>
            </a:prstGeom>
            <a:ln w="381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6634615" y="5482721"/>
              <a:ext cx="639185" cy="107"/>
            </a:xfrm>
            <a:prstGeom prst="straightConnector1">
              <a:avLst/>
            </a:prstGeom>
            <a:ln w="381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7599015" y="5484374"/>
              <a:ext cx="850755" cy="107"/>
            </a:xfrm>
            <a:prstGeom prst="straightConnector1">
              <a:avLst/>
            </a:prstGeom>
            <a:ln w="381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6" name="Picture 375">
            <a:extLst>
              <a:ext uri="{FF2B5EF4-FFF2-40B4-BE49-F238E27FC236}">
                <a16:creationId xmlns:a16="http://schemas.microsoft.com/office/drawing/2014/main" id="{FA92D1A9-61A0-4964-B634-C15D31ACFAD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5218" flipV="1">
            <a:off x="8228657" y="5329232"/>
            <a:ext cx="188409" cy="361704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F7726433-616F-4DBD-8A71-67D4CD3ADFF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1577">
            <a:off x="399718" y="5279342"/>
            <a:ext cx="174004" cy="331571"/>
          </a:xfrm>
          <a:prstGeom prst="rect">
            <a:avLst/>
          </a:prstGeom>
        </p:spPr>
      </p:pic>
      <p:sp>
        <p:nvSpPr>
          <p:cNvPr id="379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3323980" y="4808044"/>
            <a:ext cx="424450" cy="577045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0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2205878" y="4800600"/>
            <a:ext cx="424450" cy="577045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ED5DBB7C-436A-4EB8-AEF1-1368F7DA135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05172" y="5286325"/>
            <a:ext cx="1051793" cy="517984"/>
          </a:xfrm>
          <a:prstGeom prst="rect">
            <a:avLst/>
          </a:prstGeom>
          <a:noFill/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ED5DBB7C-436A-4EB8-AEF1-1368F7DA135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44008" y="5306565"/>
            <a:ext cx="986005" cy="506047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07831CDA-322B-4331-8B4D-A63DE767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849" y="5405471"/>
            <a:ext cx="1131640" cy="51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defRPr/>
            </a:pPr>
            <a:r>
              <a:rPr lang="en-GB" altLang="en-US" sz="1000" b="1" dirty="0">
                <a:solidFill>
                  <a:srgbClr val="0000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Weight check FA Data</a:t>
            </a:r>
            <a:endParaRPr kumimoji="0" lang="en-GB" altLang="en-US" sz="1000" b="1" i="0" u="none" strike="noStrike" kern="1200" cap="none" spc="0" normalizeH="0" baseline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831CDA-322B-4331-8B4D-A63DE767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1890" y="5382274"/>
            <a:ext cx="1054291" cy="48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defRPr/>
            </a:pPr>
            <a:r>
              <a:rPr lang="en-GB" altLang="en-US" sz="1000" b="1" dirty="0">
                <a:solidFill>
                  <a:srgbClr val="0000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Centralization OQC data</a:t>
            </a:r>
            <a:endParaRPr kumimoji="0" lang="en-GB" altLang="en-US" sz="1000" b="1" i="0" u="none" strike="noStrike" kern="1200" cap="none" spc="0" normalizeH="0" baseline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10430" y="5612419"/>
            <a:ext cx="142261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H="1">
            <a:off x="5142736" y="5710318"/>
            <a:ext cx="276304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>
            <a:off x="4591219" y="5210973"/>
            <a:ext cx="0" cy="18974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/>
          <p:cNvCxnSpPr/>
          <p:nvPr/>
        </p:nvCxnSpPr>
        <p:spPr>
          <a:xfrm rot="10800000" flipV="1">
            <a:off x="5143270" y="5198539"/>
            <a:ext cx="546218" cy="208977"/>
          </a:xfrm>
          <a:prstGeom prst="bentConnector3">
            <a:avLst>
              <a:gd name="adj1" fmla="val 21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65"/>
          <p:cNvCxnSpPr/>
          <p:nvPr/>
        </p:nvCxnSpPr>
        <p:spPr>
          <a:xfrm rot="10800000" flipV="1">
            <a:off x="5143269" y="5222628"/>
            <a:ext cx="1430580" cy="309489"/>
          </a:xfrm>
          <a:prstGeom prst="bentConnector3">
            <a:avLst>
              <a:gd name="adj1" fmla="val 6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/>
          <p:cNvCxnSpPr/>
          <p:nvPr/>
        </p:nvCxnSpPr>
        <p:spPr>
          <a:xfrm rot="10800000" flipV="1">
            <a:off x="5142737" y="5192271"/>
            <a:ext cx="2386655" cy="432699"/>
          </a:xfrm>
          <a:prstGeom prst="bentConnector3">
            <a:avLst>
              <a:gd name="adj1" fmla="val -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>
            <a:off x="3422031" y="5545181"/>
            <a:ext cx="6114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3462869" y="5244827"/>
            <a:ext cx="731342" cy="596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600" noProof="0" dirty="0">
                <a:solidFill>
                  <a:srgbClr val="0000CC"/>
                </a:solidFill>
                <a:latin typeface="Calibri" panose="020F0502020204030204"/>
              </a:rPr>
              <a:t> link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73167" y="5936199"/>
            <a:ext cx="2151172" cy="52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2870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marL="102870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process</a:t>
            </a:r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&amp;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2414673" y="5919834"/>
            <a:ext cx="3142090" cy="52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2870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 weight check data</a:t>
            </a:r>
          </a:p>
          <a:p>
            <a:pPr marL="102870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&amp; return sample by barcode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5684610" y="5919834"/>
            <a:ext cx="2100464" cy="52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2870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report daily</a:t>
            </a:r>
          </a:p>
          <a:p>
            <a:pPr marL="102870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sz="1400" dirty="0">
                <a:solidFill>
                  <a:schemeClr val="tx1"/>
                </a:solidFill>
              </a:rPr>
              <a:t>traceability</a:t>
            </a:r>
          </a:p>
        </p:txBody>
      </p:sp>
      <p:sp>
        <p:nvSpPr>
          <p:cNvPr id="262" name="Rounded Rectangle 261"/>
          <p:cNvSpPr/>
          <p:nvPr/>
        </p:nvSpPr>
        <p:spPr>
          <a:xfrm>
            <a:off x="92021" y="5972630"/>
            <a:ext cx="7756366" cy="421615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ounded Rectangle 42">
            <a:extLst>
              <a:ext uri="{FF2B5EF4-FFF2-40B4-BE49-F238E27FC236}">
                <a16:creationId xmlns:a16="http://schemas.microsoft.com/office/drawing/2014/main" id="{38B55FC2-A2B0-D491-C1D8-B46BD240F7F0}"/>
              </a:ext>
            </a:extLst>
          </p:cNvPr>
          <p:cNvSpPr/>
          <p:nvPr/>
        </p:nvSpPr>
        <p:spPr>
          <a:xfrm>
            <a:off x="-323841" y="5796794"/>
            <a:ext cx="1685998" cy="194932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FF"/>
                </a:solidFill>
                <a:effectLst>
                  <a:glow rad="152400">
                    <a:srgbClr val="C6E7FC">
                      <a:lumMod val="90000"/>
                    </a:srgb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Efficiency</a:t>
            </a:r>
          </a:p>
        </p:txBody>
      </p:sp>
      <p:sp>
        <p:nvSpPr>
          <p:cNvPr id="186" name="Isosceles Triangle 185">
            <a:extLst>
              <a:ext uri="{FF2B5EF4-FFF2-40B4-BE49-F238E27FC236}">
                <a16:creationId xmlns:a16="http://schemas.microsoft.com/office/drawing/2014/main" id="{A7081CF6-0055-4A73-8D38-6629EC5A160E}"/>
              </a:ext>
            </a:extLst>
          </p:cNvPr>
          <p:cNvSpPr/>
          <p:nvPr/>
        </p:nvSpPr>
        <p:spPr>
          <a:xfrm flipV="1">
            <a:off x="4117957" y="5838255"/>
            <a:ext cx="867672" cy="103196"/>
          </a:xfrm>
          <a:prstGeom prst="triangle">
            <a:avLst>
              <a:gd name="adj" fmla="val 54051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582" y="4370294"/>
            <a:ext cx="491672" cy="4194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1" name="Rectangle 270"/>
          <p:cNvSpPr/>
          <p:nvPr/>
        </p:nvSpPr>
        <p:spPr>
          <a:xfrm>
            <a:off x="5443668" y="4317144"/>
            <a:ext cx="1260620" cy="528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</a:rPr>
              <a:t>Make Weight OQC online </a:t>
            </a:r>
          </a:p>
          <a:p>
            <a:r>
              <a:rPr lang="en-US" sz="1200" dirty="0">
                <a:solidFill>
                  <a:srgbClr val="0000FF"/>
                </a:solidFill>
                <a:sym typeface="Wingdings 3" panose="05040102010807070707" pitchFamily="18" charset="2"/>
              </a:rPr>
              <a:t> (50min/day)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79658" y="4906552"/>
            <a:ext cx="8970723" cy="89587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ounded Rectangle 189"/>
          <p:cNvSpPr/>
          <p:nvPr/>
        </p:nvSpPr>
        <p:spPr>
          <a:xfrm>
            <a:off x="2491038" y="4286321"/>
            <a:ext cx="1978636" cy="584402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78761" y="4292246"/>
            <a:ext cx="2247057" cy="580606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4522689" y="4236506"/>
            <a:ext cx="5545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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4661325" y="4542444"/>
            <a:ext cx="2901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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-6655" y="4249887"/>
            <a:ext cx="442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</a:t>
            </a:r>
            <a:endParaRPr lang="en-US" sz="1200" dirty="0"/>
          </a:p>
        </p:txBody>
      </p:sp>
      <p:sp>
        <p:nvSpPr>
          <p:cNvPr id="195" name="Rectangle 194"/>
          <p:cNvSpPr/>
          <p:nvPr/>
        </p:nvSpPr>
        <p:spPr>
          <a:xfrm>
            <a:off x="13429" y="4501228"/>
            <a:ext cx="398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</a:t>
            </a:r>
            <a:endParaRPr lang="en-US" sz="1200" dirty="0"/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1523" y="4372045"/>
            <a:ext cx="476799" cy="397799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F7726433-616F-4DBD-8A71-67D4CD3ADFF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5993">
            <a:off x="805885" y="4561688"/>
            <a:ext cx="237165" cy="226810"/>
          </a:xfrm>
          <a:prstGeom prst="rect">
            <a:avLst/>
          </a:prstGeom>
        </p:spPr>
      </p:pic>
      <p:pic>
        <p:nvPicPr>
          <p:cNvPr id="198" name="図 49">
            <a:extLst>
              <a:ext uri="{FF2B5EF4-FFF2-40B4-BE49-F238E27FC236}">
                <a16:creationId xmlns:a16="http://schemas.microsoft.com/office/drawing/2014/main" id="{253519A7-4914-464A-B061-CF1154FBC3D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27042" y="4356057"/>
            <a:ext cx="265157" cy="15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" name="Rounded Rectangle 198"/>
          <p:cNvSpPr/>
          <p:nvPr/>
        </p:nvSpPr>
        <p:spPr>
          <a:xfrm>
            <a:off x="4665594" y="4270333"/>
            <a:ext cx="1950743" cy="601222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1034306" y="4317144"/>
            <a:ext cx="1390750" cy="557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0000FF"/>
                </a:solidFill>
              </a:rPr>
              <a:t>Develop App on tablet by barcode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200" dirty="0">
                <a:solidFill>
                  <a:srgbClr val="0000FF"/>
                </a:solidFill>
                <a:sym typeface="Wingdings 3" panose="05040102010807070707" pitchFamily="18" charset="2"/>
              </a:rPr>
              <a:t></a:t>
            </a:r>
            <a:r>
              <a:rPr lang="en-US" sz="1200" dirty="0">
                <a:solidFill>
                  <a:srgbClr val="0000FF"/>
                </a:solidFill>
              </a:rPr>
              <a:t> (30min/day) </a:t>
            </a:r>
          </a:p>
        </p:txBody>
      </p:sp>
      <p:sp>
        <p:nvSpPr>
          <p:cNvPr id="201" name="Rounded Rectangle 200"/>
          <p:cNvSpPr/>
          <p:nvPr/>
        </p:nvSpPr>
        <p:spPr>
          <a:xfrm>
            <a:off x="6793552" y="4284602"/>
            <a:ext cx="2230704" cy="583515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63123" y="4394238"/>
            <a:ext cx="496769" cy="395010"/>
          </a:xfrm>
          <a:prstGeom prst="rect">
            <a:avLst/>
          </a:prstGeom>
        </p:spPr>
      </p:pic>
      <p:sp>
        <p:nvSpPr>
          <p:cNvPr id="203" name="Rectangle 202"/>
          <p:cNvSpPr/>
          <p:nvPr/>
        </p:nvSpPr>
        <p:spPr>
          <a:xfrm>
            <a:off x="2374147" y="4249887"/>
            <a:ext cx="522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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2416555" y="4523573"/>
            <a:ext cx="398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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25"/>
          <a:srcRect l="14363" t="10170" r="13176" b="13256"/>
          <a:stretch/>
        </p:blipFill>
        <p:spPr>
          <a:xfrm>
            <a:off x="2750907" y="4578738"/>
            <a:ext cx="205688" cy="270052"/>
          </a:xfrm>
          <a:prstGeom prst="rect">
            <a:avLst/>
          </a:prstGeom>
        </p:spPr>
      </p:pic>
      <p:sp>
        <p:nvSpPr>
          <p:cNvPr id="206" name="Rectangle 205"/>
          <p:cNvSpPr/>
          <p:nvPr/>
        </p:nvSpPr>
        <p:spPr>
          <a:xfrm>
            <a:off x="3051695" y="4341755"/>
            <a:ext cx="1504612" cy="53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200" dirty="0" smtClean="0">
                <a:solidFill>
                  <a:srgbClr val="0000FF"/>
                </a:solidFill>
              </a:rPr>
              <a:t>Develop software </a:t>
            </a:r>
            <a:r>
              <a:rPr lang="en-US" sz="1200" dirty="0">
                <a:solidFill>
                  <a:srgbClr val="0000FF"/>
                </a:solidFill>
              </a:rPr>
              <a:t>trace weight </a:t>
            </a:r>
            <a:r>
              <a:rPr lang="en-US" sz="1200" dirty="0" smtClean="0">
                <a:solidFill>
                  <a:srgbClr val="0000FF"/>
                </a:solidFill>
              </a:rPr>
              <a:t>data FA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sym typeface="Wingdings 3" panose="05040102010807070707" pitchFamily="18" charset="2"/>
              </a:rPr>
              <a:t> </a:t>
            </a:r>
            <a:r>
              <a:rPr lang="en-US" sz="1200" dirty="0">
                <a:solidFill>
                  <a:srgbClr val="0000FF"/>
                </a:solidFill>
                <a:sym typeface="Wingdings 3" panose="05040102010807070707" pitchFamily="18" charset="2"/>
              </a:rPr>
              <a:t>(40min/day)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6705600" y="4249887"/>
            <a:ext cx="476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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6607706" y="4519833"/>
            <a:ext cx="692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FF0000"/>
                </a:solidFill>
                <a:latin typeface="Arial "/>
                <a:sym typeface="Wingdings" panose="05000000000000000000" pitchFamily="2" charset="2"/>
              </a:rPr>
              <a:t></a:t>
            </a:r>
            <a:endParaRPr lang="en-US" sz="1200" dirty="0"/>
          </a:p>
        </p:txBody>
      </p:sp>
      <p:sp>
        <p:nvSpPr>
          <p:cNvPr id="210" name="Rectangle 209"/>
          <p:cNvSpPr/>
          <p:nvPr/>
        </p:nvSpPr>
        <p:spPr>
          <a:xfrm>
            <a:off x="7558116" y="4382308"/>
            <a:ext cx="1661890" cy="418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0000FF"/>
                </a:solidFill>
              </a:rPr>
              <a:t>Develop function check </a:t>
            </a:r>
            <a:r>
              <a:rPr lang="en-US" sz="1200" dirty="0">
                <a:solidFill>
                  <a:srgbClr val="0000FF"/>
                </a:solidFill>
              </a:rPr>
              <a:t>master </a:t>
            </a:r>
            <a:r>
              <a:rPr lang="en-US" sz="1200" dirty="0" smtClean="0">
                <a:solidFill>
                  <a:srgbClr val="0000FF"/>
                </a:solidFill>
              </a:rPr>
              <a:t>data 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200" dirty="0">
                <a:solidFill>
                  <a:srgbClr val="0000FF"/>
                </a:solidFill>
                <a:sym typeface="Wingdings 3" panose="05040102010807070707" pitchFamily="18" charset="2"/>
              </a:rPr>
              <a:t> (80 min/day)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9808" y="1382831"/>
            <a:ext cx="4535786" cy="27708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1. Analysis </a:t>
            </a:r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en-US" sz="1600" b="1" dirty="0" smtClean="0">
                <a:solidFill>
                  <a:schemeClr val="bg1"/>
                </a:solidFill>
              </a:rPr>
              <a:t>urrent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 process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0169" y="2873263"/>
            <a:ext cx="3278823" cy="28464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/>
              <a:t>2. Meeting &amp; </a:t>
            </a:r>
            <a:r>
              <a:rPr lang="en-US" altLang="ja-JP" sz="1600" b="1" dirty="0" smtClean="0"/>
              <a:t>discuss: </a:t>
            </a:r>
            <a:r>
              <a:rPr lang="en-US" altLang="ja-JP" sz="1600" b="1" dirty="0"/>
              <a:t>IT &amp; OQC 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7848387" y="5925589"/>
            <a:ext cx="1605625" cy="52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2870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 remain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02870"/>
            <a:r>
              <a:rPr lang="en-US" sz="1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288</a:t>
            </a: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H/Year 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905778" y="5972630"/>
            <a:ext cx="1144603" cy="421615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Icon&#10;&#10;Description automatically generated">
            <a:extLst>
              <a:ext uri="{FF2B5EF4-FFF2-40B4-BE49-F238E27FC236}">
                <a16:creationId xmlns:a16="http://schemas.microsoft.com/office/drawing/2014/main" id="{D2B016CC-E0BE-3976-26BB-5496F8C2B7E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38" y="4369485"/>
            <a:ext cx="284682" cy="2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2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7D2BE6-C597-EBA1-8C2A-A017B4AB22FF}"/>
              </a:ext>
            </a:extLst>
          </p:cNvPr>
          <p:cNvSpPr/>
          <p:nvPr/>
        </p:nvSpPr>
        <p:spPr>
          <a:xfrm>
            <a:off x="76200" y="1232523"/>
            <a:ext cx="8991600" cy="5168277"/>
          </a:xfrm>
          <a:prstGeom prst="roundRect">
            <a:avLst>
              <a:gd name="adj" fmla="val 1696"/>
            </a:avLst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6E40C-D1D4-EC26-126F-A6022BE94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167"/>
            <a:ext cx="9144000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FFFFCC"/>
                </a:solidFill>
                <a:ea typeface="Meiryo UI" panose="020B0604030504040204" pitchFamily="50" charset="-128"/>
              </a:rPr>
              <a:t>Detail Improvement Activity</a:t>
            </a:r>
            <a:endParaRPr lang="en-US" altLang="ja-JP" sz="2000" b="1" dirty="0">
              <a:solidFill>
                <a:srgbClr val="FFFFCC"/>
              </a:solidFill>
              <a:ea typeface="Meiryo UI" panose="020B0604030504040204" pitchFamily="50" charset="-128"/>
            </a:endParaRPr>
          </a:p>
        </p:txBody>
      </p:sp>
      <p:sp>
        <p:nvSpPr>
          <p:cNvPr id="11" name="正方形/長方形 40">
            <a:extLst>
              <a:ext uri="{FF2B5EF4-FFF2-40B4-BE49-F238E27FC236}">
                <a16:creationId xmlns:a16="http://schemas.microsoft.com/office/drawing/2014/main" id="{D1EECAAE-2A4F-1E78-43E2-3452BA5AC55F}"/>
              </a:ext>
            </a:extLst>
          </p:cNvPr>
          <p:cNvSpPr/>
          <p:nvPr/>
        </p:nvSpPr>
        <p:spPr>
          <a:xfrm>
            <a:off x="8289174" y="51261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6</a:t>
            </a: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089" y="780009"/>
            <a:ext cx="9052346" cy="304800"/>
          </a:xfrm>
          <a:prstGeom prst="rect">
            <a:avLst/>
          </a:prstGeom>
          <a:solidFill>
            <a:srgbClr val="00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Activity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1.2: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Make an auto-link function to visualize SCM shipment shortage data</a:t>
            </a:r>
          </a:p>
        </p:txBody>
      </p:sp>
      <p:sp>
        <p:nvSpPr>
          <p:cNvPr id="137" name="角丸四角形 2">
            <a:extLst>
              <a:ext uri="{FF2B5EF4-FFF2-40B4-BE49-F238E27FC236}">
                <a16:creationId xmlns:a16="http://schemas.microsoft.com/office/drawing/2014/main" id="{B864F82B-E16A-4B94-A404-5CD1A7ECFA40}"/>
              </a:ext>
            </a:extLst>
          </p:cNvPr>
          <p:cNvSpPr/>
          <p:nvPr/>
        </p:nvSpPr>
        <p:spPr>
          <a:xfrm>
            <a:off x="18535" y="415800"/>
            <a:ext cx="1124465" cy="327569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 smtClean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Theme </a:t>
            </a:r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 panose="05020102010507070707" pitchFamily="18" charset="2"/>
              </a:rPr>
              <a:t>1</a:t>
            </a:r>
            <a:endParaRPr lang="en-US" altLang="ja-JP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219200" y="422565"/>
            <a:ext cx="7863685" cy="32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OQC management process by software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5564" y="6465758"/>
            <a:ext cx="9051508" cy="355873"/>
          </a:xfrm>
          <a:prstGeom prst="rect">
            <a:avLst/>
          </a:prstGeom>
          <a:solidFill>
            <a:srgbClr val="3366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ym typeface="Wingdings 2" panose="05020102010507070707" pitchFamily="18" charset="2"/>
              </a:rPr>
              <a:t> IT automation for OQC to reduce manual job		(</a:t>
            </a:r>
            <a:r>
              <a:rPr lang="en-US" dirty="0">
                <a:sym typeface="Wingdings 2" panose="05020102010507070707" pitchFamily="18" charset="2"/>
              </a:rPr>
              <a:t>Save time: </a:t>
            </a:r>
            <a:r>
              <a:rPr lang="en-US" dirty="0" smtClean="0">
                <a:sym typeface="Wingdings 2" panose="05020102010507070707" pitchFamily="18" charset="2"/>
              </a:rPr>
              <a:t>120H/Year</a:t>
            </a:r>
            <a:r>
              <a:rPr lang="en-US" dirty="0">
                <a:sym typeface="Wingdings 2" panose="05020102010507070707" pitchFamily="18" charset="2"/>
              </a:rPr>
              <a:t>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6126" y="4657143"/>
            <a:ext cx="4191000" cy="166472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Isosceles Triangle 229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5400000">
            <a:off x="4032003" y="5412982"/>
            <a:ext cx="831911" cy="11444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Rectangle: Rounded Corners 2">
            <a:extLst>
              <a:ext uri="{FF2B5EF4-FFF2-40B4-BE49-F238E27FC236}">
                <a16:creationId xmlns:a16="http://schemas.microsoft.com/office/drawing/2014/main" id="{631A24C7-B604-4413-BEE7-FA55E2CBFB69}"/>
              </a:ext>
            </a:extLst>
          </p:cNvPr>
          <p:cNvSpPr/>
          <p:nvPr/>
        </p:nvSpPr>
        <p:spPr>
          <a:xfrm>
            <a:off x="4457659" y="6110568"/>
            <a:ext cx="2590585" cy="29437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Visualize shipment priority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3188464-50CC-4366-96DA-B7E72386A545}"/>
              </a:ext>
            </a:extLst>
          </p:cNvPr>
          <p:cNvSpPr/>
          <p:nvPr/>
        </p:nvSpPr>
        <p:spPr>
          <a:xfrm>
            <a:off x="349100" y="6000690"/>
            <a:ext cx="585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</a:t>
            </a:r>
            <a:endParaRPr kumimoji="1"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47" y="1774630"/>
            <a:ext cx="1254953" cy="7040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76200" y="2426509"/>
            <a:ext cx="2438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</a:t>
            </a:r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Send inventory </a:t>
            </a:r>
          </a:p>
          <a:p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   &amp; shipment plan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3350" y="1774630"/>
            <a:ext cx="1299050" cy="683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286000" y="2426509"/>
            <a:ext cx="2362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</a:t>
            </a:r>
            <a:r>
              <a:rPr lang="en-US" sz="16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Update inventory   </a:t>
            </a:r>
          </a:p>
          <a:p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    &amp; shipment plan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4629503" y="2410217"/>
            <a:ext cx="1981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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Process Excel files manually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7079873" y="2414633"/>
            <a:ext cx="1981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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Send daily  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     production plan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783253"/>
            <a:ext cx="1476849" cy="6751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4038275" y="2201119"/>
            <a:ext cx="7517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3859400" y="1838254"/>
            <a:ext cx="1169800" cy="371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mail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3" name="Picture 8" descr="PE01722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774" y="1881247"/>
            <a:ext cx="607658" cy="61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A6103CEB-FF20-4A71-9675-E0A5A03319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5441" y="1724942"/>
            <a:ext cx="729088" cy="736765"/>
          </a:xfrm>
          <a:prstGeom prst="rect">
            <a:avLst/>
          </a:prstGeom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 flipH="1">
            <a:off x="6386008" y="2187997"/>
            <a:ext cx="89475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6324600" y="1808202"/>
            <a:ext cx="1169800" cy="371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mail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717502" y="2165724"/>
            <a:ext cx="621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1516392" y="1836120"/>
            <a:ext cx="1023540" cy="371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mail</a:t>
            </a:r>
          </a:p>
        </p:txBody>
      </p:sp>
      <p:cxnSp>
        <p:nvCxnSpPr>
          <p:cNvPr id="190" name="Straight Arrow Connector 189"/>
          <p:cNvCxnSpPr/>
          <p:nvPr/>
        </p:nvCxnSpPr>
        <p:spPr>
          <a:xfrm flipH="1">
            <a:off x="1669607" y="2372270"/>
            <a:ext cx="5606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1FB934A-D6A1-4B87-8D98-4A71940D011F}"/>
              </a:ext>
            </a:extLst>
          </p:cNvPr>
          <p:cNvSpPr/>
          <p:nvPr/>
        </p:nvSpPr>
        <p:spPr>
          <a:xfrm>
            <a:off x="4724400" y="3326675"/>
            <a:ext cx="4256761" cy="1007716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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indicated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shipment priority, stock quantity, shipment quantity (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min/day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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sample quantity, PL,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Characteristic, Reliability…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min/day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133190" y="3339738"/>
            <a:ext cx="4289181" cy="9906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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OQC system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link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shortage shipment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SCM,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control job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by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Excel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file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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OQC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oss of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time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to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more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information related to the inspection lot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Isosceles Triangle 214">
            <a:extLst>
              <a:ext uri="{FF2B5EF4-FFF2-40B4-BE49-F238E27FC236}">
                <a16:creationId xmlns:a16="http://schemas.microsoft.com/office/drawing/2014/main" id="{9A6F4F42-8497-46FF-BD69-8C47042410B3}"/>
              </a:ext>
            </a:extLst>
          </p:cNvPr>
          <p:cNvSpPr/>
          <p:nvPr/>
        </p:nvSpPr>
        <p:spPr>
          <a:xfrm rot="16200000" flipV="1">
            <a:off x="4099765" y="3748836"/>
            <a:ext cx="938521" cy="146451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1333" y="4809146"/>
            <a:ext cx="2351518" cy="11967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8806" y="4846677"/>
            <a:ext cx="1987927" cy="11540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364" y="5409358"/>
            <a:ext cx="1972726" cy="542169"/>
          </a:xfrm>
          <a:prstGeom prst="rect">
            <a:avLst/>
          </a:prstGeom>
          <a:ln cmpd="sng">
            <a:solidFill>
              <a:srgbClr val="0000FF"/>
            </a:solidFill>
          </a:ln>
        </p:spPr>
      </p:pic>
      <p:sp>
        <p:nvSpPr>
          <p:cNvPr id="20" name="Oval 19"/>
          <p:cNvSpPr/>
          <p:nvPr/>
        </p:nvSpPr>
        <p:spPr>
          <a:xfrm>
            <a:off x="7064204" y="5732515"/>
            <a:ext cx="1916958" cy="211175"/>
          </a:xfrm>
          <a:prstGeom prst="ellipse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1334" y="5557944"/>
            <a:ext cx="2351518" cy="432046"/>
          </a:xfrm>
          <a:prstGeom prst="rect">
            <a:avLst/>
          </a:prstGeom>
        </p:spPr>
      </p:pic>
      <p:sp>
        <p:nvSpPr>
          <p:cNvPr id="88" name="Oval 87"/>
          <p:cNvSpPr/>
          <p:nvPr/>
        </p:nvSpPr>
        <p:spPr>
          <a:xfrm>
            <a:off x="4629503" y="5639142"/>
            <a:ext cx="318388" cy="287270"/>
          </a:xfrm>
          <a:prstGeom prst="ellipse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728575" y="5610543"/>
            <a:ext cx="463591" cy="290601"/>
          </a:xfrm>
          <a:prstGeom prst="ellipse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6392297" y="5609158"/>
            <a:ext cx="463591" cy="290601"/>
          </a:xfrm>
          <a:prstGeom prst="ellipse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Line Callout 1 22"/>
          <p:cNvSpPr/>
          <p:nvPr/>
        </p:nvSpPr>
        <p:spPr>
          <a:xfrm>
            <a:off x="7505878" y="5405216"/>
            <a:ext cx="1224799" cy="327299"/>
          </a:xfrm>
          <a:prstGeom prst="borderCallout1">
            <a:avLst>
              <a:gd name="adj1" fmla="val 61980"/>
              <a:gd name="adj2" fmla="val 98611"/>
              <a:gd name="adj3" fmla="val 112517"/>
              <a:gd name="adj4" fmla="val 106766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FF"/>
                </a:solidFill>
              </a:rPr>
              <a:t>Not manual </a:t>
            </a:r>
            <a:r>
              <a:rPr lang="en-US" sz="1200" dirty="0">
                <a:solidFill>
                  <a:srgbClr val="0000FF"/>
                </a:solidFill>
              </a:rPr>
              <a:t>input</a:t>
            </a:r>
          </a:p>
        </p:txBody>
      </p:sp>
      <p:sp>
        <p:nvSpPr>
          <p:cNvPr id="92" name="Line Callout 1 91"/>
          <p:cNvSpPr/>
          <p:nvPr/>
        </p:nvSpPr>
        <p:spPr>
          <a:xfrm>
            <a:off x="4833126" y="5273794"/>
            <a:ext cx="914400" cy="236068"/>
          </a:xfrm>
          <a:prstGeom prst="borderCallout1">
            <a:avLst>
              <a:gd name="adj1" fmla="val 56600"/>
              <a:gd name="adj2" fmla="val -1389"/>
              <a:gd name="adj3" fmla="val 167940"/>
              <a:gd name="adj4" fmla="val -1750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</a:rPr>
              <a:t>Ship by air</a:t>
            </a:r>
          </a:p>
        </p:txBody>
      </p:sp>
      <p:sp>
        <p:nvSpPr>
          <p:cNvPr id="93" name="Line Callout 1 92"/>
          <p:cNvSpPr/>
          <p:nvPr/>
        </p:nvSpPr>
        <p:spPr>
          <a:xfrm>
            <a:off x="6087470" y="5175102"/>
            <a:ext cx="885381" cy="334760"/>
          </a:xfrm>
          <a:prstGeom prst="borderCallout1">
            <a:avLst>
              <a:gd name="adj1" fmla="val 56600"/>
              <a:gd name="adj2" fmla="val -1389"/>
              <a:gd name="adj3" fmla="val 167940"/>
              <a:gd name="adj4" fmla="val -1750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</a:rPr>
              <a:t>Shipment Quantity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0C2CB4-C647-77C0-F24F-779146E33231}"/>
              </a:ext>
            </a:extLst>
          </p:cNvPr>
          <p:cNvSpPr/>
          <p:nvPr/>
        </p:nvSpPr>
        <p:spPr>
          <a:xfrm>
            <a:off x="131606" y="1697190"/>
            <a:ext cx="8849555" cy="1247536"/>
          </a:xfrm>
          <a:prstGeom prst="roundRect">
            <a:avLst>
              <a:gd name="adj" fmla="val 4671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42">
            <a:extLst>
              <a:ext uri="{FF2B5EF4-FFF2-40B4-BE49-F238E27FC236}">
                <a16:creationId xmlns:a16="http://schemas.microsoft.com/office/drawing/2014/main" id="{CA686F0B-4D05-C53A-C4D3-BD8FBCDA6818}"/>
              </a:ext>
            </a:extLst>
          </p:cNvPr>
          <p:cNvSpPr/>
          <p:nvPr/>
        </p:nvSpPr>
        <p:spPr>
          <a:xfrm>
            <a:off x="3312153" y="1134585"/>
            <a:ext cx="2277470" cy="244594"/>
          </a:xfrm>
          <a:prstGeom prst="round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7A69D-BAE9-B13E-3DBC-BFB226AA2272}"/>
              </a:ext>
            </a:extLst>
          </p:cNvPr>
          <p:cNvSpPr txBox="1"/>
          <p:nvPr/>
        </p:nvSpPr>
        <p:spPr>
          <a:xfrm>
            <a:off x="381001" y="1975391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SCM 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24C61-5686-E676-65A8-635317ABB477}"/>
              </a:ext>
            </a:extLst>
          </p:cNvPr>
          <p:cNvSpPr txBox="1"/>
          <p:nvPr/>
        </p:nvSpPr>
        <p:spPr>
          <a:xfrm>
            <a:off x="2895600" y="1975391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FA 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B1D550-DF97-AB15-42B7-8A0F83B69FBC}"/>
              </a:ext>
            </a:extLst>
          </p:cNvPr>
          <p:cNvSpPr txBox="1"/>
          <p:nvPr/>
        </p:nvSpPr>
        <p:spPr>
          <a:xfrm>
            <a:off x="5410200" y="1975391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O</a:t>
            </a:r>
            <a:r>
              <a:rPr lang="en-US" b="1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QC</a:t>
            </a:r>
            <a:r>
              <a:rPr lang="en-US" sz="1800" b="1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F1BD66-0E7A-DC57-A857-D7CE8F4BFA95}"/>
              </a:ext>
            </a:extLst>
          </p:cNvPr>
          <p:cNvSpPr txBox="1"/>
          <p:nvPr/>
        </p:nvSpPr>
        <p:spPr>
          <a:xfrm>
            <a:off x="8001000" y="1975391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PCS</a:t>
            </a:r>
            <a:r>
              <a:rPr lang="en-US" sz="1800" b="1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31606" y="1369584"/>
            <a:ext cx="3027884" cy="29404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1. Analysis </a:t>
            </a:r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en-US" sz="1600" b="1" dirty="0" smtClean="0">
                <a:solidFill>
                  <a:schemeClr val="bg1"/>
                </a:solidFill>
              </a:rPr>
              <a:t>urrent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Situation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26078" y="3015358"/>
            <a:ext cx="3876179" cy="294133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2</a:t>
            </a:r>
            <a:r>
              <a:rPr lang="en-US" sz="1600" b="1" dirty="0" smtClean="0"/>
              <a:t>. </a:t>
            </a:r>
            <a:r>
              <a:rPr lang="en-US" altLang="ja-JP" sz="1600" b="1" dirty="0"/>
              <a:t>Meeting &amp; discuss: IT - OQC - SCM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13996" y="4389540"/>
            <a:ext cx="7002285" cy="271892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3. Develop functions </a:t>
            </a:r>
            <a:r>
              <a:rPr lang="en-US" sz="1600" b="1" dirty="0">
                <a:sym typeface="Wingdings 2" panose="05020102010507070707" pitchFamily="18" charset="2"/>
              </a:rPr>
              <a:t>auto link OQC system &amp; </a:t>
            </a:r>
            <a:r>
              <a:rPr lang="en-US" sz="1600" b="1" dirty="0"/>
              <a:t>shortage shipment SCM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112844" y="2989108"/>
            <a:ext cx="2906417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using time: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144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H/Year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ED5DBB7C-436A-4EB8-AEF1-1368F7DA13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3483" y="4976341"/>
            <a:ext cx="1042811" cy="866033"/>
          </a:xfrm>
          <a:prstGeom prst="rect">
            <a:avLst/>
          </a:prstGeom>
          <a:noFill/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4C147BE1-0445-424E-B4FC-2ACE0B897533}"/>
              </a:ext>
            </a:extLst>
          </p:cNvPr>
          <p:cNvSpPr/>
          <p:nvPr/>
        </p:nvSpPr>
        <p:spPr>
          <a:xfrm>
            <a:off x="2067009" y="5114431"/>
            <a:ext cx="9760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FF00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OQC </a:t>
            </a:r>
            <a:r>
              <a:rPr lang="en-US" altLang="ja-JP" sz="1600" b="1" dirty="0" smtClean="0">
                <a:solidFill>
                  <a:srgbClr val="FFFF00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system</a:t>
            </a:r>
            <a:endParaRPr lang="en-US" altLang="ja-JP" sz="1600" b="1" dirty="0">
              <a:solidFill>
                <a:srgbClr val="FFFF00"/>
              </a:solidFill>
              <a:effectLst>
                <a:glow rad="127000">
                  <a:schemeClr val="accent1">
                    <a:lumMod val="75000"/>
                  </a:schemeClr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4" name="Picture 73" descr="A picture containing text, electronics, computer, keyboard&#10;&#10;Description automatically generated">
            <a:extLst>
              <a:ext uri="{FF2B5EF4-FFF2-40B4-BE49-F238E27FC236}">
                <a16:creationId xmlns:a16="http://schemas.microsoft.com/office/drawing/2014/main" id="{96E6535F-5A81-78F4-B4C3-524E97E2962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1" y="4769372"/>
            <a:ext cx="659937" cy="45289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AAA9107-5162-3767-B677-D93F2E1BD2DD}"/>
              </a:ext>
            </a:extLst>
          </p:cNvPr>
          <p:cNvSpPr txBox="1"/>
          <p:nvPr/>
        </p:nvSpPr>
        <p:spPr>
          <a:xfrm>
            <a:off x="318567" y="4789411"/>
            <a:ext cx="676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1508B8"/>
                </a:solidFill>
              </a:rPr>
              <a:t>SCM</a:t>
            </a:r>
            <a:endParaRPr lang="en-US" sz="1200" b="1" dirty="0">
              <a:solidFill>
                <a:srgbClr val="1508B8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F950903-C900-BE0A-7FB5-5548466449E2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994686" y="4927911"/>
            <a:ext cx="839365" cy="417610"/>
          </a:xfrm>
          <a:prstGeom prst="straightConnector1">
            <a:avLst/>
          </a:prstGeom>
          <a:ln w="254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DF86240-7B10-31F5-7A9B-73834AB94971}"/>
              </a:ext>
            </a:extLst>
          </p:cNvPr>
          <p:cNvSpPr txBox="1"/>
          <p:nvPr/>
        </p:nvSpPr>
        <p:spPr>
          <a:xfrm rot="1621790">
            <a:off x="1041938" y="4885846"/>
            <a:ext cx="822700" cy="4337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ts val="1600"/>
              </a:lnSpc>
              <a:spcBef>
                <a:spcPct val="0"/>
              </a:spcBef>
              <a:buFontTx/>
              <a:buNone/>
            </a:pPr>
            <a:r>
              <a:rPr lang="en-GB" altLang="en-US" sz="10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Create </a:t>
            </a:r>
            <a:r>
              <a:rPr lang="en-GB" altLang="en-US" sz="1000" dirty="0" smtClean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auto-link</a:t>
            </a:r>
          </a:p>
          <a:p>
            <a:pPr algn="ctr">
              <a:lnSpc>
                <a:spcPts val="1600"/>
              </a:lnSpc>
              <a:spcBef>
                <a:spcPct val="0"/>
              </a:spcBef>
              <a:buFontTx/>
              <a:buNone/>
            </a:pPr>
            <a:r>
              <a:rPr lang="en-GB" altLang="en-US" sz="1000" dirty="0" smtClean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GB" altLang="en-US" sz="10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SCM data</a:t>
            </a:r>
            <a:endParaRPr lang="en-GB" altLang="en-US" sz="1000" dirty="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78" name="Picture 77" descr="A picture containing text, electronics, computer, keyboard&#10;&#10;Description automatically generated">
            <a:extLst>
              <a:ext uri="{FF2B5EF4-FFF2-40B4-BE49-F238E27FC236}">
                <a16:creationId xmlns:a16="http://schemas.microsoft.com/office/drawing/2014/main" id="{96E6535F-5A81-78F4-B4C3-524E97E2962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0" y="5603086"/>
            <a:ext cx="631857" cy="4999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AAA9107-5162-3767-B677-D93F2E1BD2DD}"/>
              </a:ext>
            </a:extLst>
          </p:cNvPr>
          <p:cNvSpPr txBox="1"/>
          <p:nvPr/>
        </p:nvSpPr>
        <p:spPr>
          <a:xfrm>
            <a:off x="221422" y="5623992"/>
            <a:ext cx="676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1508B8"/>
                </a:solidFill>
              </a:rPr>
              <a:t>FA</a:t>
            </a:r>
            <a:endParaRPr lang="en-US" sz="1200" b="1" dirty="0">
              <a:solidFill>
                <a:srgbClr val="1508B8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5E896FA-777E-D4E9-3ABA-0935E405FF25}"/>
              </a:ext>
            </a:extLst>
          </p:cNvPr>
          <p:cNvCxnSpPr>
            <a:cxnSpLocks/>
            <a:endCxn id="80" idx="3"/>
          </p:cNvCxnSpPr>
          <p:nvPr/>
        </p:nvCxnSpPr>
        <p:spPr>
          <a:xfrm flipH="1">
            <a:off x="897541" y="5591835"/>
            <a:ext cx="970366" cy="170657"/>
          </a:xfrm>
          <a:prstGeom prst="straightConnector1">
            <a:avLst/>
          </a:prstGeom>
          <a:ln w="254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59CFB38-091C-6834-7AAD-C5BE0E2B5C2F}"/>
              </a:ext>
            </a:extLst>
          </p:cNvPr>
          <p:cNvSpPr txBox="1"/>
          <p:nvPr/>
        </p:nvSpPr>
        <p:spPr>
          <a:xfrm rot="21029382">
            <a:off x="923495" y="5421362"/>
            <a:ext cx="956493" cy="4981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ts val="1600"/>
              </a:lnSpc>
            </a:pPr>
            <a:r>
              <a:rPr lang="en-US" sz="1000" dirty="0" smtClean="0"/>
              <a:t>Make function </a:t>
            </a:r>
          </a:p>
          <a:p>
            <a:pPr algn="ctr">
              <a:lnSpc>
                <a:spcPts val="1600"/>
              </a:lnSpc>
            </a:pPr>
            <a:r>
              <a:rPr lang="en-US" sz="1000" dirty="0" smtClean="0"/>
              <a:t>update inventory </a:t>
            </a:r>
          </a:p>
        </p:txBody>
      </p:sp>
      <p:sp>
        <p:nvSpPr>
          <p:cNvPr id="126" name="Rectangle 1">
            <a:extLst>
              <a:ext uri="{FF2B5EF4-FFF2-40B4-BE49-F238E27FC236}">
                <a16:creationId xmlns:a16="http://schemas.microsoft.com/office/drawing/2014/main" id="{F249ADD1-39F4-4342-A48C-CADE021E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375" y="5860906"/>
            <a:ext cx="16809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Make function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master data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5342" y="5125131"/>
            <a:ext cx="1054953" cy="620634"/>
          </a:xfrm>
          <a:prstGeom prst="rect">
            <a:avLst/>
          </a:prstGeom>
        </p:spPr>
      </p:pic>
      <p:sp>
        <p:nvSpPr>
          <p:cNvPr id="250" name="Rectangle 249"/>
          <p:cNvSpPr/>
          <p:nvPr/>
        </p:nvSpPr>
        <p:spPr>
          <a:xfrm>
            <a:off x="2022127" y="4725487"/>
            <a:ext cx="2195140" cy="116067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Curved Up Arrow 251"/>
          <p:cNvSpPr/>
          <p:nvPr/>
        </p:nvSpPr>
        <p:spPr>
          <a:xfrm rot="11181647">
            <a:off x="2790134" y="4831176"/>
            <a:ext cx="659344" cy="2149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3188464-50CC-4366-96DA-B7E72386A545}"/>
              </a:ext>
            </a:extLst>
          </p:cNvPr>
          <p:cNvSpPr/>
          <p:nvPr/>
        </p:nvSpPr>
        <p:spPr>
          <a:xfrm>
            <a:off x="381001" y="5148764"/>
            <a:ext cx="570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</a:t>
            </a:r>
            <a:endParaRPr kumimoji="1"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3188464-50CC-4366-96DA-B7E72386A545}"/>
              </a:ext>
            </a:extLst>
          </p:cNvPr>
          <p:cNvSpPr/>
          <p:nvPr/>
        </p:nvSpPr>
        <p:spPr>
          <a:xfrm>
            <a:off x="2326278" y="4709182"/>
            <a:ext cx="585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</a:t>
            </a:r>
            <a:endParaRPr kumimoji="1"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696200" y="4379726"/>
            <a:ext cx="1284962" cy="421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681617" y="4431512"/>
            <a:ext cx="1385455" cy="33704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2870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 remain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02870"/>
            <a:r>
              <a:rPr lang="en-US" sz="1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24</a:t>
            </a: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H/Year 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: Rounded Corners 2">
            <a:extLst>
              <a:ext uri="{FF2B5EF4-FFF2-40B4-BE49-F238E27FC236}">
                <a16:creationId xmlns:a16="http://schemas.microsoft.com/office/drawing/2014/main" id="{631A24C7-B604-4413-BEE7-FA55E2CBFB69}"/>
              </a:ext>
            </a:extLst>
          </p:cNvPr>
          <p:cNvSpPr/>
          <p:nvPr/>
        </p:nvSpPr>
        <p:spPr>
          <a:xfrm>
            <a:off x="6951826" y="6103028"/>
            <a:ext cx="2133600" cy="304800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Auto </a:t>
            </a:r>
            <a:r>
              <a:rPr lang="en-US" sz="1600" dirty="0" smtClean="0">
                <a:solidFill>
                  <a:srgbClr val="0000FF"/>
                </a:solidFill>
              </a:rPr>
              <a:t>update </a:t>
            </a:r>
            <a:r>
              <a:rPr lang="en-US" sz="1600" dirty="0">
                <a:solidFill>
                  <a:srgbClr val="0000FF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3074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: Rounded Corners 6">
            <a:extLst>
              <a:ext uri="{FF2B5EF4-FFF2-40B4-BE49-F238E27FC236}">
                <a16:creationId xmlns:a16="http://schemas.microsoft.com/office/drawing/2014/main" id="{D67D2BE6-C597-EBA1-8C2A-A017B4AB22FF}"/>
              </a:ext>
            </a:extLst>
          </p:cNvPr>
          <p:cNvSpPr/>
          <p:nvPr/>
        </p:nvSpPr>
        <p:spPr>
          <a:xfrm>
            <a:off x="11367" y="1363588"/>
            <a:ext cx="9109198" cy="5046450"/>
          </a:xfrm>
          <a:prstGeom prst="roundRect">
            <a:avLst>
              <a:gd name="adj" fmla="val 1696"/>
            </a:avLst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043" y="810247"/>
            <a:ext cx="9104522" cy="381895"/>
          </a:xfrm>
          <a:prstGeom prst="rect">
            <a:avLst/>
          </a:prstGeom>
          <a:solidFill>
            <a:srgbClr val="00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Activity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2.1:</a:t>
            </a:r>
            <a:r>
              <a:rPr lang="en-US" altLang="ja-JP" dirty="0" smtClean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Make judgment function to evaluate &amp; visualize inspection result (</a:t>
            </a:r>
            <a:r>
              <a:rPr lang="en-US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OQC – FA)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37" name="角丸四角形 2">
            <a:extLst>
              <a:ext uri="{FF2B5EF4-FFF2-40B4-BE49-F238E27FC236}">
                <a16:creationId xmlns:a16="http://schemas.microsoft.com/office/drawing/2014/main" id="{B864F82B-E16A-4B94-A404-5CD1A7ECFA40}"/>
              </a:ext>
            </a:extLst>
          </p:cNvPr>
          <p:cNvSpPr/>
          <p:nvPr/>
        </p:nvSpPr>
        <p:spPr>
          <a:xfrm>
            <a:off x="22142" y="415759"/>
            <a:ext cx="1295040" cy="36287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 smtClean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Theme </a:t>
            </a:r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 panose="05020102010507070707" pitchFamily="18" charset="2"/>
              </a:rPr>
              <a:t>2</a:t>
            </a:r>
            <a:endParaRPr lang="en-US" altLang="ja-JP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348830" y="426330"/>
            <a:ext cx="7752430" cy="3505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Standardize electronic stamps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FB934A-D6A1-4B87-8D98-4A71940D011F}"/>
              </a:ext>
            </a:extLst>
          </p:cNvPr>
          <p:cNvSpPr/>
          <p:nvPr/>
        </p:nvSpPr>
        <p:spPr>
          <a:xfrm>
            <a:off x="4551306" y="3204527"/>
            <a:ext cx="4476941" cy="630691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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Loss time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to find, summarize and control lot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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FA,SCM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sym typeface="Wingdings" panose="05000000000000000000" pitchFamily="2" charset="2"/>
              </a:rPr>
              <a:t>to confirm stamp by eyes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B4B6F2F9-7C1C-4D24-BEC9-CA056EC7192C}"/>
              </a:ext>
            </a:extLst>
          </p:cNvPr>
          <p:cNvSpPr/>
          <p:nvPr/>
        </p:nvSpPr>
        <p:spPr>
          <a:xfrm>
            <a:off x="60815" y="3208328"/>
            <a:ext cx="4237600" cy="584096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take time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define lot production FA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control to judgment all lots </a:t>
            </a: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5357742" y="3837369"/>
            <a:ext cx="3634002" cy="4068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E–chop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replace physical stamp </a:t>
            </a:r>
          </a:p>
        </p:txBody>
      </p:sp>
      <p:sp>
        <p:nvSpPr>
          <p:cNvPr id="777" name="Rectangle 776"/>
          <p:cNvSpPr/>
          <p:nvPr/>
        </p:nvSpPr>
        <p:spPr>
          <a:xfrm>
            <a:off x="15563" y="6465758"/>
            <a:ext cx="9090653" cy="355873"/>
          </a:xfrm>
          <a:prstGeom prst="rect">
            <a:avLst/>
          </a:prstGeom>
          <a:solidFill>
            <a:srgbClr val="3366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sym typeface="Wingdings 2" panose="05020102010507070707" pitchFamily="18" charset="2"/>
              </a:rPr>
              <a:t> </a:t>
            </a:r>
            <a:r>
              <a:rPr lang="en-US" sz="2000" dirty="0">
                <a:solidFill>
                  <a:schemeClr val="bg1"/>
                </a:solidFill>
              </a:rPr>
              <a:t>Replace physical stamps with electronic stamps system        </a:t>
            </a:r>
            <a:r>
              <a:rPr lang="en-US" dirty="0">
                <a:sym typeface="Wingdings 2" panose="05020102010507070707" pitchFamily="18" charset="2"/>
              </a:rPr>
              <a:t>(Reduce 2pax)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83" name="Picture 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77" y="1929310"/>
            <a:ext cx="644744" cy="447039"/>
          </a:xfrm>
          <a:prstGeom prst="rect">
            <a:avLst/>
          </a:prstGeom>
        </p:spPr>
      </p:pic>
      <p:sp>
        <p:nvSpPr>
          <p:cNvPr id="733" name="Isosceles Triangle 732">
            <a:extLst>
              <a:ext uri="{FF2B5EF4-FFF2-40B4-BE49-F238E27FC236}">
                <a16:creationId xmlns:a16="http://schemas.microsoft.com/office/drawing/2014/main" id="{9A6F4F42-8497-46FF-BD69-8C47042410B3}"/>
              </a:ext>
            </a:extLst>
          </p:cNvPr>
          <p:cNvSpPr/>
          <p:nvPr/>
        </p:nvSpPr>
        <p:spPr>
          <a:xfrm rot="16200000" flipV="1">
            <a:off x="1495307" y="2262483"/>
            <a:ext cx="877170" cy="109406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6" name="Picture 735">
            <a:extLst>
              <a:ext uri="{FF2B5EF4-FFF2-40B4-BE49-F238E27FC236}">
                <a16:creationId xmlns:a16="http://schemas.microsoft.com/office/drawing/2014/main" id="{A6103CEB-FF20-4A71-9675-E0A5A0331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534" y="1943097"/>
            <a:ext cx="229829" cy="20078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051688" y="1961797"/>
            <a:ext cx="6954662" cy="718652"/>
            <a:chOff x="2021679" y="2093456"/>
            <a:chExt cx="6917468" cy="740505"/>
          </a:xfrm>
        </p:grpSpPr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C01081E8-E5CC-4CCA-AA2C-28EA9B4EF76B}"/>
                </a:ext>
              </a:extLst>
            </p:cNvPr>
            <p:cNvSpPr/>
            <p:nvPr/>
          </p:nvSpPr>
          <p:spPr>
            <a:xfrm>
              <a:off x="4309979" y="2101117"/>
              <a:ext cx="1237342" cy="730703"/>
            </a:xfrm>
            <a:prstGeom prst="rect">
              <a:avLst/>
            </a:prstGeom>
            <a:noFill/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 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 ID Pallet &amp; S/N carton box</a:t>
              </a: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A54BE387-C2B3-4CCD-BB89-ED4AAB5B81D7}"/>
                </a:ext>
              </a:extLst>
            </p:cNvPr>
            <p:cNvSpPr/>
            <p:nvPr/>
          </p:nvSpPr>
          <p:spPr>
            <a:xfrm>
              <a:off x="5630968" y="2093456"/>
              <a:ext cx="1079390" cy="709934"/>
            </a:xfrm>
            <a:prstGeom prst="rect">
              <a:avLst/>
            </a:prstGeom>
            <a:noFill/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</a:t>
              </a:r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all production lots </a:t>
              </a:r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6AC55A2E-9A5B-4671-99CE-15F477E3CB70}"/>
                </a:ext>
              </a:extLst>
            </p:cNvPr>
            <p:cNvSpPr/>
            <p:nvPr/>
          </p:nvSpPr>
          <p:spPr>
            <a:xfrm>
              <a:off x="2021679" y="2127726"/>
              <a:ext cx="973494" cy="704529"/>
            </a:xfrm>
            <a:prstGeom prst="rect">
              <a:avLst/>
            </a:prstGeom>
            <a:noFill/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bIns="0" rtlCol="0" anchor="t"/>
            <a:lstStyle/>
            <a:p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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Pallet ID &amp; F/G</a:t>
              </a: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81BC8986-6F27-4B1D-ABB7-A1EB760B20DB}"/>
                </a:ext>
              </a:extLst>
            </p:cNvPr>
            <p:cNvSpPr/>
            <p:nvPr/>
          </p:nvSpPr>
          <p:spPr>
            <a:xfrm>
              <a:off x="3072575" y="2120890"/>
              <a:ext cx="1184544" cy="713071"/>
            </a:xfrm>
            <a:prstGeom prst="rect">
              <a:avLst/>
            </a:prstGeom>
            <a:noFill/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tlCol="0" anchor="ctr"/>
            <a:lstStyle/>
            <a:p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 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Matching Pallet ID &amp; S/N Outer</a:t>
              </a:r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7CAAEB88-C4A6-453F-8299-D07939FCB57B}"/>
                </a:ext>
              </a:extLst>
            </p:cNvPr>
            <p:cNvSpPr/>
            <p:nvPr/>
          </p:nvSpPr>
          <p:spPr>
            <a:xfrm>
              <a:off x="6778636" y="2093456"/>
              <a:ext cx="1184831" cy="721693"/>
            </a:xfrm>
            <a:prstGeom prst="rect">
              <a:avLst/>
            </a:prstGeom>
            <a:noFill/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0" rIns="45720" bIns="0" rtlCol="0" anchor="ctr"/>
            <a:lstStyle/>
            <a:p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 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Manual c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hop stamp all lots</a:t>
              </a: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CFA33105-9BFA-4919-8FFF-224311841BD6}"/>
                </a:ext>
              </a:extLst>
            </p:cNvPr>
            <p:cNvSpPr/>
            <p:nvPr/>
          </p:nvSpPr>
          <p:spPr>
            <a:xfrm>
              <a:off x="8065813" y="2107137"/>
              <a:ext cx="873334" cy="722061"/>
            </a:xfrm>
            <a:prstGeom prst="rect">
              <a:avLst/>
            </a:prstGeom>
            <a:noFill/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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Report daily</a:t>
              </a:r>
            </a:p>
          </p:txBody>
        </p:sp>
        <p:pic>
          <p:nvPicPr>
            <p:cNvPr id="692" name="Picture 691">
              <a:extLst>
                <a:ext uri="{FF2B5EF4-FFF2-40B4-BE49-F238E27FC236}">
                  <a16:creationId xmlns:a16="http://schemas.microsoft.com/office/drawing/2014/main" id="{A6103CEB-FF20-4A71-9675-E0A5A033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4853" y="2543222"/>
              <a:ext cx="264767" cy="231303"/>
            </a:xfrm>
            <a:prstGeom prst="rect">
              <a:avLst/>
            </a:prstGeom>
          </p:spPr>
        </p:pic>
        <p:pic>
          <p:nvPicPr>
            <p:cNvPr id="693" name="Picture 692">
              <a:extLst>
                <a:ext uri="{FF2B5EF4-FFF2-40B4-BE49-F238E27FC236}">
                  <a16:creationId xmlns:a16="http://schemas.microsoft.com/office/drawing/2014/main" id="{A6103CEB-FF20-4A71-9675-E0A5A033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3313" y="2563575"/>
              <a:ext cx="264767" cy="2313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3627" y="2568782"/>
              <a:ext cx="414449" cy="211004"/>
            </a:xfrm>
            <a:prstGeom prst="rect">
              <a:avLst/>
            </a:prstGeom>
          </p:spPr>
        </p:pic>
        <p:pic>
          <p:nvPicPr>
            <p:cNvPr id="730" name="Picture 729">
              <a:extLst>
                <a:ext uri="{FF2B5EF4-FFF2-40B4-BE49-F238E27FC236}">
                  <a16:creationId xmlns:a16="http://schemas.microsoft.com/office/drawing/2014/main" id="{A6103CEB-FF20-4A71-9675-E0A5A033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7315" y="2559850"/>
              <a:ext cx="264767" cy="231303"/>
            </a:xfrm>
            <a:prstGeom prst="rect">
              <a:avLst/>
            </a:prstGeom>
          </p:spPr>
        </p:pic>
        <p:pic>
          <p:nvPicPr>
            <p:cNvPr id="732" name="Picture 7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7663" y="2610447"/>
              <a:ext cx="414449" cy="218751"/>
            </a:xfrm>
            <a:prstGeom prst="rect">
              <a:avLst/>
            </a:prstGeom>
          </p:spPr>
        </p:pic>
        <p:pic>
          <p:nvPicPr>
            <p:cNvPr id="738" name="Picture 7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5585" y="2572947"/>
              <a:ext cx="414449" cy="211004"/>
            </a:xfrm>
            <a:prstGeom prst="rect">
              <a:avLst/>
            </a:prstGeom>
          </p:spPr>
        </p:pic>
        <p:pic>
          <p:nvPicPr>
            <p:cNvPr id="747" name="Picture 746">
              <a:extLst>
                <a:ext uri="{FF2B5EF4-FFF2-40B4-BE49-F238E27FC236}">
                  <a16:creationId xmlns:a16="http://schemas.microsoft.com/office/drawing/2014/main" id="{A6103CEB-FF20-4A71-9675-E0A5A033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406" y="2543832"/>
              <a:ext cx="264767" cy="231303"/>
            </a:xfrm>
            <a:prstGeom prst="rect">
              <a:avLst/>
            </a:prstGeom>
          </p:spPr>
        </p:pic>
      </p:grpSp>
      <p:sp>
        <p:nvSpPr>
          <p:cNvPr id="774" name="Isosceles Triangle 773">
            <a:extLst>
              <a:ext uri="{FF2B5EF4-FFF2-40B4-BE49-F238E27FC236}">
                <a16:creationId xmlns:a16="http://schemas.microsoft.com/office/drawing/2014/main" id="{9A6F4F42-8497-46FF-BD69-8C47042410B3}"/>
              </a:ext>
            </a:extLst>
          </p:cNvPr>
          <p:cNvSpPr/>
          <p:nvPr/>
        </p:nvSpPr>
        <p:spPr>
          <a:xfrm rot="16200000" flipV="1">
            <a:off x="4153127" y="3459729"/>
            <a:ext cx="579439" cy="179202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1" name="Picture 7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2" y="1942836"/>
            <a:ext cx="657589" cy="355305"/>
          </a:xfrm>
          <a:prstGeom prst="rect">
            <a:avLst/>
          </a:prstGeom>
        </p:spPr>
      </p:pic>
      <p:sp>
        <p:nvSpPr>
          <p:cNvPr id="792" name="Rectangle 1">
            <a:extLst>
              <a:ext uri="{FF2B5EF4-FFF2-40B4-BE49-F238E27FC236}">
                <a16:creationId xmlns:a16="http://schemas.microsoft.com/office/drawing/2014/main" id="{F249ADD1-39F4-4342-A48C-CADE021E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876" y="2302948"/>
            <a:ext cx="10821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OQC inspection</a:t>
            </a:r>
            <a:endParaRPr lang="en-GB" altLang="en-US" sz="1400" b="1" dirty="0">
              <a:solidFill>
                <a:srgbClr val="0000FF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93" name="Rectangle 1">
            <a:extLst>
              <a:ext uri="{FF2B5EF4-FFF2-40B4-BE49-F238E27FC236}">
                <a16:creationId xmlns:a16="http://schemas.microsoft.com/office/drawing/2014/main" id="{F249ADD1-39F4-4342-A48C-CADE021E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054" y="2292085"/>
            <a:ext cx="10821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Weight check FA</a:t>
            </a:r>
            <a:endParaRPr lang="en-GB" altLang="en-US" sz="1400" b="1" dirty="0">
              <a:solidFill>
                <a:srgbClr val="0000FF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94" name="Left-Right Arrow 793"/>
          <p:cNvSpPr/>
          <p:nvPr/>
        </p:nvSpPr>
        <p:spPr>
          <a:xfrm>
            <a:off x="774554" y="2081787"/>
            <a:ext cx="358584" cy="264804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5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771862" y="1942995"/>
            <a:ext cx="377777" cy="506634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52" name="Picture 851">
            <a:extLst>
              <a:ext uri="{FF2B5EF4-FFF2-40B4-BE49-F238E27FC236}">
                <a16:creationId xmlns:a16="http://schemas.microsoft.com/office/drawing/2014/main" id="{D4963657-2BE8-4F86-B858-5889D04B7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9258" y="5005019"/>
            <a:ext cx="3397332" cy="1332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53" name="Rectangle 852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6521031" y="5433165"/>
            <a:ext cx="1843974" cy="627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7F55E07E-7744-4E9B-8B41-2AF350512CEC}"/>
              </a:ext>
            </a:extLst>
          </p:cNvPr>
          <p:cNvSpPr/>
          <p:nvPr/>
        </p:nvSpPr>
        <p:spPr>
          <a:xfrm>
            <a:off x="5609258" y="4261013"/>
            <a:ext cx="3431327" cy="675891"/>
          </a:xfrm>
          <a:prstGeom prst="rect">
            <a:avLst/>
          </a:prstGeom>
          <a:noFill/>
          <a:ln>
            <a:solidFill>
              <a:srgbClr val="3E3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889" name="Isosceles Triangle 888">
            <a:extLst>
              <a:ext uri="{FF2B5EF4-FFF2-40B4-BE49-F238E27FC236}">
                <a16:creationId xmlns:a16="http://schemas.microsoft.com/office/drawing/2014/main" id="{9A6F4F42-8497-46FF-BD69-8C47042410B3}"/>
              </a:ext>
            </a:extLst>
          </p:cNvPr>
          <p:cNvSpPr/>
          <p:nvPr/>
        </p:nvSpPr>
        <p:spPr>
          <a:xfrm rot="16200000" flipV="1">
            <a:off x="4792281" y="5205341"/>
            <a:ext cx="1304467" cy="129003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545486" y="4139437"/>
            <a:ext cx="3697057" cy="887547"/>
            <a:chOff x="2857905" y="4308923"/>
            <a:chExt cx="3801471" cy="887547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38C4ADA-1C72-4939-BA97-481913FAEC81}"/>
                </a:ext>
              </a:extLst>
            </p:cNvPr>
            <p:cNvSpPr/>
            <p:nvPr/>
          </p:nvSpPr>
          <p:spPr>
            <a:xfrm>
              <a:off x="2857905" y="4310099"/>
              <a:ext cx="772825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sz="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</a:t>
              </a:r>
              <a:endParaRPr lang="en-US" sz="5000" dirty="0">
                <a:solidFill>
                  <a:srgbClr val="FF0000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418897" y="4310099"/>
              <a:ext cx="678115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</a:t>
              </a:r>
              <a:endParaRPr lang="en-US" sz="5000" dirty="0">
                <a:solidFill>
                  <a:srgbClr val="FF0000"/>
                </a:solidFill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3976051" y="4325876"/>
              <a:ext cx="525522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</a:t>
              </a:r>
              <a:endParaRPr lang="en-US" sz="5000" dirty="0">
                <a:solidFill>
                  <a:srgbClr val="FF0000"/>
                </a:solidFill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560660" y="4311736"/>
              <a:ext cx="717851" cy="884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</a:t>
              </a:r>
              <a:endParaRPr lang="en-US" sz="5000" dirty="0">
                <a:solidFill>
                  <a:srgbClr val="FF0000"/>
                </a:solidFill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137169" y="4323216"/>
              <a:ext cx="66339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</a:t>
              </a:r>
              <a:endParaRPr lang="en-US" sz="5000" dirty="0">
                <a:solidFill>
                  <a:srgbClr val="FF0000"/>
                </a:solidFill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807330" y="4308923"/>
              <a:ext cx="852046" cy="864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</a:t>
              </a:r>
              <a:endParaRPr lang="en-US" sz="5000" dirty="0">
                <a:solidFill>
                  <a:srgbClr val="FF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982667" y="4498614"/>
              <a:ext cx="3415394" cy="544440"/>
              <a:chOff x="2982667" y="4498614"/>
              <a:chExt cx="3415394" cy="544440"/>
            </a:xfrm>
          </p:grpSpPr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B416C6CC-EC1F-46D8-AC04-A91879D7FA45}"/>
                  </a:ext>
                </a:extLst>
              </p:cNvPr>
              <p:cNvCxnSpPr/>
              <p:nvPr/>
            </p:nvCxnSpPr>
            <p:spPr>
              <a:xfrm>
                <a:off x="3030415" y="4738003"/>
                <a:ext cx="29057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" name="Group 218"/>
              <p:cNvGrpSpPr/>
              <p:nvPr/>
            </p:nvGrpSpPr>
            <p:grpSpPr>
              <a:xfrm>
                <a:off x="2982667" y="4500366"/>
                <a:ext cx="464449" cy="542688"/>
                <a:chOff x="5377329" y="3956519"/>
                <a:chExt cx="464449" cy="542688"/>
              </a:xfrm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9BBAF161-15E2-4B6C-83AB-D5112307ECE5}"/>
                    </a:ext>
                  </a:extLst>
                </p:cNvPr>
                <p:cNvCxnSpPr/>
                <p:nvPr/>
              </p:nvCxnSpPr>
              <p:spPr>
                <a:xfrm>
                  <a:off x="5389479" y="3970835"/>
                  <a:ext cx="452299" cy="52837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4B11503B-EA4D-421B-A4C4-76B69C4E1630}"/>
                    </a:ext>
                  </a:extLst>
                </p:cNvPr>
                <p:cNvCxnSpPr/>
                <p:nvPr/>
              </p:nvCxnSpPr>
              <p:spPr>
                <a:xfrm flipV="1">
                  <a:off x="5377329" y="3956519"/>
                  <a:ext cx="449163" cy="5338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Group 221"/>
              <p:cNvGrpSpPr/>
              <p:nvPr/>
            </p:nvGrpSpPr>
            <p:grpSpPr>
              <a:xfrm>
                <a:off x="3520940" y="4500366"/>
                <a:ext cx="464449" cy="542688"/>
                <a:chOff x="5377329" y="3956519"/>
                <a:chExt cx="464449" cy="542688"/>
              </a:xfrm>
            </p:grpSpPr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9BBAF161-15E2-4B6C-83AB-D5112307ECE5}"/>
                    </a:ext>
                  </a:extLst>
                </p:cNvPr>
                <p:cNvCxnSpPr/>
                <p:nvPr/>
              </p:nvCxnSpPr>
              <p:spPr>
                <a:xfrm>
                  <a:off x="5389479" y="3970835"/>
                  <a:ext cx="452299" cy="52837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4B11503B-EA4D-421B-A4C4-76B69C4E1630}"/>
                    </a:ext>
                  </a:extLst>
                </p:cNvPr>
                <p:cNvCxnSpPr/>
                <p:nvPr/>
              </p:nvCxnSpPr>
              <p:spPr>
                <a:xfrm flipV="1">
                  <a:off x="5377329" y="3956519"/>
                  <a:ext cx="449163" cy="5338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Group 224"/>
              <p:cNvGrpSpPr/>
              <p:nvPr/>
            </p:nvGrpSpPr>
            <p:grpSpPr>
              <a:xfrm>
                <a:off x="4090891" y="4500366"/>
                <a:ext cx="464449" cy="542688"/>
                <a:chOff x="5377329" y="3956519"/>
                <a:chExt cx="464449" cy="542688"/>
              </a:xfrm>
            </p:grpSpPr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BBAF161-15E2-4B6C-83AB-D5112307ECE5}"/>
                    </a:ext>
                  </a:extLst>
                </p:cNvPr>
                <p:cNvCxnSpPr/>
                <p:nvPr/>
              </p:nvCxnSpPr>
              <p:spPr>
                <a:xfrm>
                  <a:off x="5389479" y="3970835"/>
                  <a:ext cx="452299" cy="52837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4B11503B-EA4D-421B-A4C4-76B69C4E1630}"/>
                    </a:ext>
                  </a:extLst>
                </p:cNvPr>
                <p:cNvCxnSpPr/>
                <p:nvPr/>
              </p:nvCxnSpPr>
              <p:spPr>
                <a:xfrm flipV="1">
                  <a:off x="5377329" y="3956519"/>
                  <a:ext cx="449163" cy="5338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/>
              <p:cNvGrpSpPr/>
              <p:nvPr/>
            </p:nvGrpSpPr>
            <p:grpSpPr>
              <a:xfrm>
                <a:off x="4675002" y="4500366"/>
                <a:ext cx="464449" cy="542688"/>
                <a:chOff x="5377329" y="3956519"/>
                <a:chExt cx="464449" cy="542688"/>
              </a:xfrm>
            </p:grpSpPr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9BBAF161-15E2-4B6C-83AB-D5112307ECE5}"/>
                    </a:ext>
                  </a:extLst>
                </p:cNvPr>
                <p:cNvCxnSpPr/>
                <p:nvPr/>
              </p:nvCxnSpPr>
              <p:spPr>
                <a:xfrm>
                  <a:off x="5389479" y="3970835"/>
                  <a:ext cx="452299" cy="52837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4B11503B-EA4D-421B-A4C4-76B69C4E1630}"/>
                    </a:ext>
                  </a:extLst>
                </p:cNvPr>
                <p:cNvCxnSpPr/>
                <p:nvPr/>
              </p:nvCxnSpPr>
              <p:spPr>
                <a:xfrm flipV="1">
                  <a:off x="5377329" y="3956519"/>
                  <a:ext cx="449163" cy="5338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/>
              <p:cNvGrpSpPr/>
              <p:nvPr/>
            </p:nvGrpSpPr>
            <p:grpSpPr>
              <a:xfrm>
                <a:off x="5260228" y="4498614"/>
                <a:ext cx="464449" cy="542688"/>
                <a:chOff x="5377329" y="3956519"/>
                <a:chExt cx="464449" cy="542688"/>
              </a:xfrm>
            </p:grpSpPr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9BBAF161-15E2-4B6C-83AB-D5112307ECE5}"/>
                    </a:ext>
                  </a:extLst>
                </p:cNvPr>
                <p:cNvCxnSpPr/>
                <p:nvPr/>
              </p:nvCxnSpPr>
              <p:spPr>
                <a:xfrm>
                  <a:off x="5389479" y="3970835"/>
                  <a:ext cx="452299" cy="52837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4B11503B-EA4D-421B-A4C4-76B69C4E1630}"/>
                    </a:ext>
                  </a:extLst>
                </p:cNvPr>
                <p:cNvCxnSpPr/>
                <p:nvPr/>
              </p:nvCxnSpPr>
              <p:spPr>
                <a:xfrm flipV="1">
                  <a:off x="5377329" y="3956519"/>
                  <a:ext cx="449163" cy="5338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5933612" y="4500366"/>
                <a:ext cx="464449" cy="542688"/>
                <a:chOff x="5377329" y="3956519"/>
                <a:chExt cx="464449" cy="542688"/>
              </a:xfrm>
            </p:grpSpPr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9BBAF161-15E2-4B6C-83AB-D5112307ECE5}"/>
                    </a:ext>
                  </a:extLst>
                </p:cNvPr>
                <p:cNvCxnSpPr/>
                <p:nvPr/>
              </p:nvCxnSpPr>
              <p:spPr>
                <a:xfrm>
                  <a:off x="5389479" y="3970835"/>
                  <a:ext cx="452299" cy="52837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4B11503B-EA4D-421B-A4C4-76B69C4E1630}"/>
                    </a:ext>
                  </a:extLst>
                </p:cNvPr>
                <p:cNvCxnSpPr/>
                <p:nvPr/>
              </p:nvCxnSpPr>
              <p:spPr>
                <a:xfrm flipV="1">
                  <a:off x="5377329" y="3956519"/>
                  <a:ext cx="449163" cy="5338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37" name="Group 936"/>
          <p:cNvGrpSpPr/>
          <p:nvPr/>
        </p:nvGrpSpPr>
        <p:grpSpPr>
          <a:xfrm>
            <a:off x="2747989" y="4335834"/>
            <a:ext cx="2467527" cy="2025319"/>
            <a:chOff x="-2600156" y="3623407"/>
            <a:chExt cx="2467527" cy="2025319"/>
          </a:xfrm>
        </p:grpSpPr>
        <p:sp>
          <p:nvSpPr>
            <p:cNvPr id="647" name="Rectangle 646"/>
            <p:cNvSpPr/>
            <p:nvPr/>
          </p:nvSpPr>
          <p:spPr>
            <a:xfrm>
              <a:off x="-2431110" y="3645381"/>
              <a:ext cx="1439188" cy="71530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935811" y="3623407"/>
              <a:ext cx="803182" cy="759248"/>
              <a:chOff x="4698096" y="4902188"/>
              <a:chExt cx="771958" cy="815636"/>
            </a:xfrm>
          </p:grpSpPr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4C393985-F9BF-47C1-A060-BFF647F5F557}"/>
                  </a:ext>
                </a:extLst>
              </p:cNvPr>
              <p:cNvGrpSpPr/>
              <p:nvPr/>
            </p:nvGrpSpPr>
            <p:grpSpPr>
              <a:xfrm>
                <a:off x="4700606" y="4931355"/>
                <a:ext cx="769250" cy="786469"/>
                <a:chOff x="10464754" y="5117851"/>
                <a:chExt cx="481303" cy="486024"/>
              </a:xfrm>
            </p:grpSpPr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83AACC3E-D535-48FD-8C2F-2F2797D983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64754" y="5117851"/>
                  <a:ext cx="481303" cy="486024"/>
                </a:xfrm>
                <a:prstGeom prst="ellipse">
                  <a:avLst/>
                </a:prstGeom>
                <a:noFill/>
                <a:ln w="28575">
                  <a:solidFill>
                    <a:srgbClr xmlns:mc="http://schemas.openxmlformats.org/markup-compatibility/2006" xmlns:a14="http://schemas.microsoft.com/office/drawing/2010/main" val="0000FF" mc:Ignorable="a14" a14:legacySpreadsheetColorIndex="1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</a:extLst>
              </p:spPr>
              <p:txBody>
                <a:bodyPr wrap="square" lIns="45720" tIns="36576" rIns="45720" bIns="0" anchor="t" upright="1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endPara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ts val="1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endPara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ts val="1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endPara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endPara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endParaRPr kumimoji="0" lang="en-GB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9" name="Text Box 114">
                  <a:extLst>
                    <a:ext uri="{FF2B5EF4-FFF2-40B4-BE49-F238E27FC236}">
                      <a16:creationId xmlns:a16="http://schemas.microsoft.com/office/drawing/2014/main" id="{E331E56D-9C43-4D2D-AC58-D21C687AF4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549064" y="5455649"/>
                  <a:ext cx="309396" cy="1048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27432" tIns="22860" rIns="27432" bIns="0" anchor="t" upright="1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r>
                    <a:rPr kumimoji="0" lang="en-GB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eiryo UI" panose="020B0604030504040204" pitchFamily="34" charset="-128"/>
                      <a:cs typeface="Arial" panose="020B0604020202020204" pitchFamily="34" charset="0"/>
                    </a:rPr>
                    <a:t>OQC</a:t>
                  </a:r>
                  <a:endParaRPr kumimoji="0" lang="en-GB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0" name="Line 115">
                  <a:extLst>
                    <a:ext uri="{FF2B5EF4-FFF2-40B4-BE49-F238E27FC236}">
                      <a16:creationId xmlns:a16="http://schemas.microsoft.com/office/drawing/2014/main" id="{F7A5B02C-E0C6-4D92-A4BD-BF9B1F61B9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80666" y="5291129"/>
                  <a:ext cx="453459" cy="0"/>
                </a:xfrm>
                <a:prstGeom prst="line">
                  <a:avLst/>
                </a:prstGeom>
                <a:noFill/>
                <a:ln w="28575">
                  <a:solidFill>
                    <a:srgbClr xmlns:mc="http://schemas.openxmlformats.org/markup-compatibility/2006" xmlns:a14="http://schemas.microsoft.com/office/drawing/2010/main" val="0000FF" mc:Ignorable="a14" a14:legacySpreadsheetColorIndex="1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1" name="Line 116">
                  <a:extLst>
                    <a:ext uri="{FF2B5EF4-FFF2-40B4-BE49-F238E27FC236}">
                      <a16:creationId xmlns:a16="http://schemas.microsoft.com/office/drawing/2014/main" id="{37DE6C83-608B-49A7-8B0E-D97CE0BFF8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80666" y="5434823"/>
                  <a:ext cx="453459" cy="0"/>
                </a:xfrm>
                <a:prstGeom prst="line">
                  <a:avLst/>
                </a:prstGeom>
                <a:noFill/>
                <a:ln w="28575">
                  <a:solidFill>
                    <a:srgbClr xmlns:mc="http://schemas.openxmlformats.org/markup-compatibility/2006" xmlns:a14="http://schemas.microsoft.com/office/drawing/2010/main" val="0000FF" mc:Ignorable="a14" a14:legacySpreadsheetColorIndex="1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2" name="Text Box 117">
                  <a:extLst>
                    <a:ext uri="{FF2B5EF4-FFF2-40B4-BE49-F238E27FC236}">
                      <a16:creationId xmlns:a16="http://schemas.microsoft.com/office/drawing/2014/main" id="{A01E1713-7859-451D-9829-B3D8F924A4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465058" y="5144076"/>
                  <a:ext cx="469067" cy="153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45720" tIns="36576" rIns="45720" bIns="0" anchor="t" upright="1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r>
                    <a:rPr kumimoji="0" lang="en-GB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eiryo UI" panose="020B0604030504040204" pitchFamily="34" charset="-128"/>
                      <a:cs typeface="Arial" panose="020B0604020202020204" pitchFamily="34" charset="0"/>
                    </a:rPr>
                    <a:t> OK</a:t>
                  </a:r>
                  <a:endParaRPr kumimoji="0" lang="en-GB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3" name="Text Box 119">
                  <a:extLst>
                    <a:ext uri="{FF2B5EF4-FFF2-40B4-BE49-F238E27FC236}">
                      <a16:creationId xmlns:a16="http://schemas.microsoft.com/office/drawing/2014/main" id="{3170DE9F-28D0-4717-BB2C-DFEA6C6E57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492418" y="5313771"/>
                  <a:ext cx="425710" cy="91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36576" tIns="27432" rIns="36576" bIns="0" anchor="t" upright="1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/>
                  </a:pPr>
                  <a:r>
                    <a:rPr kumimoji="0" 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eiryo UI" panose="020B0604030504040204" pitchFamily="34" charset="-128"/>
                      <a:cs typeface="Arial" panose="020B0604020202020204" pitchFamily="34" charset="0"/>
                    </a:rPr>
                    <a:t>  DD-MM-YY</a:t>
                  </a: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685" name="Straight Connector 684">
                <a:extLst>
                  <a:ext uri="{FF2B5EF4-FFF2-40B4-BE49-F238E27FC236}">
                    <a16:creationId xmlns:a16="http://schemas.microsoft.com/office/drawing/2014/main" id="{3AA274A5-8E5E-45F7-9FFA-14D6C8965643}"/>
                  </a:ext>
                </a:extLst>
              </p:cNvPr>
              <p:cNvCxnSpPr/>
              <p:nvPr/>
            </p:nvCxnSpPr>
            <p:spPr>
              <a:xfrm>
                <a:off x="4770731" y="4902188"/>
                <a:ext cx="699323" cy="73008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3AA274A5-8E5E-45F7-9FFA-14D6C8965643}"/>
                  </a:ext>
                </a:extLst>
              </p:cNvPr>
              <p:cNvCxnSpPr/>
              <p:nvPr/>
            </p:nvCxnSpPr>
            <p:spPr>
              <a:xfrm flipH="1">
                <a:off x="4698096" y="4922610"/>
                <a:ext cx="745835" cy="72821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2" name="Group 651"/>
            <p:cNvGrpSpPr/>
            <p:nvPr/>
          </p:nvGrpSpPr>
          <p:grpSpPr>
            <a:xfrm>
              <a:off x="-2398430" y="3680431"/>
              <a:ext cx="1399031" cy="614078"/>
              <a:chOff x="6075152" y="4190777"/>
              <a:chExt cx="1087648" cy="774120"/>
            </a:xfrm>
          </p:grpSpPr>
          <p:grpSp>
            <p:nvGrpSpPr>
              <p:cNvPr id="653" name="Group 652">
                <a:extLst>
                  <a:ext uri="{FF2B5EF4-FFF2-40B4-BE49-F238E27FC236}">
                    <a16:creationId xmlns:a16="http://schemas.microsoft.com/office/drawing/2014/main" id="{332EAA98-31A6-40BE-8C79-6862C70E7851}"/>
                  </a:ext>
                </a:extLst>
              </p:cNvPr>
              <p:cNvGrpSpPr/>
              <p:nvPr/>
            </p:nvGrpSpPr>
            <p:grpSpPr>
              <a:xfrm>
                <a:off x="6103439" y="4190777"/>
                <a:ext cx="481252" cy="291585"/>
                <a:chOff x="7469574" y="3996948"/>
                <a:chExt cx="604402" cy="552039"/>
              </a:xfrm>
            </p:grpSpPr>
            <p:pic>
              <p:nvPicPr>
                <p:cNvPr id="674" name="Picture 673">
                  <a:extLst>
                    <a:ext uri="{FF2B5EF4-FFF2-40B4-BE49-F238E27FC236}">
                      <a16:creationId xmlns:a16="http://schemas.microsoft.com/office/drawing/2014/main" id="{8108B6CB-A219-423E-A4E7-9C3C098A9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96948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675" name="Freeform 669">
                  <a:extLst>
                    <a:ext uri="{FF2B5EF4-FFF2-40B4-BE49-F238E27FC236}">
                      <a16:creationId xmlns:a16="http://schemas.microsoft.com/office/drawing/2014/main" id="{0F84CFD4-BC0F-40A3-B333-EBD580CDF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676" name="Picture 809">
                  <a:extLst>
                    <a:ext uri="{FF2B5EF4-FFF2-40B4-BE49-F238E27FC236}">
                      <a16:creationId xmlns:a16="http://schemas.microsoft.com/office/drawing/2014/main" id="{FF110502-C2F5-4AEC-8DF4-F1F64A3D2E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332EAA98-31A6-40BE-8C79-6862C70E7851}"/>
                  </a:ext>
                </a:extLst>
              </p:cNvPr>
              <p:cNvGrpSpPr/>
              <p:nvPr/>
            </p:nvGrpSpPr>
            <p:grpSpPr>
              <a:xfrm>
                <a:off x="6681548" y="4191428"/>
                <a:ext cx="481252" cy="291585"/>
                <a:chOff x="7469574" y="3996948"/>
                <a:chExt cx="604402" cy="552039"/>
              </a:xfrm>
            </p:grpSpPr>
            <p:pic>
              <p:nvPicPr>
                <p:cNvPr id="671" name="Picture 670">
                  <a:extLst>
                    <a:ext uri="{FF2B5EF4-FFF2-40B4-BE49-F238E27FC236}">
                      <a16:creationId xmlns:a16="http://schemas.microsoft.com/office/drawing/2014/main" id="{8108B6CB-A219-423E-A4E7-9C3C098A9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96948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672" name="Freeform 669">
                  <a:extLst>
                    <a:ext uri="{FF2B5EF4-FFF2-40B4-BE49-F238E27FC236}">
                      <a16:creationId xmlns:a16="http://schemas.microsoft.com/office/drawing/2014/main" id="{0F84CFD4-BC0F-40A3-B333-EBD580CDF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673" name="Picture 809">
                  <a:extLst>
                    <a:ext uri="{FF2B5EF4-FFF2-40B4-BE49-F238E27FC236}">
                      <a16:creationId xmlns:a16="http://schemas.microsoft.com/office/drawing/2014/main" id="{FF110502-C2F5-4AEC-8DF4-F1F64A3D2E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332EAA98-31A6-40BE-8C79-6862C70E7851}"/>
                  </a:ext>
                </a:extLst>
              </p:cNvPr>
              <p:cNvGrpSpPr/>
              <p:nvPr/>
            </p:nvGrpSpPr>
            <p:grpSpPr>
              <a:xfrm>
                <a:off x="6075152" y="4672661"/>
                <a:ext cx="481252" cy="291585"/>
                <a:chOff x="7469574" y="3966357"/>
                <a:chExt cx="604402" cy="552039"/>
              </a:xfrm>
            </p:grpSpPr>
            <p:pic>
              <p:nvPicPr>
                <p:cNvPr id="665" name="Picture 664">
                  <a:extLst>
                    <a:ext uri="{FF2B5EF4-FFF2-40B4-BE49-F238E27FC236}">
                      <a16:creationId xmlns:a16="http://schemas.microsoft.com/office/drawing/2014/main" id="{8108B6CB-A219-423E-A4E7-9C3C098A9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666" name="Freeform 669">
                  <a:extLst>
                    <a:ext uri="{FF2B5EF4-FFF2-40B4-BE49-F238E27FC236}">
                      <a16:creationId xmlns:a16="http://schemas.microsoft.com/office/drawing/2014/main" id="{0F84CFD4-BC0F-40A3-B333-EBD580CDF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667" name="Picture 809">
                  <a:extLst>
                    <a:ext uri="{FF2B5EF4-FFF2-40B4-BE49-F238E27FC236}">
                      <a16:creationId xmlns:a16="http://schemas.microsoft.com/office/drawing/2014/main" id="{FF110502-C2F5-4AEC-8DF4-F1F64A3D2E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332EAA98-31A6-40BE-8C79-6862C70E7851}"/>
                  </a:ext>
                </a:extLst>
              </p:cNvPr>
              <p:cNvGrpSpPr/>
              <p:nvPr/>
            </p:nvGrpSpPr>
            <p:grpSpPr>
              <a:xfrm>
                <a:off x="6653261" y="4673312"/>
                <a:ext cx="481252" cy="291585"/>
                <a:chOff x="7469574" y="3966357"/>
                <a:chExt cx="604402" cy="552039"/>
              </a:xfrm>
            </p:grpSpPr>
            <p:pic>
              <p:nvPicPr>
                <p:cNvPr id="662" name="Picture 661">
                  <a:extLst>
                    <a:ext uri="{FF2B5EF4-FFF2-40B4-BE49-F238E27FC236}">
                      <a16:creationId xmlns:a16="http://schemas.microsoft.com/office/drawing/2014/main" id="{8108B6CB-A219-423E-A4E7-9C3C098A9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574" y="3966357"/>
                  <a:ext cx="604402" cy="552039"/>
                </a:xfrm>
                <a:prstGeom prst="rect">
                  <a:avLst/>
                </a:prstGeom>
                <a:noFill/>
              </p:spPr>
            </p:pic>
            <p:sp>
              <p:nvSpPr>
                <p:cNvPr id="663" name="Freeform 669">
                  <a:extLst>
                    <a:ext uri="{FF2B5EF4-FFF2-40B4-BE49-F238E27FC236}">
                      <a16:creationId xmlns:a16="http://schemas.microsoft.com/office/drawing/2014/main" id="{0F84CFD4-BC0F-40A3-B333-EBD580CDF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023" y="4226854"/>
                  <a:ext cx="304141" cy="148597"/>
                </a:xfrm>
                <a:custGeom>
                  <a:avLst/>
                  <a:gdLst>
                    <a:gd name="T0" fmla="*/ 0 w 319"/>
                    <a:gd name="T1" fmla="*/ 176 h 191"/>
                    <a:gd name="T2" fmla="*/ 24 w 319"/>
                    <a:gd name="T3" fmla="*/ 180 h 191"/>
                    <a:gd name="T4" fmla="*/ 42 w 319"/>
                    <a:gd name="T5" fmla="*/ 184 h 191"/>
                    <a:gd name="T6" fmla="*/ 57 w 319"/>
                    <a:gd name="T7" fmla="*/ 186 h 191"/>
                    <a:gd name="T8" fmla="*/ 73 w 319"/>
                    <a:gd name="T9" fmla="*/ 190 h 191"/>
                    <a:gd name="T10" fmla="*/ 93 w 319"/>
                    <a:gd name="T11" fmla="*/ 190 h 191"/>
                    <a:gd name="T12" fmla="*/ 104 w 319"/>
                    <a:gd name="T13" fmla="*/ 188 h 191"/>
                    <a:gd name="T14" fmla="*/ 110 w 319"/>
                    <a:gd name="T15" fmla="*/ 186 h 191"/>
                    <a:gd name="T16" fmla="*/ 119 w 319"/>
                    <a:gd name="T17" fmla="*/ 186 h 191"/>
                    <a:gd name="T18" fmla="*/ 135 w 319"/>
                    <a:gd name="T19" fmla="*/ 184 h 191"/>
                    <a:gd name="T20" fmla="*/ 146 w 319"/>
                    <a:gd name="T21" fmla="*/ 180 h 191"/>
                    <a:gd name="T22" fmla="*/ 157 w 319"/>
                    <a:gd name="T23" fmla="*/ 178 h 191"/>
                    <a:gd name="T24" fmla="*/ 168 w 319"/>
                    <a:gd name="T25" fmla="*/ 176 h 191"/>
                    <a:gd name="T26" fmla="*/ 177 w 319"/>
                    <a:gd name="T27" fmla="*/ 172 h 191"/>
                    <a:gd name="T28" fmla="*/ 188 w 319"/>
                    <a:gd name="T29" fmla="*/ 168 h 191"/>
                    <a:gd name="T30" fmla="*/ 203 w 319"/>
                    <a:gd name="T31" fmla="*/ 166 h 191"/>
                    <a:gd name="T32" fmla="*/ 214 w 319"/>
                    <a:gd name="T33" fmla="*/ 162 h 191"/>
                    <a:gd name="T34" fmla="*/ 230 w 319"/>
                    <a:gd name="T35" fmla="*/ 158 h 191"/>
                    <a:gd name="T36" fmla="*/ 241 w 319"/>
                    <a:gd name="T37" fmla="*/ 156 h 191"/>
                    <a:gd name="T38" fmla="*/ 260 w 319"/>
                    <a:gd name="T39" fmla="*/ 154 h 191"/>
                    <a:gd name="T40" fmla="*/ 276 w 319"/>
                    <a:gd name="T41" fmla="*/ 152 h 191"/>
                    <a:gd name="T42" fmla="*/ 294 w 319"/>
                    <a:gd name="T43" fmla="*/ 152 h 191"/>
                    <a:gd name="T44" fmla="*/ 318 w 319"/>
                    <a:gd name="T45" fmla="*/ 150 h 191"/>
                    <a:gd name="T46" fmla="*/ 318 w 319"/>
                    <a:gd name="T47" fmla="*/ 0 h 191"/>
                    <a:gd name="T48" fmla="*/ 0 w 319"/>
                    <a:gd name="T49" fmla="*/ 0 h 191"/>
                    <a:gd name="T50" fmla="*/ 0 w 319"/>
                    <a:gd name="T51" fmla="*/ 17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9" h="191">
                      <a:moveTo>
                        <a:pt x="0" y="176"/>
                      </a:moveTo>
                      <a:lnTo>
                        <a:pt x="24" y="180"/>
                      </a:lnTo>
                      <a:lnTo>
                        <a:pt x="42" y="184"/>
                      </a:lnTo>
                      <a:lnTo>
                        <a:pt x="57" y="186"/>
                      </a:lnTo>
                      <a:lnTo>
                        <a:pt x="73" y="190"/>
                      </a:lnTo>
                      <a:lnTo>
                        <a:pt x="93" y="190"/>
                      </a:lnTo>
                      <a:lnTo>
                        <a:pt x="104" y="188"/>
                      </a:lnTo>
                      <a:lnTo>
                        <a:pt x="110" y="186"/>
                      </a:lnTo>
                      <a:lnTo>
                        <a:pt x="119" y="186"/>
                      </a:lnTo>
                      <a:lnTo>
                        <a:pt x="135" y="184"/>
                      </a:lnTo>
                      <a:lnTo>
                        <a:pt x="146" y="180"/>
                      </a:lnTo>
                      <a:lnTo>
                        <a:pt x="157" y="178"/>
                      </a:lnTo>
                      <a:lnTo>
                        <a:pt x="168" y="176"/>
                      </a:lnTo>
                      <a:lnTo>
                        <a:pt x="177" y="172"/>
                      </a:lnTo>
                      <a:lnTo>
                        <a:pt x="188" y="168"/>
                      </a:lnTo>
                      <a:lnTo>
                        <a:pt x="203" y="166"/>
                      </a:lnTo>
                      <a:lnTo>
                        <a:pt x="214" y="162"/>
                      </a:lnTo>
                      <a:lnTo>
                        <a:pt x="230" y="158"/>
                      </a:lnTo>
                      <a:lnTo>
                        <a:pt x="241" y="156"/>
                      </a:lnTo>
                      <a:lnTo>
                        <a:pt x="260" y="154"/>
                      </a:lnTo>
                      <a:lnTo>
                        <a:pt x="276" y="152"/>
                      </a:lnTo>
                      <a:lnTo>
                        <a:pt x="294" y="152"/>
                      </a:lnTo>
                      <a:lnTo>
                        <a:pt x="318" y="150"/>
                      </a:lnTo>
                      <a:lnTo>
                        <a:pt x="318" y="0"/>
                      </a:lnTo>
                      <a:lnTo>
                        <a:pt x="0" y="0"/>
                      </a:lnTo>
                      <a:lnTo>
                        <a:pt x="0" y="176"/>
                      </a:lnTo>
                    </a:path>
                  </a:pathLst>
                </a:custGeom>
                <a:solidFill>
                  <a:srgbClr val="00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664" name="Picture 809">
                  <a:extLst>
                    <a:ext uri="{FF2B5EF4-FFF2-40B4-BE49-F238E27FC236}">
                      <a16:creationId xmlns:a16="http://schemas.microsoft.com/office/drawing/2014/main" id="{FF110502-C2F5-4AEC-8DF4-F1F64A3D2E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7996" y="4242376"/>
                  <a:ext cx="267558" cy="937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4215" name="Rectangle 4214"/>
            <p:cNvSpPr/>
            <p:nvPr/>
          </p:nvSpPr>
          <p:spPr>
            <a:xfrm>
              <a:off x="-1598883" y="3665161"/>
              <a:ext cx="575755" cy="64315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16" name="Rectangle 4215"/>
            <p:cNvSpPr/>
            <p:nvPr/>
          </p:nvSpPr>
          <p:spPr>
            <a:xfrm>
              <a:off x="-2338532" y="3643604"/>
              <a:ext cx="1326260" cy="311757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3" name="Picture 782">
              <a:extLst>
                <a:ext uri="{FF2B5EF4-FFF2-40B4-BE49-F238E27FC236}">
                  <a16:creationId xmlns:a16="http://schemas.microsoft.com/office/drawing/2014/main" id="{6726B91C-4268-4CE3-8272-8027E2ED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370315" y="4619962"/>
              <a:ext cx="454286" cy="55191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-2294673" y="4715674"/>
              <a:ext cx="305689" cy="225063"/>
            </a:xfrm>
            <a:prstGeom prst="rect">
              <a:avLst/>
            </a:prstGeom>
            <a:solidFill>
              <a:srgbClr val="AEF46E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000077"/>
                  </a:solidFill>
                </a:rPr>
                <a:t>OK</a:t>
              </a:r>
            </a:p>
          </p:txBody>
        </p:sp>
        <p:grpSp>
          <p:nvGrpSpPr>
            <p:cNvPr id="902" name="Group 901">
              <a:extLst>
                <a:ext uri="{FF2B5EF4-FFF2-40B4-BE49-F238E27FC236}">
                  <a16:creationId xmlns:a16="http://schemas.microsoft.com/office/drawing/2014/main" id="{BE77B406-2353-4F75-A62E-52F63B163BC6}"/>
                </a:ext>
              </a:extLst>
            </p:cNvPr>
            <p:cNvGrpSpPr/>
            <p:nvPr/>
          </p:nvGrpSpPr>
          <p:grpSpPr>
            <a:xfrm>
              <a:off x="-1800200" y="4671873"/>
              <a:ext cx="695258" cy="483697"/>
              <a:chOff x="0" y="190923"/>
              <a:chExt cx="604402" cy="552039"/>
            </a:xfrm>
          </p:grpSpPr>
          <p:pic>
            <p:nvPicPr>
              <p:cNvPr id="916" name="Picture 915">
                <a:extLst>
                  <a:ext uri="{FF2B5EF4-FFF2-40B4-BE49-F238E27FC236}">
                    <a16:creationId xmlns:a16="http://schemas.microsoft.com/office/drawing/2014/main" id="{6DDA1964-18FE-4ECD-AC1C-A546769A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90923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CE653664-BE74-433A-9F34-C9DF868E3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49" y="451420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pic>
            <p:nvPicPr>
              <p:cNvPr id="918" name="Picture 917">
                <a:extLst>
                  <a:ext uri="{FF2B5EF4-FFF2-40B4-BE49-F238E27FC236}">
                    <a16:creationId xmlns:a16="http://schemas.microsoft.com/office/drawing/2014/main" id="{35D6FE23-587C-49FC-918E-8EE4BEAE9D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422" y="466942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03" name="Group 902">
              <a:extLst>
                <a:ext uri="{FF2B5EF4-FFF2-40B4-BE49-F238E27FC236}">
                  <a16:creationId xmlns:a16="http://schemas.microsoft.com/office/drawing/2014/main" id="{7E5C6943-5116-42C6-A672-BF6DEB1FAD0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815957" y="4974158"/>
              <a:ext cx="238626" cy="350953"/>
              <a:chOff x="900284" y="107321"/>
              <a:chExt cx="1499664" cy="1866629"/>
            </a:xfrm>
          </p:grpSpPr>
          <p:grpSp>
            <p:nvGrpSpPr>
              <p:cNvPr id="905" name="Group 904">
                <a:extLst>
                  <a:ext uri="{FF2B5EF4-FFF2-40B4-BE49-F238E27FC236}">
                    <a16:creationId xmlns:a16="http://schemas.microsoft.com/office/drawing/2014/main" id="{284B4AEF-B6B4-42E6-8587-09521DC2B0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16801" y="290804"/>
                <a:ext cx="1866629" cy="1499664"/>
                <a:chOff x="716802" y="290804"/>
                <a:chExt cx="1511457" cy="1339701"/>
              </a:xfrm>
            </p:grpSpPr>
            <p:sp>
              <p:nvSpPr>
                <p:cNvPr id="908" name="Flowchart: Stored Data 907">
                  <a:extLst>
                    <a:ext uri="{FF2B5EF4-FFF2-40B4-BE49-F238E27FC236}">
                      <a16:creationId xmlns:a16="http://schemas.microsoft.com/office/drawing/2014/main" id="{154F08DD-0D62-4E11-8762-82323F39D49C}"/>
                    </a:ext>
                  </a:extLst>
                </p:cNvPr>
                <p:cNvSpPr/>
                <p:nvPr/>
              </p:nvSpPr>
              <p:spPr>
                <a:xfrm rot="11106135" flipH="1">
                  <a:off x="815816" y="675336"/>
                  <a:ext cx="148979" cy="402417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909" name="Flowchart: Stored Data 908">
                  <a:extLst>
                    <a:ext uri="{FF2B5EF4-FFF2-40B4-BE49-F238E27FC236}">
                      <a16:creationId xmlns:a16="http://schemas.microsoft.com/office/drawing/2014/main" id="{1B441A41-83A6-4DAA-97BA-54C1AAE6E054}"/>
                    </a:ext>
                  </a:extLst>
                </p:cNvPr>
                <p:cNvSpPr/>
                <p:nvPr/>
              </p:nvSpPr>
              <p:spPr>
                <a:xfrm rot="11106135">
                  <a:off x="1776485" y="703284"/>
                  <a:ext cx="169532" cy="402417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910" name="Flowchart: Stored Data 909">
                  <a:extLst>
                    <a:ext uri="{FF2B5EF4-FFF2-40B4-BE49-F238E27FC236}">
                      <a16:creationId xmlns:a16="http://schemas.microsoft.com/office/drawing/2014/main" id="{47FA71C4-C733-4A1A-AF47-7640275D452B}"/>
                    </a:ext>
                  </a:extLst>
                </p:cNvPr>
                <p:cNvSpPr/>
                <p:nvPr/>
              </p:nvSpPr>
              <p:spPr>
                <a:xfrm rot="12403155">
                  <a:off x="1606957" y="999505"/>
                  <a:ext cx="287687" cy="40800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911" name="Flowchart: Stored Data 910">
                  <a:extLst>
                    <a:ext uri="{FF2B5EF4-FFF2-40B4-BE49-F238E27FC236}">
                      <a16:creationId xmlns:a16="http://schemas.microsoft.com/office/drawing/2014/main" id="{CA0E4919-34F5-4686-809E-CE6317BC5FA3}"/>
                    </a:ext>
                  </a:extLst>
                </p:cNvPr>
                <p:cNvSpPr/>
                <p:nvPr/>
              </p:nvSpPr>
              <p:spPr>
                <a:xfrm rot="20416186">
                  <a:off x="815816" y="988327"/>
                  <a:ext cx="287687" cy="435952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912" name="Oval 911">
                  <a:extLst>
                    <a:ext uri="{FF2B5EF4-FFF2-40B4-BE49-F238E27FC236}">
                      <a16:creationId xmlns:a16="http://schemas.microsoft.com/office/drawing/2014/main" id="{DFAFEBB3-3BCF-4C46-B280-C89215C5A598}"/>
                    </a:ext>
                  </a:extLst>
                </p:cNvPr>
                <p:cNvSpPr/>
                <p:nvPr/>
              </p:nvSpPr>
              <p:spPr>
                <a:xfrm>
                  <a:off x="903150" y="1094525"/>
                  <a:ext cx="873336" cy="53598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913" name="Oval 912">
                  <a:extLst>
                    <a:ext uri="{FF2B5EF4-FFF2-40B4-BE49-F238E27FC236}">
                      <a16:creationId xmlns:a16="http://schemas.microsoft.com/office/drawing/2014/main" id="{70B8DF47-D8BC-4F2F-BCBE-4A7E41BDBECF}"/>
                    </a:ext>
                  </a:extLst>
                </p:cNvPr>
                <p:cNvSpPr/>
                <p:nvPr/>
              </p:nvSpPr>
              <p:spPr>
                <a:xfrm>
                  <a:off x="1103504" y="1027453"/>
                  <a:ext cx="472629" cy="47507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  <p:pic>
              <p:nvPicPr>
                <p:cNvPr id="914" name="Picture 913">
                  <a:extLst>
                    <a:ext uri="{FF2B5EF4-FFF2-40B4-BE49-F238E27FC236}">
                      <a16:creationId xmlns:a16="http://schemas.microsoft.com/office/drawing/2014/main" id="{1FAE5CB3-071D-43C3-B337-CE93A9AD10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8659" y="399384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15" name="Picture 914">
                  <a:extLst>
                    <a:ext uri="{FF2B5EF4-FFF2-40B4-BE49-F238E27FC236}">
                      <a16:creationId xmlns:a16="http://schemas.microsoft.com/office/drawing/2014/main" id="{2AFF1196-D287-4BD8-80BA-0F5359F6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6802" y="290804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1DC6C29E-669E-4BC9-879F-BBEB2DA951D3}"/>
                  </a:ext>
                </a:extLst>
              </p:cNvPr>
              <p:cNvSpPr/>
              <p:nvPr/>
            </p:nvSpPr>
            <p:spPr>
              <a:xfrm rot="5400000">
                <a:off x="1847593" y="1016705"/>
                <a:ext cx="348943" cy="35662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907" name="Moon 906">
                <a:extLst>
                  <a:ext uri="{FF2B5EF4-FFF2-40B4-BE49-F238E27FC236}">
                    <a16:creationId xmlns:a16="http://schemas.microsoft.com/office/drawing/2014/main" id="{93B3772E-9C84-46E9-A714-5248CC67C6A5}"/>
                  </a:ext>
                </a:extLst>
              </p:cNvPr>
              <p:cNvSpPr/>
              <p:nvPr/>
            </p:nvSpPr>
            <p:spPr>
              <a:xfrm>
                <a:off x="1636482" y="974614"/>
                <a:ext cx="187694" cy="456801"/>
              </a:xfrm>
              <a:prstGeom prst="mo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</p:grpSp>
        <p:sp>
          <p:nvSpPr>
            <p:cNvPr id="919" name="Rectangle 918">
              <a:extLst>
                <a:ext uri="{FF2B5EF4-FFF2-40B4-BE49-F238E27FC236}">
                  <a16:creationId xmlns:a16="http://schemas.microsoft.com/office/drawing/2014/main" id="{C482252E-64F0-48B5-9852-62716F504702}"/>
                </a:ext>
              </a:extLst>
            </p:cNvPr>
            <p:cNvSpPr/>
            <p:nvPr/>
          </p:nvSpPr>
          <p:spPr>
            <a:xfrm>
              <a:off x="-1729529" y="5287556"/>
              <a:ext cx="861695" cy="3611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 Out location</a:t>
              </a:r>
              <a:endPara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CF157A2-6AE8-4FCB-B71D-EF5C29146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9865" flipH="1" flipV="1">
              <a:off x="-1787770" y="4515282"/>
              <a:ext cx="156726" cy="551684"/>
            </a:xfrm>
            <a:prstGeom prst="rect">
              <a:avLst/>
            </a:prstGeom>
          </p:spPr>
        </p:pic>
        <p:sp>
          <p:nvSpPr>
            <p:cNvPr id="921" name="Rectangle 920">
              <a:extLst>
                <a:ext uri="{FF2B5EF4-FFF2-40B4-BE49-F238E27FC236}">
                  <a16:creationId xmlns:a16="http://schemas.microsoft.com/office/drawing/2014/main" id="{0404E5AC-BEBF-4A2C-885C-610B3B4B4B21}"/>
                </a:ext>
              </a:extLst>
            </p:cNvPr>
            <p:cNvSpPr/>
            <p:nvPr/>
          </p:nvSpPr>
          <p:spPr>
            <a:xfrm>
              <a:off x="-2600156" y="5240494"/>
              <a:ext cx="860753" cy="40038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Check   </a:t>
              </a:r>
              <a:r>
                <a:rPr kumimoji="0" lang="en-US" sz="14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e–chop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22" name="Picture 921">
              <a:extLst>
                <a:ext uri="{FF2B5EF4-FFF2-40B4-BE49-F238E27FC236}">
                  <a16:creationId xmlns:a16="http://schemas.microsoft.com/office/drawing/2014/main" id="{32AD3115-9C40-4954-8919-2758016C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839387" y="4657489"/>
              <a:ext cx="695201" cy="6146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23" name="Rectangle 922">
              <a:extLst>
                <a:ext uri="{FF2B5EF4-FFF2-40B4-BE49-F238E27FC236}">
                  <a16:creationId xmlns:a16="http://schemas.microsoft.com/office/drawing/2014/main" id="{C482252E-64F0-48B5-9852-62716F504702}"/>
                </a:ext>
              </a:extLst>
            </p:cNvPr>
            <p:cNvSpPr/>
            <p:nvPr/>
          </p:nvSpPr>
          <p:spPr>
            <a:xfrm>
              <a:off x="-896198" y="5290665"/>
              <a:ext cx="706976" cy="338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SCM</a:t>
              </a:r>
              <a:endParaRPr kumimoji="0" lang="en-US" sz="1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Isosceles Triangle 924">
              <a:extLst>
                <a:ext uri="{FF2B5EF4-FFF2-40B4-BE49-F238E27FC236}">
                  <a16:creationId xmlns:a16="http://schemas.microsoft.com/office/drawing/2014/main" id="{89D279DE-19D7-4CD2-8521-C486DFBBB2EE}"/>
                </a:ext>
              </a:extLst>
            </p:cNvPr>
            <p:cNvSpPr/>
            <p:nvPr/>
          </p:nvSpPr>
          <p:spPr>
            <a:xfrm rot="16200000" flipV="1">
              <a:off x="-1310134" y="4939762"/>
              <a:ext cx="626962" cy="119985"/>
            </a:xfrm>
            <a:prstGeom prst="triangle">
              <a:avLst>
                <a:gd name="adj" fmla="val 54051"/>
              </a:avLst>
            </a:prstGeom>
            <a:gradFill flip="none" rotWithShape="1">
              <a:gsLst>
                <a:gs pos="0">
                  <a:srgbClr val="002060"/>
                </a:gs>
                <a:gs pos="37000">
                  <a:srgbClr val="5778AA"/>
                </a:gs>
                <a:gs pos="49000">
                  <a:srgbClr val="597AAC"/>
                </a:gs>
                <a:gs pos="100000">
                  <a:srgbClr val="B9DCFF"/>
                </a:gs>
              </a:gsLst>
              <a:lin ang="5400000" scaled="1"/>
              <a:tileRect/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7" name="Straight Arrow Connector 926">
              <a:extLst>
                <a:ext uri="{FF2B5EF4-FFF2-40B4-BE49-F238E27FC236}">
                  <a16:creationId xmlns:a16="http://schemas.microsoft.com/office/drawing/2014/main" id="{5FF2202F-667F-450A-B24E-E8CB64321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14132" y="4040368"/>
              <a:ext cx="263301" cy="1784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Straight Arrow Connector 927">
              <a:extLst>
                <a:ext uri="{FF2B5EF4-FFF2-40B4-BE49-F238E27FC236}">
                  <a16:creationId xmlns:a16="http://schemas.microsoft.com/office/drawing/2014/main" id="{032FD5BD-5DD6-4CE2-801C-B677C46CEF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243246" y="3830179"/>
              <a:ext cx="274957" cy="1589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Straight Arrow Connector 928">
              <a:extLst>
                <a:ext uri="{FF2B5EF4-FFF2-40B4-BE49-F238E27FC236}">
                  <a16:creationId xmlns:a16="http://schemas.microsoft.com/office/drawing/2014/main" id="{3CB25D76-A18D-4DEF-89D8-A8F3B15E7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79442" y="4012040"/>
              <a:ext cx="941258" cy="2409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53357BD6-5510-483E-8856-604B2A2A4A4C}"/>
                </a:ext>
              </a:extLst>
            </p:cNvPr>
            <p:cNvSpPr/>
            <p:nvPr/>
          </p:nvSpPr>
          <p:spPr>
            <a:xfrm>
              <a:off x="-1306105" y="4155541"/>
              <a:ext cx="163105" cy="11165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53357BD6-5510-483E-8856-604B2A2A4A4C}"/>
                </a:ext>
              </a:extLst>
            </p:cNvPr>
            <p:cNvSpPr/>
            <p:nvPr/>
          </p:nvSpPr>
          <p:spPr>
            <a:xfrm>
              <a:off x="-1301390" y="3739144"/>
              <a:ext cx="120476" cy="15125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53357BD6-5510-483E-8856-604B2A2A4A4C}"/>
                </a:ext>
              </a:extLst>
            </p:cNvPr>
            <p:cNvSpPr/>
            <p:nvPr/>
          </p:nvSpPr>
          <p:spPr>
            <a:xfrm>
              <a:off x="-2032901" y="4179266"/>
              <a:ext cx="140541" cy="13458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482252E-64F0-48B5-9852-62716F504702}"/>
                </a:ext>
              </a:extLst>
            </p:cNvPr>
            <p:cNvSpPr/>
            <p:nvPr/>
          </p:nvSpPr>
          <p:spPr>
            <a:xfrm>
              <a:off x="-2509339" y="4281318"/>
              <a:ext cx="1621108" cy="3611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 warehouse</a:t>
              </a:r>
              <a:endParaRPr kumimoji="0" lang="en-US" sz="1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2386435" y="4601559"/>
              <a:ext cx="481712" cy="578887"/>
            </a:xfrm>
            <a:prstGeom prst="rect">
              <a:avLst/>
            </a:prstGeom>
            <a:noFill/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8745" y="4244222"/>
            <a:ext cx="2829321" cy="2030285"/>
            <a:chOff x="138773" y="4281012"/>
            <a:chExt cx="2829321" cy="2030285"/>
          </a:xfrm>
        </p:grpSpPr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9F93E5D0-7E07-441B-8C34-F2CC8FC268C9}"/>
                </a:ext>
              </a:extLst>
            </p:cNvPr>
            <p:cNvGrpSpPr/>
            <p:nvPr/>
          </p:nvGrpSpPr>
          <p:grpSpPr>
            <a:xfrm>
              <a:off x="635666" y="5156883"/>
              <a:ext cx="1607484" cy="640772"/>
              <a:chOff x="5564262" y="4072448"/>
              <a:chExt cx="657548" cy="350724"/>
            </a:xfrm>
          </p:grpSpPr>
          <p:pic>
            <p:nvPicPr>
              <p:cNvPr id="802" name="Picture 801">
                <a:extLst>
                  <a:ext uri="{FF2B5EF4-FFF2-40B4-BE49-F238E27FC236}">
                    <a16:creationId xmlns:a16="http://schemas.microsoft.com/office/drawing/2014/main" id="{8F4151B4-6AD2-4463-A591-C2AB26E44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64262" y="4090272"/>
                <a:ext cx="657548" cy="315602"/>
              </a:xfrm>
              <a:prstGeom prst="rect">
                <a:avLst/>
              </a:prstGeom>
            </p:spPr>
          </p:pic>
          <p:sp>
            <p:nvSpPr>
              <p:cNvPr id="803" name="Rectangle 1">
                <a:extLst>
                  <a:ext uri="{FF2B5EF4-FFF2-40B4-BE49-F238E27FC236}">
                    <a16:creationId xmlns:a16="http://schemas.microsoft.com/office/drawing/2014/main" id="{DF9681EC-2BF5-4729-A864-FE9BA7681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158" y="4072448"/>
                <a:ext cx="576852" cy="350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altLang="en-US" sz="1600" b="1" dirty="0">
                    <a:solidFill>
                      <a:srgbClr val="0000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OQC System</a:t>
                </a:r>
                <a:endParaRPr kumimoji="0" lang="en-GB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2" name="Rectangle 811">
              <a:extLst>
                <a:ext uri="{FF2B5EF4-FFF2-40B4-BE49-F238E27FC236}">
                  <a16:creationId xmlns:a16="http://schemas.microsoft.com/office/drawing/2014/main" id="{CC433E64-EA10-4FBB-88DA-B69DE51E92E0}"/>
                </a:ext>
              </a:extLst>
            </p:cNvPr>
            <p:cNvSpPr/>
            <p:nvPr/>
          </p:nvSpPr>
          <p:spPr>
            <a:xfrm>
              <a:off x="350535" y="5960981"/>
              <a:ext cx="2215369" cy="3503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define </a:t>
              </a:r>
              <a:r>
                <a:rPr lang="en-US" sz="1600" dirty="0" smtClean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 lot  &amp; judgment all lot</a:t>
              </a:r>
              <a:endParaRPr lang="en-US" sz="16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595EEC4-534B-49FA-B86E-4A9FB4653EBB}"/>
                </a:ext>
              </a:extLst>
            </p:cNvPr>
            <p:cNvGrpSpPr/>
            <p:nvPr/>
          </p:nvGrpSpPr>
          <p:grpSpPr>
            <a:xfrm>
              <a:off x="1919627" y="4281012"/>
              <a:ext cx="815819" cy="479052"/>
              <a:chOff x="0" y="0"/>
              <a:chExt cx="794599" cy="479052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536CA4A3-7F84-4945-AD0C-175FE433CDB7}"/>
                  </a:ext>
                </a:extLst>
              </p:cNvPr>
              <p:cNvGrpSpPr/>
              <p:nvPr/>
            </p:nvGrpSpPr>
            <p:grpSpPr>
              <a:xfrm>
                <a:off x="0" y="59160"/>
                <a:ext cx="794599" cy="419892"/>
                <a:chOff x="0" y="59160"/>
                <a:chExt cx="818028" cy="419892"/>
              </a:xfrm>
            </p:grpSpPr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065A7FC7-7BC3-4E12-85FA-4F7F4DC48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0" y="59160"/>
                  <a:ext cx="818028" cy="419892"/>
                </a:xfrm>
                <a:prstGeom prst="rect">
                  <a:avLst/>
                </a:prstGeom>
              </p:spPr>
            </p:pic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1D3FC5E-E9E9-4C24-B80F-75861CAB606A}"/>
                    </a:ext>
                  </a:extLst>
                </p:cNvPr>
                <p:cNvSpPr/>
                <p:nvPr/>
              </p:nvSpPr>
              <p:spPr>
                <a:xfrm>
                  <a:off x="123264" y="75638"/>
                  <a:ext cx="582706" cy="22411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 dirty="0"/>
                </a:p>
              </p:txBody>
            </p:sp>
          </p:grp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9139C55-FCD6-466E-A04B-F2134FB09ACE}"/>
                  </a:ext>
                </a:extLst>
              </p:cNvPr>
              <p:cNvSpPr/>
              <p:nvPr/>
            </p:nvSpPr>
            <p:spPr>
              <a:xfrm>
                <a:off x="63367" y="0"/>
                <a:ext cx="688041" cy="3625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1200" dirty="0">
                    <a:solidFill>
                      <a:srgbClr val="0000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Software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7862" y="4308484"/>
              <a:ext cx="461431" cy="466545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1612C0C-CA6E-4A01-A624-73647BF86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1613184" y="4334986"/>
              <a:ext cx="143069" cy="131191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C147BE1-0445-424E-B4FC-2ACE0B897533}"/>
                </a:ext>
              </a:extLst>
            </p:cNvPr>
            <p:cNvSpPr/>
            <p:nvPr/>
          </p:nvSpPr>
          <p:spPr>
            <a:xfrm>
              <a:off x="1188757" y="4771104"/>
              <a:ext cx="17793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prstClr val="white"/>
                  </a:solidFill>
                  <a:effectLst>
                    <a:glow rad="127000">
                      <a:schemeClr val="accent1">
                        <a:lumMod val="75000"/>
                      </a:schemeClr>
                    </a:glow>
                  </a:effectLst>
                  <a:latin typeface="Arial" panose="020B0604020202020204" pitchFamily="34" charset="0"/>
                  <a:ea typeface="Meiryo UI" panose="020B0604030504040204" pitchFamily="50" charset="-128"/>
                  <a:cs typeface="Arial" panose="020B0604020202020204" pitchFamily="34" charset="0"/>
                </a:rPr>
                <a:t>OQC Inspection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38773" y="4315742"/>
              <a:ext cx="1023002" cy="6776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Modify weight FA</a:t>
              </a:r>
            </a:p>
          </p:txBody>
        </p:sp>
        <p:sp>
          <p:nvSpPr>
            <p:cNvPr id="6" name="Plus 5"/>
            <p:cNvSpPr/>
            <p:nvPr/>
          </p:nvSpPr>
          <p:spPr>
            <a:xfrm>
              <a:off x="1155990" y="4430357"/>
              <a:ext cx="387515" cy="362533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A7081CF6-0055-4A73-8D38-6629EC5A160E}"/>
                </a:ext>
              </a:extLst>
            </p:cNvPr>
            <p:cNvSpPr/>
            <p:nvPr/>
          </p:nvSpPr>
          <p:spPr>
            <a:xfrm flipV="1">
              <a:off x="922602" y="5075415"/>
              <a:ext cx="907020" cy="108667"/>
            </a:xfrm>
            <a:prstGeom prst="triangle">
              <a:avLst>
                <a:gd name="adj" fmla="val 54051"/>
              </a:avLst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13" name="Elbow Connector 12"/>
            <p:cNvCxnSpPr/>
            <p:nvPr/>
          </p:nvCxnSpPr>
          <p:spPr>
            <a:xfrm rot="5400000">
              <a:off x="2050182" y="5099784"/>
              <a:ext cx="603851" cy="447791"/>
            </a:xfrm>
            <a:prstGeom prst="bentConnector3">
              <a:avLst>
                <a:gd name="adj1" fmla="val 100176"/>
              </a:avLst>
            </a:prstGeom>
            <a:ln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C433E64-EA10-4FBB-88DA-B69DE51E92E0}"/>
                </a:ext>
              </a:extLst>
            </p:cNvPr>
            <p:cNvSpPr/>
            <p:nvPr/>
          </p:nvSpPr>
          <p:spPr>
            <a:xfrm>
              <a:off x="2210483" y="5290883"/>
              <a:ext cx="465009" cy="390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0000CC"/>
                  </a:solidFill>
                  <a:latin typeface="Calibri" panose="020F0502020204030204"/>
                </a:rPr>
                <a:t>OK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23" name="Elbow Connector 22"/>
            <p:cNvCxnSpPr/>
            <p:nvPr/>
          </p:nvCxnSpPr>
          <p:spPr>
            <a:xfrm rot="5400000">
              <a:off x="2092096" y="5058970"/>
              <a:ext cx="274352" cy="316656"/>
            </a:xfrm>
            <a:prstGeom prst="bentConnector2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6940987-7D60-4489-936B-5A73941F1732}"/>
                </a:ext>
              </a:extLst>
            </p:cNvPr>
            <p:cNvSpPr/>
            <p:nvPr/>
          </p:nvSpPr>
          <p:spPr>
            <a:xfrm>
              <a:off x="1976056" y="4980743"/>
              <a:ext cx="465009" cy="399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Calibri" panose="020F0502020204030204"/>
                </a:rPr>
                <a:t>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Elbow Connector 24"/>
            <p:cNvCxnSpPr/>
            <p:nvPr/>
          </p:nvCxnSpPr>
          <p:spPr>
            <a:xfrm rot="16200000" flipH="1">
              <a:off x="302678" y="5047449"/>
              <a:ext cx="401902" cy="346298"/>
            </a:xfrm>
            <a:prstGeom prst="bentConnector2">
              <a:avLst/>
            </a:prstGeom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62679" y="1882876"/>
            <a:ext cx="8965568" cy="88259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636E40C-D1D4-EC26-126F-A6022BE94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6" y="1977"/>
            <a:ext cx="9130904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FFFFCC"/>
                </a:solidFill>
                <a:ea typeface="Meiryo UI" panose="020B0604030504040204" pitchFamily="50" charset="-128"/>
              </a:rPr>
              <a:t>Detail Improvement Activity</a:t>
            </a:r>
            <a:endParaRPr lang="en-US" altLang="ja-JP" sz="2000" b="1" dirty="0">
              <a:solidFill>
                <a:srgbClr val="FFFFCC"/>
              </a:solidFill>
              <a:ea typeface="Meiryo UI" panose="020B0604030504040204" pitchFamily="50" charset="-128"/>
            </a:endParaRPr>
          </a:p>
        </p:txBody>
      </p:sp>
      <p:sp>
        <p:nvSpPr>
          <p:cNvPr id="168" name="正方形/長方形 40">
            <a:extLst>
              <a:ext uri="{FF2B5EF4-FFF2-40B4-BE49-F238E27FC236}">
                <a16:creationId xmlns:a16="http://schemas.microsoft.com/office/drawing/2014/main" id="{D1EECAAE-2A4F-1E78-43E2-3452BA5AC55F}"/>
              </a:ext>
            </a:extLst>
          </p:cNvPr>
          <p:cNvSpPr/>
          <p:nvPr/>
        </p:nvSpPr>
        <p:spPr>
          <a:xfrm>
            <a:off x="8277834" y="80321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7</a:t>
            </a: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73" name="Rounded Rectangle 42">
            <a:extLst>
              <a:ext uri="{FF2B5EF4-FFF2-40B4-BE49-F238E27FC236}">
                <a16:creationId xmlns:a16="http://schemas.microsoft.com/office/drawing/2014/main" id="{CA686F0B-4D05-C53A-C4D3-BD8FBCDA6818}"/>
              </a:ext>
            </a:extLst>
          </p:cNvPr>
          <p:cNvSpPr/>
          <p:nvPr/>
        </p:nvSpPr>
        <p:spPr>
          <a:xfrm>
            <a:off x="3449279" y="1237652"/>
            <a:ext cx="2277470" cy="244594"/>
          </a:xfrm>
          <a:prstGeom prst="round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actions</a:t>
            </a:r>
          </a:p>
        </p:txBody>
      </p:sp>
      <p:sp>
        <p:nvSpPr>
          <p:cNvPr id="164" name="Rounded Rectangle 163"/>
          <p:cNvSpPr/>
          <p:nvPr/>
        </p:nvSpPr>
        <p:spPr>
          <a:xfrm>
            <a:off x="57707" y="1537676"/>
            <a:ext cx="4682919" cy="31535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1. Analysis </a:t>
            </a:r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en-US" sz="1600" b="1" dirty="0" smtClean="0">
                <a:solidFill>
                  <a:schemeClr val="bg1"/>
                </a:solidFill>
              </a:rPr>
              <a:t>urrent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process chop stamp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60815" y="2834793"/>
            <a:ext cx="3817058" cy="338136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/>
              <a:t>2. Meeting &amp; </a:t>
            </a:r>
            <a:r>
              <a:rPr lang="en-US" altLang="ja-JP" sz="1600" b="1" dirty="0" smtClean="0"/>
              <a:t>discuss: IT-OQC-FA </a:t>
            </a:r>
            <a:endParaRPr lang="en-US" altLang="ja-JP" sz="1600" b="1" dirty="0"/>
          </a:p>
        </p:txBody>
      </p:sp>
      <p:sp>
        <p:nvSpPr>
          <p:cNvPr id="166" name="Rounded Rectangle 165"/>
          <p:cNvSpPr/>
          <p:nvPr/>
        </p:nvSpPr>
        <p:spPr>
          <a:xfrm>
            <a:off x="60815" y="3850366"/>
            <a:ext cx="3817058" cy="338136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/>
              <a:t>3</a:t>
            </a:r>
            <a:r>
              <a:rPr lang="en-US" altLang="ja-JP" sz="1600" b="1" dirty="0" smtClean="0"/>
              <a:t>. Create electronic stamps for OQC</a:t>
            </a:r>
            <a:endParaRPr lang="en-US" altLang="ja-JP" sz="1600" b="1" dirty="0"/>
          </a:p>
        </p:txBody>
      </p:sp>
      <p:sp>
        <p:nvSpPr>
          <p:cNvPr id="21" name="Rectangle 20"/>
          <p:cNvSpPr/>
          <p:nvPr/>
        </p:nvSpPr>
        <p:spPr>
          <a:xfrm>
            <a:off x="45677" y="4231522"/>
            <a:ext cx="5262617" cy="2140359"/>
          </a:xfrm>
          <a:prstGeom prst="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Isosceles Triangle 193">
            <a:extLst>
              <a:ext uri="{FF2B5EF4-FFF2-40B4-BE49-F238E27FC236}">
                <a16:creationId xmlns:a16="http://schemas.microsoft.com/office/drawing/2014/main" id="{A7081CF6-0055-4A73-8D38-6629EC5A160E}"/>
              </a:ext>
            </a:extLst>
          </p:cNvPr>
          <p:cNvSpPr/>
          <p:nvPr/>
        </p:nvSpPr>
        <p:spPr>
          <a:xfrm flipV="1">
            <a:off x="885274" y="5773922"/>
            <a:ext cx="907020" cy="108667"/>
          </a:xfrm>
          <a:prstGeom prst="triangle">
            <a:avLst>
              <a:gd name="adj" fmla="val 54051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676985" y="4281615"/>
            <a:ext cx="1" cy="20429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Isosceles Triangle 207">
            <a:extLst>
              <a:ext uri="{FF2B5EF4-FFF2-40B4-BE49-F238E27FC236}">
                <a16:creationId xmlns:a16="http://schemas.microsoft.com/office/drawing/2014/main" id="{9A6F4F42-8497-46FF-BD69-8C47042410B3}"/>
              </a:ext>
            </a:extLst>
          </p:cNvPr>
          <p:cNvSpPr/>
          <p:nvPr/>
        </p:nvSpPr>
        <p:spPr>
          <a:xfrm rot="16200000" flipV="1">
            <a:off x="2113376" y="5192731"/>
            <a:ext cx="1304467" cy="104162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562436" y="2834525"/>
            <a:ext cx="35741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time chop: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960mins/day ~ 2pax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78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Rectangle: Rounded Corners 6">
            <a:extLst>
              <a:ext uri="{FF2B5EF4-FFF2-40B4-BE49-F238E27FC236}">
                <a16:creationId xmlns:a16="http://schemas.microsoft.com/office/drawing/2014/main" id="{D67D2BE6-C597-EBA1-8C2A-A017B4AB22FF}"/>
              </a:ext>
            </a:extLst>
          </p:cNvPr>
          <p:cNvSpPr/>
          <p:nvPr/>
        </p:nvSpPr>
        <p:spPr>
          <a:xfrm>
            <a:off x="11367" y="1267510"/>
            <a:ext cx="9109198" cy="5187333"/>
          </a:xfrm>
          <a:prstGeom prst="roundRect">
            <a:avLst>
              <a:gd name="adj" fmla="val 1696"/>
            </a:avLst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ounded Rectangle 42">
            <a:extLst>
              <a:ext uri="{FF2B5EF4-FFF2-40B4-BE49-F238E27FC236}">
                <a16:creationId xmlns:a16="http://schemas.microsoft.com/office/drawing/2014/main" id="{CA686F0B-4D05-C53A-C4D3-BD8FBCDA6818}"/>
              </a:ext>
            </a:extLst>
          </p:cNvPr>
          <p:cNvSpPr/>
          <p:nvPr/>
        </p:nvSpPr>
        <p:spPr>
          <a:xfrm>
            <a:off x="3269051" y="1126404"/>
            <a:ext cx="2277470" cy="244594"/>
          </a:xfrm>
          <a:prstGeom prst="round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actions</a:t>
            </a:r>
          </a:p>
        </p:txBody>
      </p:sp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520" y="770041"/>
            <a:ext cx="9090949" cy="322788"/>
          </a:xfrm>
          <a:prstGeom prst="rect">
            <a:avLst/>
          </a:prstGeom>
          <a:solidFill>
            <a:srgbClr val="00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Activity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2.2:</a:t>
            </a:r>
            <a:r>
              <a:rPr lang="en-US" altLang="ja-JP" dirty="0" smtClean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Verify OQC judgment result to transfer F/G to SCM for clearance FA W/H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37" name="角丸四角形 2">
            <a:extLst>
              <a:ext uri="{FF2B5EF4-FFF2-40B4-BE49-F238E27FC236}">
                <a16:creationId xmlns:a16="http://schemas.microsoft.com/office/drawing/2014/main" id="{B864F82B-E16A-4B94-A404-5CD1A7ECFA40}"/>
              </a:ext>
            </a:extLst>
          </p:cNvPr>
          <p:cNvSpPr/>
          <p:nvPr/>
        </p:nvSpPr>
        <p:spPr>
          <a:xfrm>
            <a:off x="29754" y="402118"/>
            <a:ext cx="1203970" cy="351493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 smtClean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Theme </a:t>
            </a:r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 panose="05020102010507070707" pitchFamily="18" charset="2"/>
              </a:rPr>
              <a:t>2</a:t>
            </a:r>
            <a:endParaRPr lang="en-US" altLang="ja-JP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265857" y="412033"/>
            <a:ext cx="7844612" cy="3354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Standardize electronic stamps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FB934A-D6A1-4B87-8D98-4A71940D011F}"/>
              </a:ext>
            </a:extLst>
          </p:cNvPr>
          <p:cNvSpPr/>
          <p:nvPr/>
        </p:nvSpPr>
        <p:spPr>
          <a:xfrm>
            <a:off x="29754" y="3916286"/>
            <a:ext cx="4772586" cy="81992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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Lead time of OQC inspection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is long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for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MW,PJ</a:t>
            </a:r>
          </a:p>
          <a:p>
            <a:r>
              <a:rPr lang="en-GB" sz="1600" i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  &lt;Leadtime MW: 3~6H/1pcs ; PJ: 2~3H/1pcs</a:t>
            </a:r>
            <a:r>
              <a:rPr lang="en-GB" sz="1600" i="1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&gt;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SCM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, Jupiter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manual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confirm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SI only quantity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89D279DE-19D7-4CD2-8521-C486DFBBB2EE}"/>
              </a:ext>
            </a:extLst>
          </p:cNvPr>
          <p:cNvSpPr/>
          <p:nvPr/>
        </p:nvSpPr>
        <p:spPr>
          <a:xfrm rot="16200000" flipV="1">
            <a:off x="4504862" y="4212475"/>
            <a:ext cx="791284" cy="87935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9E3AF6-38E9-42FE-B4E2-8DDB419EFCF3}"/>
              </a:ext>
            </a:extLst>
          </p:cNvPr>
          <p:cNvGrpSpPr/>
          <p:nvPr/>
        </p:nvGrpSpPr>
        <p:grpSpPr>
          <a:xfrm>
            <a:off x="1695696" y="5124922"/>
            <a:ext cx="1152824" cy="927726"/>
            <a:chOff x="5283503" y="3724576"/>
            <a:chExt cx="1533034" cy="84463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3911C5-3BEB-45DE-9721-DE053EEE2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503" y="3724576"/>
              <a:ext cx="1533034" cy="844638"/>
            </a:xfrm>
            <a:prstGeom prst="rect">
              <a:avLst/>
            </a:prstGeom>
          </p:spPr>
        </p:pic>
        <p:sp>
          <p:nvSpPr>
            <p:cNvPr id="52" name="Rectangle 1">
              <a:extLst>
                <a:ext uri="{FF2B5EF4-FFF2-40B4-BE49-F238E27FC236}">
                  <a16:creationId xmlns:a16="http://schemas.microsoft.com/office/drawing/2014/main" id="{DD3D6FF3-9EB6-4A04-AFF2-83FED716C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834" y="3829489"/>
              <a:ext cx="1456131" cy="66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600" b="1" dirty="0">
                  <a:solidFill>
                    <a:srgbClr val="0000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OQC System</a:t>
              </a:r>
            </a:p>
          </p:txBody>
        </p:sp>
      </p:grp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89D279DE-19D7-4CD2-8521-C486DFBBB2EE}"/>
              </a:ext>
            </a:extLst>
          </p:cNvPr>
          <p:cNvSpPr/>
          <p:nvPr/>
        </p:nvSpPr>
        <p:spPr>
          <a:xfrm rot="16200000" flipV="1">
            <a:off x="5054923" y="5685508"/>
            <a:ext cx="901068" cy="139714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9754" y="6497887"/>
            <a:ext cx="9114246" cy="355873"/>
          </a:xfrm>
          <a:prstGeom prst="rect">
            <a:avLst/>
          </a:prstGeom>
          <a:solidFill>
            <a:srgbClr val="3366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>
                <a:solidFill>
                  <a:schemeClr val="bg1"/>
                </a:solidFill>
                <a:sym typeface="Wingdings 2" panose="05020102010507070707" pitchFamily="18" charset="2"/>
              </a:rPr>
              <a:t> V</a:t>
            </a:r>
            <a:r>
              <a:rPr lang="en-US" sz="2000" dirty="0">
                <a:solidFill>
                  <a:schemeClr val="bg1"/>
                </a:solidFill>
              </a:rPr>
              <a:t>erify the OQC judgment result with SI of SCM	          </a:t>
            </a:r>
            <a:r>
              <a:rPr lang="en-US" sz="2000" dirty="0">
                <a:sym typeface="Wingdings 2" panose="05020102010507070707" pitchFamily="18" charset="2"/>
              </a:rPr>
              <a:t>(</a:t>
            </a:r>
            <a:r>
              <a:rPr lang="en-US" dirty="0">
                <a:sym typeface="Wingdings 2" panose="05020102010507070707" pitchFamily="18" charset="2"/>
              </a:rPr>
              <a:t>Ensure quality)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FB934A-D6A1-4B87-8D98-4A71940D011F}"/>
              </a:ext>
            </a:extLst>
          </p:cNvPr>
          <p:cNvSpPr/>
          <p:nvPr/>
        </p:nvSpPr>
        <p:spPr>
          <a:xfrm>
            <a:off x="5028421" y="3916522"/>
            <a:ext cx="4022427" cy="8192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 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Not enough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space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to store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F/G</a:t>
            </a:r>
          </a:p>
          <a:p>
            <a:r>
              <a:rPr lang="en-GB" sz="1600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 </a:t>
            </a:r>
            <a:r>
              <a:rPr lang="en-GB" sz="16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SI of SCM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not </a:t>
            </a:r>
            <a:r>
              <a:rPr lang="en-GB" sz="1600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verify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</a:t>
            </a:r>
            <a:r>
              <a:rPr lang="en-GB" sz="16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inspection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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Mixing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OK &amp; Not yet OK F/G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08C7DC7C-5978-41DB-839E-E100CA38CDBC}"/>
              </a:ext>
            </a:extLst>
          </p:cNvPr>
          <p:cNvSpPr/>
          <p:nvPr/>
        </p:nvSpPr>
        <p:spPr>
          <a:xfrm>
            <a:off x="9643" y="1803183"/>
            <a:ext cx="1018656" cy="406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FA line production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1055813" y="1723042"/>
            <a:ext cx="896997" cy="334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Pallet ID</a:t>
            </a:r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EAF0E475-3638-47A5-841B-FFF93DF1CD95}"/>
              </a:ext>
            </a:extLst>
          </p:cNvPr>
          <p:cNvGrpSpPr/>
          <p:nvPr/>
        </p:nvGrpSpPr>
        <p:grpSpPr>
          <a:xfrm>
            <a:off x="2344164" y="2024642"/>
            <a:ext cx="1121303" cy="664757"/>
            <a:chOff x="4525241" y="1012560"/>
            <a:chExt cx="2032936" cy="1439557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BA98E9B6-FFC3-4936-89E4-F11B8C76170B}"/>
                </a:ext>
              </a:extLst>
            </p:cNvPr>
            <p:cNvGrpSpPr/>
            <p:nvPr/>
          </p:nvGrpSpPr>
          <p:grpSpPr>
            <a:xfrm>
              <a:off x="4525241" y="1012560"/>
              <a:ext cx="2032936" cy="1439557"/>
              <a:chOff x="8113489" y="1341603"/>
              <a:chExt cx="1384866" cy="2010654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0E9307FB-097F-4779-992C-FE127FF1C82D}"/>
                  </a:ext>
                </a:extLst>
              </p:cNvPr>
              <p:cNvSpPr/>
              <p:nvPr/>
            </p:nvSpPr>
            <p:spPr>
              <a:xfrm>
                <a:off x="8115300" y="1341603"/>
                <a:ext cx="1381050" cy="20106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A4D5536-E058-4056-BA26-4B1327ADF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13489" y="1822276"/>
                <a:ext cx="13810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467907A7-D167-4398-9EE7-88E16893AF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17305" y="2846193"/>
                <a:ext cx="13810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21A0ABD-86EC-4BE5-8520-3DF3E86224C6}"/>
                </a:ext>
              </a:extLst>
            </p:cNvPr>
            <p:cNvGrpSpPr/>
            <p:nvPr/>
          </p:nvGrpSpPr>
          <p:grpSpPr>
            <a:xfrm>
              <a:off x="4579170" y="1745193"/>
              <a:ext cx="481252" cy="291585"/>
              <a:chOff x="7469574" y="3966357"/>
              <a:chExt cx="604402" cy="552039"/>
            </a:xfrm>
          </p:grpSpPr>
          <p:pic>
            <p:nvPicPr>
              <p:cNvPr id="362" name="Picture 361">
                <a:extLst>
                  <a:ext uri="{FF2B5EF4-FFF2-40B4-BE49-F238E27FC236}">
                    <a16:creationId xmlns:a16="http://schemas.microsoft.com/office/drawing/2014/main" id="{1BA071C5-2A8D-4BE8-98C7-270198AD2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63" name="Freeform 669">
                <a:extLst>
                  <a:ext uri="{FF2B5EF4-FFF2-40B4-BE49-F238E27FC236}">
                    <a16:creationId xmlns:a16="http://schemas.microsoft.com/office/drawing/2014/main" id="{9B3A4DA9-462B-4FED-9723-9525DB55E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64" name="Picture 809">
                <a:extLst>
                  <a:ext uri="{FF2B5EF4-FFF2-40B4-BE49-F238E27FC236}">
                    <a16:creationId xmlns:a16="http://schemas.microsoft.com/office/drawing/2014/main" id="{A6786CAD-CCE0-4B9E-8201-AE87705CA7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32EAA98-31A6-40BE-8C79-6862C70E7851}"/>
                </a:ext>
              </a:extLst>
            </p:cNvPr>
            <p:cNvGrpSpPr/>
            <p:nvPr/>
          </p:nvGrpSpPr>
          <p:grpSpPr>
            <a:xfrm>
              <a:off x="4615668" y="1041295"/>
              <a:ext cx="481252" cy="291585"/>
              <a:chOff x="7469574" y="3966357"/>
              <a:chExt cx="604402" cy="552039"/>
            </a:xfrm>
          </p:grpSpPr>
          <p:pic>
            <p:nvPicPr>
              <p:cNvPr id="359" name="Picture 358">
                <a:extLst>
                  <a:ext uri="{FF2B5EF4-FFF2-40B4-BE49-F238E27FC236}">
                    <a16:creationId xmlns:a16="http://schemas.microsoft.com/office/drawing/2014/main" id="{8108B6CB-A219-423E-A4E7-9C3C098A9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60" name="Freeform 669">
                <a:extLst>
                  <a:ext uri="{FF2B5EF4-FFF2-40B4-BE49-F238E27FC236}">
                    <a16:creationId xmlns:a16="http://schemas.microsoft.com/office/drawing/2014/main" id="{0F84CFD4-BC0F-40A3-B333-EBD580CDF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61" name="Picture 809">
                <a:extLst>
                  <a:ext uri="{FF2B5EF4-FFF2-40B4-BE49-F238E27FC236}">
                    <a16:creationId xmlns:a16="http://schemas.microsoft.com/office/drawing/2014/main" id="{FF110502-C2F5-4AEC-8DF4-F1F64A3D2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727312A5-E892-4977-BA50-7E2803274A33}"/>
                </a:ext>
              </a:extLst>
            </p:cNvPr>
            <p:cNvGrpSpPr/>
            <p:nvPr/>
          </p:nvGrpSpPr>
          <p:grpSpPr>
            <a:xfrm>
              <a:off x="4591591" y="2106853"/>
              <a:ext cx="481252" cy="291585"/>
              <a:chOff x="7469574" y="3966357"/>
              <a:chExt cx="604402" cy="552039"/>
            </a:xfrm>
          </p:grpSpPr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B766A7E-E0CF-4812-8121-2B408191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57" name="Freeform 669">
                <a:extLst>
                  <a:ext uri="{FF2B5EF4-FFF2-40B4-BE49-F238E27FC236}">
                    <a16:creationId xmlns:a16="http://schemas.microsoft.com/office/drawing/2014/main" id="{596EFA0A-0E8E-4954-9359-945104D1D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58" name="Picture 809">
                <a:extLst>
                  <a:ext uri="{FF2B5EF4-FFF2-40B4-BE49-F238E27FC236}">
                    <a16:creationId xmlns:a16="http://schemas.microsoft.com/office/drawing/2014/main" id="{416412A3-6E44-4D31-BC76-D6AEA4DC6B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46CD509-48E0-4F6B-A439-822B2C3C930E}"/>
                </a:ext>
              </a:extLst>
            </p:cNvPr>
            <p:cNvGrpSpPr/>
            <p:nvPr/>
          </p:nvGrpSpPr>
          <p:grpSpPr>
            <a:xfrm>
              <a:off x="4583495" y="1381478"/>
              <a:ext cx="481252" cy="291585"/>
              <a:chOff x="7469574" y="3966357"/>
              <a:chExt cx="604402" cy="552039"/>
            </a:xfrm>
          </p:grpSpPr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B4441ADF-DA01-4860-9999-381DAE6A9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54" name="Freeform 669">
                <a:extLst>
                  <a:ext uri="{FF2B5EF4-FFF2-40B4-BE49-F238E27FC236}">
                    <a16:creationId xmlns:a16="http://schemas.microsoft.com/office/drawing/2014/main" id="{F440C36A-3DFB-4F55-9E5E-D19BF232B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55" name="Picture 809">
                <a:extLst>
                  <a:ext uri="{FF2B5EF4-FFF2-40B4-BE49-F238E27FC236}">
                    <a16:creationId xmlns:a16="http://schemas.microsoft.com/office/drawing/2014/main" id="{056D0194-DBF1-4AB4-88AE-F008EF71F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21A0ABD-86EC-4BE5-8520-3DF3E86224C6}"/>
                </a:ext>
              </a:extLst>
            </p:cNvPr>
            <p:cNvGrpSpPr/>
            <p:nvPr/>
          </p:nvGrpSpPr>
          <p:grpSpPr>
            <a:xfrm>
              <a:off x="5234436" y="1744419"/>
              <a:ext cx="481252" cy="291585"/>
              <a:chOff x="7469574" y="3966357"/>
              <a:chExt cx="604402" cy="552039"/>
            </a:xfrm>
          </p:grpSpPr>
          <p:pic>
            <p:nvPicPr>
              <p:cNvPr id="350" name="Picture 349">
                <a:extLst>
                  <a:ext uri="{FF2B5EF4-FFF2-40B4-BE49-F238E27FC236}">
                    <a16:creationId xmlns:a16="http://schemas.microsoft.com/office/drawing/2014/main" id="{1BA071C5-2A8D-4BE8-98C7-270198AD2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51" name="Freeform 669">
                <a:extLst>
                  <a:ext uri="{FF2B5EF4-FFF2-40B4-BE49-F238E27FC236}">
                    <a16:creationId xmlns:a16="http://schemas.microsoft.com/office/drawing/2014/main" id="{9B3A4DA9-462B-4FED-9723-9525DB55E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52" name="Picture 809">
                <a:extLst>
                  <a:ext uri="{FF2B5EF4-FFF2-40B4-BE49-F238E27FC236}">
                    <a16:creationId xmlns:a16="http://schemas.microsoft.com/office/drawing/2014/main" id="{A6786CAD-CCE0-4B9E-8201-AE87705CA7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332EAA98-31A6-40BE-8C79-6862C70E7851}"/>
                </a:ext>
              </a:extLst>
            </p:cNvPr>
            <p:cNvGrpSpPr/>
            <p:nvPr/>
          </p:nvGrpSpPr>
          <p:grpSpPr>
            <a:xfrm>
              <a:off x="5285002" y="1045601"/>
              <a:ext cx="481252" cy="291585"/>
              <a:chOff x="7469574" y="3966357"/>
              <a:chExt cx="604402" cy="552039"/>
            </a:xfrm>
          </p:grpSpPr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8108B6CB-A219-423E-A4E7-9C3C098A9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48" name="Freeform 669">
                <a:extLst>
                  <a:ext uri="{FF2B5EF4-FFF2-40B4-BE49-F238E27FC236}">
                    <a16:creationId xmlns:a16="http://schemas.microsoft.com/office/drawing/2014/main" id="{0F84CFD4-BC0F-40A3-B333-EBD580CDF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49" name="Picture 809">
                <a:extLst>
                  <a:ext uri="{FF2B5EF4-FFF2-40B4-BE49-F238E27FC236}">
                    <a16:creationId xmlns:a16="http://schemas.microsoft.com/office/drawing/2014/main" id="{FF110502-C2F5-4AEC-8DF4-F1F64A3D2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727312A5-E892-4977-BA50-7E2803274A33}"/>
                </a:ext>
              </a:extLst>
            </p:cNvPr>
            <p:cNvGrpSpPr/>
            <p:nvPr/>
          </p:nvGrpSpPr>
          <p:grpSpPr>
            <a:xfrm>
              <a:off x="5220939" y="2110443"/>
              <a:ext cx="481252" cy="291585"/>
              <a:chOff x="7469574" y="3966357"/>
              <a:chExt cx="604402" cy="552039"/>
            </a:xfrm>
          </p:grpSpPr>
          <p:pic>
            <p:nvPicPr>
              <p:cNvPr id="344" name="Picture 343">
                <a:extLst>
                  <a:ext uri="{FF2B5EF4-FFF2-40B4-BE49-F238E27FC236}">
                    <a16:creationId xmlns:a16="http://schemas.microsoft.com/office/drawing/2014/main" id="{5B766A7E-E0CF-4812-8121-2B408191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45" name="Freeform 669">
                <a:extLst>
                  <a:ext uri="{FF2B5EF4-FFF2-40B4-BE49-F238E27FC236}">
                    <a16:creationId xmlns:a16="http://schemas.microsoft.com/office/drawing/2014/main" id="{596EFA0A-0E8E-4954-9359-945104D1D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46" name="Picture 809">
                <a:extLst>
                  <a:ext uri="{FF2B5EF4-FFF2-40B4-BE49-F238E27FC236}">
                    <a16:creationId xmlns:a16="http://schemas.microsoft.com/office/drawing/2014/main" id="{416412A3-6E44-4D31-BC76-D6AEA4DC6B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E21A0ABD-86EC-4BE5-8520-3DF3E86224C6}"/>
                </a:ext>
              </a:extLst>
            </p:cNvPr>
            <p:cNvGrpSpPr/>
            <p:nvPr/>
          </p:nvGrpSpPr>
          <p:grpSpPr>
            <a:xfrm>
              <a:off x="5924949" y="1758004"/>
              <a:ext cx="481252" cy="291585"/>
              <a:chOff x="7469574" y="3966357"/>
              <a:chExt cx="604402" cy="552039"/>
            </a:xfrm>
          </p:grpSpPr>
          <p:pic>
            <p:nvPicPr>
              <p:cNvPr id="341" name="Picture 340">
                <a:extLst>
                  <a:ext uri="{FF2B5EF4-FFF2-40B4-BE49-F238E27FC236}">
                    <a16:creationId xmlns:a16="http://schemas.microsoft.com/office/drawing/2014/main" id="{1BA071C5-2A8D-4BE8-98C7-270198AD2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42" name="Freeform 669">
                <a:extLst>
                  <a:ext uri="{FF2B5EF4-FFF2-40B4-BE49-F238E27FC236}">
                    <a16:creationId xmlns:a16="http://schemas.microsoft.com/office/drawing/2014/main" id="{9B3A4DA9-462B-4FED-9723-9525DB55E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43" name="Picture 809">
                <a:extLst>
                  <a:ext uri="{FF2B5EF4-FFF2-40B4-BE49-F238E27FC236}">
                    <a16:creationId xmlns:a16="http://schemas.microsoft.com/office/drawing/2014/main" id="{A6786CAD-CCE0-4B9E-8201-AE87705CA7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332EAA98-31A6-40BE-8C79-6862C70E7851}"/>
                </a:ext>
              </a:extLst>
            </p:cNvPr>
            <p:cNvGrpSpPr/>
            <p:nvPr/>
          </p:nvGrpSpPr>
          <p:grpSpPr>
            <a:xfrm>
              <a:off x="5961447" y="1055376"/>
              <a:ext cx="481252" cy="291585"/>
              <a:chOff x="7469574" y="3966357"/>
              <a:chExt cx="604402" cy="552039"/>
            </a:xfrm>
          </p:grpSpPr>
          <p:pic>
            <p:nvPicPr>
              <p:cNvPr id="338" name="Picture 337">
                <a:extLst>
                  <a:ext uri="{FF2B5EF4-FFF2-40B4-BE49-F238E27FC236}">
                    <a16:creationId xmlns:a16="http://schemas.microsoft.com/office/drawing/2014/main" id="{8108B6CB-A219-423E-A4E7-9C3C098A9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39" name="Freeform 669">
                <a:extLst>
                  <a:ext uri="{FF2B5EF4-FFF2-40B4-BE49-F238E27FC236}">
                    <a16:creationId xmlns:a16="http://schemas.microsoft.com/office/drawing/2014/main" id="{0F84CFD4-BC0F-40A3-B333-EBD580CDF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40" name="Picture 809">
                <a:extLst>
                  <a:ext uri="{FF2B5EF4-FFF2-40B4-BE49-F238E27FC236}">
                    <a16:creationId xmlns:a16="http://schemas.microsoft.com/office/drawing/2014/main" id="{FF110502-C2F5-4AEC-8DF4-F1F64A3D2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27312A5-E892-4977-BA50-7E2803274A33}"/>
                </a:ext>
              </a:extLst>
            </p:cNvPr>
            <p:cNvGrpSpPr/>
            <p:nvPr/>
          </p:nvGrpSpPr>
          <p:grpSpPr>
            <a:xfrm>
              <a:off x="5932954" y="2120194"/>
              <a:ext cx="481252" cy="291585"/>
              <a:chOff x="7469574" y="3966357"/>
              <a:chExt cx="604402" cy="552039"/>
            </a:xfrm>
          </p:grpSpPr>
          <p:pic>
            <p:nvPicPr>
              <p:cNvPr id="335" name="Picture 334">
                <a:extLst>
                  <a:ext uri="{FF2B5EF4-FFF2-40B4-BE49-F238E27FC236}">
                    <a16:creationId xmlns:a16="http://schemas.microsoft.com/office/drawing/2014/main" id="{5B766A7E-E0CF-4812-8121-2B4081917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36" name="Freeform 669">
                <a:extLst>
                  <a:ext uri="{FF2B5EF4-FFF2-40B4-BE49-F238E27FC236}">
                    <a16:creationId xmlns:a16="http://schemas.microsoft.com/office/drawing/2014/main" id="{596EFA0A-0E8E-4954-9359-945104D1D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37" name="Picture 809">
                <a:extLst>
                  <a:ext uri="{FF2B5EF4-FFF2-40B4-BE49-F238E27FC236}">
                    <a16:creationId xmlns:a16="http://schemas.microsoft.com/office/drawing/2014/main" id="{416412A3-6E44-4D31-BC76-D6AEA4DC6B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446CD509-48E0-4F6B-A439-822B2C3C930E}"/>
                </a:ext>
              </a:extLst>
            </p:cNvPr>
            <p:cNvGrpSpPr/>
            <p:nvPr/>
          </p:nvGrpSpPr>
          <p:grpSpPr>
            <a:xfrm>
              <a:off x="5254808" y="1392125"/>
              <a:ext cx="481252" cy="291585"/>
              <a:chOff x="7469574" y="3966357"/>
              <a:chExt cx="604402" cy="552039"/>
            </a:xfrm>
          </p:grpSpPr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B4441ADF-DA01-4860-9999-381DAE6A9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33" name="Freeform 669">
                <a:extLst>
                  <a:ext uri="{FF2B5EF4-FFF2-40B4-BE49-F238E27FC236}">
                    <a16:creationId xmlns:a16="http://schemas.microsoft.com/office/drawing/2014/main" id="{F440C36A-3DFB-4F55-9E5E-D19BF232B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34" name="Picture 809">
                <a:extLst>
                  <a:ext uri="{FF2B5EF4-FFF2-40B4-BE49-F238E27FC236}">
                    <a16:creationId xmlns:a16="http://schemas.microsoft.com/office/drawing/2014/main" id="{056D0194-DBF1-4AB4-88AE-F008EF71F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446CD509-48E0-4F6B-A439-822B2C3C930E}"/>
                </a:ext>
              </a:extLst>
            </p:cNvPr>
            <p:cNvGrpSpPr/>
            <p:nvPr/>
          </p:nvGrpSpPr>
          <p:grpSpPr>
            <a:xfrm>
              <a:off x="5952182" y="1402511"/>
              <a:ext cx="481252" cy="291585"/>
              <a:chOff x="7469574" y="3966357"/>
              <a:chExt cx="604402" cy="552039"/>
            </a:xfrm>
          </p:grpSpPr>
          <p:pic>
            <p:nvPicPr>
              <p:cNvPr id="329" name="Picture 328">
                <a:extLst>
                  <a:ext uri="{FF2B5EF4-FFF2-40B4-BE49-F238E27FC236}">
                    <a16:creationId xmlns:a16="http://schemas.microsoft.com/office/drawing/2014/main" id="{B4441ADF-DA01-4860-9999-381DAE6A9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330" name="Freeform 669">
                <a:extLst>
                  <a:ext uri="{FF2B5EF4-FFF2-40B4-BE49-F238E27FC236}">
                    <a16:creationId xmlns:a16="http://schemas.microsoft.com/office/drawing/2014/main" id="{F440C36A-3DFB-4F55-9E5E-D19BF232B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31" name="Picture 809">
                <a:extLst>
                  <a:ext uri="{FF2B5EF4-FFF2-40B4-BE49-F238E27FC236}">
                    <a16:creationId xmlns:a16="http://schemas.microsoft.com/office/drawing/2014/main" id="{056D0194-DBF1-4AB4-88AE-F008EF71F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391" name="Rectangle 39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5105400" y="1406356"/>
            <a:ext cx="1101944" cy="544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SCM Warehouse</a:t>
            </a:r>
          </a:p>
        </p:txBody>
      </p:sp>
      <p:pic>
        <p:nvPicPr>
          <p:cNvPr id="392" name="Picture 391">
            <a:extLst>
              <a:ext uri="{FF2B5EF4-FFF2-40B4-BE49-F238E27FC236}">
                <a16:creationId xmlns:a16="http://schemas.microsoft.com/office/drawing/2014/main" id="{32AD3115-9C40-4954-8919-2758016CF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423" y="1929848"/>
            <a:ext cx="701644" cy="5344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93" name="Group 392">
            <a:extLst>
              <a:ext uri="{FF2B5EF4-FFF2-40B4-BE49-F238E27FC236}">
                <a16:creationId xmlns:a16="http://schemas.microsoft.com/office/drawing/2014/main" id="{A280C812-A556-429F-9DB4-D717F4057096}"/>
              </a:ext>
            </a:extLst>
          </p:cNvPr>
          <p:cNvGrpSpPr/>
          <p:nvPr/>
        </p:nvGrpSpPr>
        <p:grpSpPr>
          <a:xfrm>
            <a:off x="8231037" y="1741464"/>
            <a:ext cx="879432" cy="1448246"/>
            <a:chOff x="4690324" y="2578252"/>
            <a:chExt cx="811423" cy="935744"/>
          </a:xfrm>
        </p:grpSpPr>
        <p:pic>
          <p:nvPicPr>
            <p:cNvPr id="394" name="Picture 154" descr="BD06761_">
              <a:extLst>
                <a:ext uri="{FF2B5EF4-FFF2-40B4-BE49-F238E27FC236}">
                  <a16:creationId xmlns:a16="http://schemas.microsoft.com/office/drawing/2014/main" id="{68B26810-88CF-4B35-9107-E4B6A9977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770" y="2900679"/>
              <a:ext cx="713977" cy="613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5" name="object 254">
              <a:extLst>
                <a:ext uri="{FF2B5EF4-FFF2-40B4-BE49-F238E27FC236}">
                  <a16:creationId xmlns:a16="http://schemas.microsoft.com/office/drawing/2014/main" id="{F82ABD48-4976-4AA2-A98C-B4E9C3515F11}"/>
                </a:ext>
              </a:extLst>
            </p:cNvPr>
            <p:cNvSpPr txBox="1"/>
            <p:nvPr/>
          </p:nvSpPr>
          <p:spPr>
            <a:xfrm>
              <a:off x="4690324" y="2578252"/>
              <a:ext cx="756413" cy="29539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GB" sz="140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Ship to </a:t>
              </a:r>
            </a:p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GB" sz="140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Market</a:t>
              </a:r>
              <a:endParaRPr sz="14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97" name="Picture 396">
            <a:extLst>
              <a:ext uri="{FF2B5EF4-FFF2-40B4-BE49-F238E27FC236}">
                <a16:creationId xmlns:a16="http://schemas.microsoft.com/office/drawing/2014/main" id="{5F014E0A-9E2C-4D8F-BB24-EBC2F4692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3787" y="2547244"/>
            <a:ext cx="328371" cy="151928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16BD7670-9BD3-4ECA-88BE-3A9F3F77A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036" y="2872364"/>
            <a:ext cx="709285" cy="4102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99" name="Rectangle 398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1934145" y="1719174"/>
            <a:ext cx="1769818" cy="249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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FA Warehouse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219E3AF6-38E9-42FE-B4E2-8DDB419EFCF3}"/>
              </a:ext>
            </a:extLst>
          </p:cNvPr>
          <p:cNvGrpSpPr/>
          <p:nvPr/>
        </p:nvGrpSpPr>
        <p:grpSpPr>
          <a:xfrm>
            <a:off x="2008098" y="2846378"/>
            <a:ext cx="1408767" cy="699728"/>
            <a:chOff x="5283503" y="3672651"/>
            <a:chExt cx="1336998" cy="844638"/>
          </a:xfrm>
        </p:grpSpPr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DA3911C5-3BEB-45DE-9721-DE053EEE2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503" y="3672651"/>
              <a:ext cx="1336998" cy="844638"/>
            </a:xfrm>
            <a:prstGeom prst="rect">
              <a:avLst/>
            </a:prstGeom>
          </p:spPr>
        </p:pic>
        <p:sp>
          <p:nvSpPr>
            <p:cNvPr id="402" name="Rectangle 1">
              <a:extLst>
                <a:ext uri="{FF2B5EF4-FFF2-40B4-BE49-F238E27FC236}">
                  <a16:creationId xmlns:a16="http://schemas.microsoft.com/office/drawing/2014/main" id="{DD3D6FF3-9EB6-4A04-AFF2-83FED716C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4267" y="3758002"/>
              <a:ext cx="1145043" cy="70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600" b="1" dirty="0">
                  <a:solidFill>
                    <a:srgbClr val="0000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OQC System</a:t>
              </a:r>
            </a:p>
          </p:txBody>
        </p:sp>
      </p:grpSp>
      <p:grpSp>
        <p:nvGrpSpPr>
          <p:cNvPr id="4201" name="Group 4200"/>
          <p:cNvGrpSpPr/>
          <p:nvPr/>
        </p:nvGrpSpPr>
        <p:grpSpPr>
          <a:xfrm>
            <a:off x="154768" y="2645525"/>
            <a:ext cx="680752" cy="707275"/>
            <a:chOff x="141542" y="2542819"/>
            <a:chExt cx="680752" cy="707275"/>
          </a:xfrm>
        </p:grpSpPr>
        <p:grpSp>
          <p:nvGrpSpPr>
            <p:cNvPr id="4200" name="Group 4199"/>
            <p:cNvGrpSpPr/>
            <p:nvPr/>
          </p:nvGrpSpPr>
          <p:grpSpPr>
            <a:xfrm>
              <a:off x="141542" y="2542819"/>
              <a:ext cx="680752" cy="707275"/>
              <a:chOff x="155818" y="2491779"/>
              <a:chExt cx="680752" cy="707275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D32D7BF8-1A40-4356-9DBB-4D0A31CCA624}"/>
                  </a:ext>
                </a:extLst>
              </p:cNvPr>
              <p:cNvGrpSpPr/>
              <p:nvPr/>
            </p:nvGrpSpPr>
            <p:grpSpPr>
              <a:xfrm>
                <a:off x="155818" y="2491779"/>
                <a:ext cx="680752" cy="420008"/>
                <a:chOff x="425020" y="3323176"/>
                <a:chExt cx="873130" cy="550396"/>
              </a:xfrm>
              <a:noFill/>
            </p:grpSpPr>
            <p:pic>
              <p:nvPicPr>
                <p:cNvPr id="617" name="Picture 616">
                  <a:extLst>
                    <a:ext uri="{FF2B5EF4-FFF2-40B4-BE49-F238E27FC236}">
                      <a16:creationId xmlns:a16="http://schemas.microsoft.com/office/drawing/2014/main" id="{3FD36037-C4B5-45FF-A7CF-4BCE4FBA6A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020" y="3323176"/>
                  <a:ext cx="873130" cy="550396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18" name="Picture 617">
                  <a:extLst>
                    <a:ext uri="{FF2B5EF4-FFF2-40B4-BE49-F238E27FC236}">
                      <a16:creationId xmlns:a16="http://schemas.microsoft.com/office/drawing/2014/main" id="{965DC7BA-4CC3-4994-BC80-9D346517B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941" y="3420399"/>
                  <a:ext cx="246640" cy="199875"/>
                </a:xfrm>
                <a:prstGeom prst="rect">
                  <a:avLst/>
                </a:prstGeom>
                <a:grpFill/>
                <a:ln w="28575">
                  <a:solidFill>
                    <a:srgbClr val="FFFF00"/>
                  </a:solidFill>
                </a:ln>
              </p:spPr>
            </p:pic>
          </p:grpSp>
          <p:grpSp>
            <p:nvGrpSpPr>
              <p:cNvPr id="619" name="Group 297">
                <a:extLst>
                  <a:ext uri="{FF2B5EF4-FFF2-40B4-BE49-F238E27FC236}">
                    <a16:creationId xmlns:a16="http://schemas.microsoft.com/office/drawing/2014/main" id="{732415F8-2584-44E1-A3B7-014F9DE183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32188" y="2888596"/>
                <a:ext cx="253933" cy="366983"/>
                <a:chOff x="4239272" y="4596799"/>
                <a:chExt cx="1499664" cy="1866627"/>
              </a:xfrm>
            </p:grpSpPr>
            <p:grpSp>
              <p:nvGrpSpPr>
                <p:cNvPr id="620" name="Group 619">
                  <a:extLst>
                    <a:ext uri="{FF2B5EF4-FFF2-40B4-BE49-F238E27FC236}">
                      <a16:creationId xmlns:a16="http://schemas.microsoft.com/office/drawing/2014/main" id="{C91C426F-DF39-4B75-A15B-A0248D8A3B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55790" y="4780281"/>
                  <a:ext cx="1866627" cy="1499664"/>
                  <a:chOff x="1907236" y="2765397"/>
                  <a:chExt cx="1511457" cy="1339701"/>
                </a:xfrm>
              </p:grpSpPr>
              <p:sp>
                <p:nvSpPr>
                  <p:cNvPr id="623" name="Flowchart: Stored Data 622">
                    <a:extLst>
                      <a:ext uri="{FF2B5EF4-FFF2-40B4-BE49-F238E27FC236}">
                        <a16:creationId xmlns:a16="http://schemas.microsoft.com/office/drawing/2014/main" id="{AC976FCF-7E69-493A-AD64-270A9D8B9754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6250" y="3149929"/>
                    <a:ext cx="148979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624" name="Flowchart: Stored Data 623">
                    <a:extLst>
                      <a:ext uri="{FF2B5EF4-FFF2-40B4-BE49-F238E27FC236}">
                        <a16:creationId xmlns:a16="http://schemas.microsoft.com/office/drawing/2014/main" id="{ACE3BDFA-379D-4BC8-B654-9625F38ECC79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6919" y="3177877"/>
                    <a:ext cx="169532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625" name="Flowchart: Stored Data 624">
                    <a:extLst>
                      <a:ext uri="{FF2B5EF4-FFF2-40B4-BE49-F238E27FC236}">
                        <a16:creationId xmlns:a16="http://schemas.microsoft.com/office/drawing/2014/main" id="{80AC0D00-E38F-4A0D-8198-612F8ABC651E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7391" y="3474098"/>
                    <a:ext cx="287687" cy="40800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626" name="Flowchart: Stored Data 625">
                    <a:extLst>
                      <a:ext uri="{FF2B5EF4-FFF2-40B4-BE49-F238E27FC236}">
                        <a16:creationId xmlns:a16="http://schemas.microsoft.com/office/drawing/2014/main" id="{D9749714-38CE-48AE-8DB3-87A4E2AC890D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6250" y="3462920"/>
                    <a:ext cx="287687" cy="435952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627" name="Oval 626">
                    <a:extLst>
                      <a:ext uri="{FF2B5EF4-FFF2-40B4-BE49-F238E27FC236}">
                        <a16:creationId xmlns:a16="http://schemas.microsoft.com/office/drawing/2014/main" id="{0B9F10F2-C427-4E81-8C7B-C61F4947304A}"/>
                      </a:ext>
                    </a:extLst>
                  </p:cNvPr>
                  <p:cNvSpPr/>
                  <p:nvPr/>
                </p:nvSpPr>
                <p:spPr>
                  <a:xfrm>
                    <a:off x="2093584" y="3569118"/>
                    <a:ext cx="873336" cy="53598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628" name="Oval 627">
                    <a:extLst>
                      <a:ext uri="{FF2B5EF4-FFF2-40B4-BE49-F238E27FC236}">
                        <a16:creationId xmlns:a16="http://schemas.microsoft.com/office/drawing/2014/main" id="{DB278E36-D56C-46FA-BCEC-72DF5C89883B}"/>
                      </a:ext>
                    </a:extLst>
                  </p:cNvPr>
                  <p:cNvSpPr/>
                  <p:nvPr/>
                </p:nvSpPr>
                <p:spPr>
                  <a:xfrm>
                    <a:off x="2293938" y="3502046"/>
                    <a:ext cx="472629" cy="475074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pic>
                <p:nvPicPr>
                  <p:cNvPr id="629" name="Picture 2">
                    <a:extLst>
                      <a:ext uri="{FF2B5EF4-FFF2-40B4-BE49-F238E27FC236}">
                        <a16:creationId xmlns:a16="http://schemas.microsoft.com/office/drawing/2014/main" id="{8BDFF0FA-AC51-4B28-B139-B564A99299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630" name="Picture 3">
                    <a:extLst>
                      <a:ext uri="{FF2B5EF4-FFF2-40B4-BE49-F238E27FC236}">
                        <a16:creationId xmlns:a16="http://schemas.microsoft.com/office/drawing/2014/main" id="{BA221CE4-679F-4DF5-BF5F-DE89BE5E8D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04A7C86E-CE5A-4040-A011-07B9433A0D7D}"/>
                    </a:ext>
                  </a:extLst>
                </p:cNvPr>
                <p:cNvSpPr/>
                <p:nvPr/>
              </p:nvSpPr>
              <p:spPr>
                <a:xfrm rot="5400000">
                  <a:off x="5186579" y="5506179"/>
                  <a:ext cx="348943" cy="356621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622" name="Moon 621">
                  <a:extLst>
                    <a:ext uri="{FF2B5EF4-FFF2-40B4-BE49-F238E27FC236}">
                      <a16:creationId xmlns:a16="http://schemas.microsoft.com/office/drawing/2014/main" id="{29783118-7D99-4268-9463-383967ADA823}"/>
                    </a:ext>
                  </a:extLst>
                </p:cNvPr>
                <p:cNvSpPr/>
                <p:nvPr/>
              </p:nvSpPr>
              <p:spPr>
                <a:xfrm>
                  <a:off x="4975468" y="5464088"/>
                  <a:ext cx="187694" cy="456801"/>
                </a:xfrm>
                <a:prstGeom prst="moon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</p:grpSp>
          <p:pic>
            <p:nvPicPr>
              <p:cNvPr id="664" name="Picture 66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00" b="100000" l="0" r="801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48552" y="2810646"/>
                <a:ext cx="201222" cy="196640"/>
              </a:xfrm>
              <a:prstGeom prst="rect">
                <a:avLst/>
              </a:prstGeom>
            </p:spPr>
          </p:pic>
        </p:grpSp>
        <p:pic>
          <p:nvPicPr>
            <p:cNvPr id="665" name="Picture 664">
              <a:extLst>
                <a:ext uri="{FF2B5EF4-FFF2-40B4-BE49-F238E27FC236}">
                  <a16:creationId xmlns:a16="http://schemas.microsoft.com/office/drawing/2014/main" id="{F7726433-616F-4DBD-8A71-67D4CD3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17155">
              <a:off x="361532" y="2681716"/>
              <a:ext cx="203373" cy="173962"/>
            </a:xfrm>
            <a:prstGeom prst="rect">
              <a:avLst/>
            </a:prstGeom>
          </p:spPr>
        </p:pic>
      </p:grpSp>
      <p:pic>
        <p:nvPicPr>
          <p:cNvPr id="668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60" y="2186559"/>
            <a:ext cx="140874" cy="140874"/>
          </a:xfrm>
          <a:prstGeom prst="rect">
            <a:avLst/>
          </a:prstGeom>
        </p:spPr>
      </p:pic>
      <p:grpSp>
        <p:nvGrpSpPr>
          <p:cNvPr id="4199" name="Group 4198"/>
          <p:cNvGrpSpPr/>
          <p:nvPr/>
        </p:nvGrpSpPr>
        <p:grpSpPr>
          <a:xfrm>
            <a:off x="1187659" y="2065684"/>
            <a:ext cx="838390" cy="673169"/>
            <a:chOff x="1359476" y="2252030"/>
            <a:chExt cx="963165" cy="673169"/>
          </a:xfrm>
        </p:grpSpPr>
        <p:sp>
          <p:nvSpPr>
            <p:cNvPr id="666" name="Cube 665">
              <a:extLst>
                <a:ext uri="{FF2B5EF4-FFF2-40B4-BE49-F238E27FC236}">
                  <a16:creationId xmlns:a16="http://schemas.microsoft.com/office/drawing/2014/main" id="{43B5A400-523F-42C5-BFC0-050C5C7D2A09}"/>
                </a:ext>
              </a:extLst>
            </p:cNvPr>
            <p:cNvSpPr/>
            <p:nvPr/>
          </p:nvSpPr>
          <p:spPr>
            <a:xfrm>
              <a:off x="1359476" y="2303317"/>
              <a:ext cx="284749" cy="298051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98" name="Group 4197"/>
            <p:cNvGrpSpPr/>
            <p:nvPr/>
          </p:nvGrpSpPr>
          <p:grpSpPr>
            <a:xfrm>
              <a:off x="1421950" y="2252030"/>
              <a:ext cx="900691" cy="673169"/>
              <a:chOff x="1421950" y="2252030"/>
              <a:chExt cx="900691" cy="673169"/>
            </a:xfrm>
          </p:grpSpPr>
          <p:grpSp>
            <p:nvGrpSpPr>
              <p:cNvPr id="403" name="Group 149">
                <a:extLst>
                  <a:ext uri="{FF2B5EF4-FFF2-40B4-BE49-F238E27FC236}">
                    <a16:creationId xmlns:a16="http://schemas.microsoft.com/office/drawing/2014/main" id="{A738DDB2-324E-4CF0-B7E8-7507B23639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5048" y="2252030"/>
                <a:ext cx="807593" cy="673169"/>
                <a:chOff x="2763" y="1573"/>
                <a:chExt cx="1152" cy="875"/>
              </a:xfrm>
            </p:grpSpPr>
            <p:sp>
              <p:nvSpPr>
                <p:cNvPr id="404" name="AutoShape 150">
                  <a:extLst>
                    <a:ext uri="{FF2B5EF4-FFF2-40B4-BE49-F238E27FC236}">
                      <a16:creationId xmlns:a16="http://schemas.microsoft.com/office/drawing/2014/main" id="{69FA18CA-4D78-4AFA-9F6D-6EE2FE6AC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3" y="1872"/>
                  <a:ext cx="1152" cy="576"/>
                </a:xfrm>
                <a:prstGeom prst="cube">
                  <a:avLst>
                    <a:gd name="adj" fmla="val 29333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grpSp>
              <p:nvGrpSpPr>
                <p:cNvPr id="405" name="Group 151">
                  <a:extLst>
                    <a:ext uri="{FF2B5EF4-FFF2-40B4-BE49-F238E27FC236}">
                      <a16:creationId xmlns:a16="http://schemas.microsoft.com/office/drawing/2014/main" id="{3A329A28-8F08-4177-AC89-B9143C6D57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83" y="1624"/>
                  <a:ext cx="319" cy="488"/>
                  <a:chOff x="672" y="960"/>
                  <a:chExt cx="319" cy="488"/>
                </a:xfrm>
              </p:grpSpPr>
              <p:sp>
                <p:nvSpPr>
                  <p:cNvPr id="601" name="AutoShape 152">
                    <a:extLst>
                      <a:ext uri="{FF2B5EF4-FFF2-40B4-BE49-F238E27FC236}">
                        <a16:creationId xmlns:a16="http://schemas.microsoft.com/office/drawing/2014/main" id="{A5071ECC-8643-416B-A97F-26D9BA6675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" y="960"/>
                    <a:ext cx="319" cy="390"/>
                  </a:xfrm>
                  <a:prstGeom prst="cube">
                    <a:avLst>
                      <a:gd name="adj" fmla="val 44870"/>
                    </a:avLst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2" name="Freeform 153">
                    <a:extLst>
                      <a:ext uri="{FF2B5EF4-FFF2-40B4-BE49-F238E27FC236}">
                        <a16:creationId xmlns:a16="http://schemas.microsoft.com/office/drawing/2014/main" id="{A704A48E-4F99-4C36-A39B-3950C615DA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6" y="1225"/>
                    <a:ext cx="123" cy="223"/>
                  </a:xfrm>
                  <a:custGeom>
                    <a:avLst/>
                    <a:gdLst>
                      <a:gd name="T0" fmla="*/ 96 w 528"/>
                      <a:gd name="T1" fmla="*/ 0 h 432"/>
                      <a:gd name="T2" fmla="*/ 528 w 528"/>
                      <a:gd name="T3" fmla="*/ 0 h 432"/>
                      <a:gd name="T4" fmla="*/ 480 w 528"/>
                      <a:gd name="T5" fmla="*/ 96 h 432"/>
                      <a:gd name="T6" fmla="*/ 480 w 528"/>
                      <a:gd name="T7" fmla="*/ 192 h 432"/>
                      <a:gd name="T8" fmla="*/ 480 w 528"/>
                      <a:gd name="T9" fmla="*/ 384 h 432"/>
                      <a:gd name="T10" fmla="*/ 480 w 528"/>
                      <a:gd name="T11" fmla="*/ 432 h 432"/>
                      <a:gd name="T12" fmla="*/ 0 w 528"/>
                      <a:gd name="T13" fmla="*/ 432 h 432"/>
                      <a:gd name="T14" fmla="*/ 0 w 528"/>
                      <a:gd name="T15" fmla="*/ 336 h 432"/>
                      <a:gd name="T16" fmla="*/ 0 w 528"/>
                      <a:gd name="T17" fmla="*/ 192 h 432"/>
                      <a:gd name="T18" fmla="*/ 48 w 528"/>
                      <a:gd name="T19" fmla="*/ 96 h 432"/>
                      <a:gd name="T20" fmla="*/ 96 w 528"/>
                      <a:gd name="T21" fmla="*/ 0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28" h="432">
                        <a:moveTo>
                          <a:pt x="96" y="0"/>
                        </a:moveTo>
                        <a:lnTo>
                          <a:pt x="528" y="0"/>
                        </a:lnTo>
                        <a:lnTo>
                          <a:pt x="480" y="96"/>
                        </a:lnTo>
                        <a:lnTo>
                          <a:pt x="480" y="192"/>
                        </a:lnTo>
                        <a:lnTo>
                          <a:pt x="480" y="384"/>
                        </a:lnTo>
                        <a:lnTo>
                          <a:pt x="480" y="432"/>
                        </a:lnTo>
                        <a:lnTo>
                          <a:pt x="0" y="432"/>
                        </a:lnTo>
                        <a:lnTo>
                          <a:pt x="0" y="336"/>
                        </a:lnTo>
                        <a:lnTo>
                          <a:pt x="0" y="192"/>
                        </a:lnTo>
                        <a:lnTo>
                          <a:pt x="48" y="96"/>
                        </a:lnTo>
                        <a:lnTo>
                          <a:pt x="96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3" name="Rectangle 154">
                    <a:extLst>
                      <a:ext uri="{FF2B5EF4-FFF2-40B4-BE49-F238E27FC236}">
                        <a16:creationId xmlns:a16="http://schemas.microsoft.com/office/drawing/2014/main" id="{B412654D-14D1-401A-AFC1-C2DF8FBC9C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" y="1155"/>
                    <a:ext cx="38" cy="8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4" name="Line 155">
                    <a:extLst>
                      <a:ext uri="{FF2B5EF4-FFF2-40B4-BE49-F238E27FC236}">
                        <a16:creationId xmlns:a16="http://schemas.microsoft.com/office/drawing/2014/main" id="{9AF33893-773F-49D6-8C32-12A0B5D6A0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55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5" name="Line 156">
                    <a:extLst>
                      <a:ext uri="{FF2B5EF4-FFF2-40B4-BE49-F238E27FC236}">
                        <a16:creationId xmlns:a16="http://schemas.microsoft.com/office/drawing/2014/main" id="{867B9486-99B5-4700-965E-90810D5F0A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69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6" name="Line 157">
                    <a:extLst>
                      <a:ext uri="{FF2B5EF4-FFF2-40B4-BE49-F238E27FC236}">
                        <a16:creationId xmlns:a16="http://schemas.microsoft.com/office/drawing/2014/main" id="{8797C914-65D7-4AEA-A744-F413C2B58F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83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7" name="Line 158">
                    <a:extLst>
                      <a:ext uri="{FF2B5EF4-FFF2-40B4-BE49-F238E27FC236}">
                        <a16:creationId xmlns:a16="http://schemas.microsoft.com/office/drawing/2014/main" id="{AF5AF16F-526D-4DE1-A09E-490C2DC70A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97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8" name="Line 159">
                    <a:extLst>
                      <a:ext uri="{FF2B5EF4-FFF2-40B4-BE49-F238E27FC236}">
                        <a16:creationId xmlns:a16="http://schemas.microsoft.com/office/drawing/2014/main" id="{6BCC787B-2284-467A-9C71-0B010C7822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1" y="1176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9" name="Line 160">
                    <a:extLst>
                      <a:ext uri="{FF2B5EF4-FFF2-40B4-BE49-F238E27FC236}">
                        <a16:creationId xmlns:a16="http://schemas.microsoft.com/office/drawing/2014/main" id="{05E8702F-4159-4970-8000-AC1D6709B7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1" y="1190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0" name="Line 161">
                    <a:extLst>
                      <a:ext uri="{FF2B5EF4-FFF2-40B4-BE49-F238E27FC236}">
                        <a16:creationId xmlns:a16="http://schemas.microsoft.com/office/drawing/2014/main" id="{A284EE2E-8BCE-4602-857D-F83833D1A6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1" y="1205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06" name="Group 162">
                  <a:extLst>
                    <a:ext uri="{FF2B5EF4-FFF2-40B4-BE49-F238E27FC236}">
                      <a16:creationId xmlns:a16="http://schemas.microsoft.com/office/drawing/2014/main" id="{3C25F0BB-6D0F-4D3F-A0F4-38C777C00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04" y="1573"/>
                  <a:ext cx="383" cy="395"/>
                  <a:chOff x="960" y="1104"/>
                  <a:chExt cx="383" cy="395"/>
                </a:xfrm>
              </p:grpSpPr>
              <p:sp>
                <p:nvSpPr>
                  <p:cNvPr id="413" name="Freeform 163">
                    <a:extLst>
                      <a:ext uri="{FF2B5EF4-FFF2-40B4-BE49-F238E27FC236}">
                        <a16:creationId xmlns:a16="http://schemas.microsoft.com/office/drawing/2014/main" id="{3B80563F-E5E5-41BC-8395-E99E21AEBA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0" y="1392"/>
                    <a:ext cx="43" cy="107"/>
                  </a:xfrm>
                  <a:custGeom>
                    <a:avLst/>
                    <a:gdLst>
                      <a:gd name="T0" fmla="*/ 0 w 87"/>
                      <a:gd name="T1" fmla="*/ 213 h 213"/>
                      <a:gd name="T2" fmla="*/ 87 w 87"/>
                      <a:gd name="T3" fmla="*/ 129 h 213"/>
                      <a:gd name="T4" fmla="*/ 87 w 87"/>
                      <a:gd name="T5" fmla="*/ 0 h 213"/>
                      <a:gd name="T6" fmla="*/ 0 w 87"/>
                      <a:gd name="T7" fmla="*/ 86 h 213"/>
                      <a:gd name="T8" fmla="*/ 0 w 87"/>
                      <a:gd name="T9" fmla="*/ 213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213">
                        <a:moveTo>
                          <a:pt x="0" y="213"/>
                        </a:moveTo>
                        <a:lnTo>
                          <a:pt x="87" y="129"/>
                        </a:lnTo>
                        <a:lnTo>
                          <a:pt x="87" y="0"/>
                        </a:lnTo>
                        <a:lnTo>
                          <a:pt x="0" y="86"/>
                        </a:lnTo>
                        <a:lnTo>
                          <a:pt x="0" y="21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14" name="Freeform 164">
                    <a:extLst>
                      <a:ext uri="{FF2B5EF4-FFF2-40B4-BE49-F238E27FC236}">
                        <a16:creationId xmlns:a16="http://schemas.microsoft.com/office/drawing/2014/main" id="{637843B4-2093-4840-9FC9-9CBFE31CF1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" y="1392"/>
                    <a:ext cx="64" cy="33"/>
                  </a:xfrm>
                  <a:custGeom>
                    <a:avLst/>
                    <a:gdLst>
                      <a:gd name="T0" fmla="*/ 64 w 129"/>
                      <a:gd name="T1" fmla="*/ 65 h 65"/>
                      <a:gd name="T2" fmla="*/ 129 w 129"/>
                      <a:gd name="T3" fmla="*/ 0 h 65"/>
                      <a:gd name="T4" fmla="*/ 0 w 129"/>
                      <a:gd name="T5" fmla="*/ 0 h 65"/>
                      <a:gd name="T6" fmla="*/ 64 w 129"/>
                      <a:gd name="T7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9" h="65">
                        <a:moveTo>
                          <a:pt x="64" y="65"/>
                        </a:moveTo>
                        <a:lnTo>
                          <a:pt x="129" y="0"/>
                        </a:lnTo>
                        <a:lnTo>
                          <a:pt x="0" y="0"/>
                        </a:lnTo>
                        <a:lnTo>
                          <a:pt x="64" y="65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15" name="Freeform 165">
                    <a:extLst>
                      <a:ext uri="{FF2B5EF4-FFF2-40B4-BE49-F238E27FC236}">
                        <a16:creationId xmlns:a16="http://schemas.microsoft.com/office/drawing/2014/main" id="{613C1C05-EBBD-4C74-8320-5AF1F19A3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0" y="1414"/>
                    <a:ext cx="84" cy="21"/>
                  </a:xfrm>
                  <a:custGeom>
                    <a:avLst/>
                    <a:gdLst>
                      <a:gd name="T0" fmla="*/ 169 w 169"/>
                      <a:gd name="T1" fmla="*/ 42 h 42"/>
                      <a:gd name="T2" fmla="*/ 42 w 169"/>
                      <a:gd name="T3" fmla="*/ 0 h 42"/>
                      <a:gd name="T4" fmla="*/ 0 w 169"/>
                      <a:gd name="T5" fmla="*/ 42 h 42"/>
                      <a:gd name="T6" fmla="*/ 169 w 169"/>
                      <a:gd name="T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69" h="42">
                        <a:moveTo>
                          <a:pt x="169" y="42"/>
                        </a:moveTo>
                        <a:lnTo>
                          <a:pt x="42" y="0"/>
                        </a:lnTo>
                        <a:lnTo>
                          <a:pt x="0" y="42"/>
                        </a:lnTo>
                        <a:lnTo>
                          <a:pt x="169" y="42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16" name="Freeform 166">
                    <a:extLst>
                      <a:ext uri="{FF2B5EF4-FFF2-40B4-BE49-F238E27FC236}">
                        <a16:creationId xmlns:a16="http://schemas.microsoft.com/office/drawing/2014/main" id="{93EC54A7-B9CC-4BAE-B7DC-B97EA654A8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1" y="1392"/>
                    <a:ext cx="352" cy="43"/>
                  </a:xfrm>
                  <a:custGeom>
                    <a:avLst/>
                    <a:gdLst>
                      <a:gd name="T0" fmla="*/ 704 w 704"/>
                      <a:gd name="T1" fmla="*/ 23 h 86"/>
                      <a:gd name="T2" fmla="*/ 660 w 704"/>
                      <a:gd name="T3" fmla="*/ 0 h 86"/>
                      <a:gd name="T4" fmla="*/ 42 w 704"/>
                      <a:gd name="T5" fmla="*/ 0 h 86"/>
                      <a:gd name="T6" fmla="*/ 0 w 704"/>
                      <a:gd name="T7" fmla="*/ 44 h 86"/>
                      <a:gd name="T8" fmla="*/ 127 w 704"/>
                      <a:gd name="T9" fmla="*/ 86 h 86"/>
                      <a:gd name="T10" fmla="*/ 638 w 704"/>
                      <a:gd name="T11" fmla="*/ 86 h 86"/>
                      <a:gd name="T12" fmla="*/ 704 w 704"/>
                      <a:gd name="T13" fmla="*/ 2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4" h="86">
                        <a:moveTo>
                          <a:pt x="704" y="23"/>
                        </a:moveTo>
                        <a:lnTo>
                          <a:pt x="660" y="0"/>
                        </a:lnTo>
                        <a:lnTo>
                          <a:pt x="42" y="0"/>
                        </a:lnTo>
                        <a:lnTo>
                          <a:pt x="0" y="44"/>
                        </a:lnTo>
                        <a:lnTo>
                          <a:pt x="127" y="86"/>
                        </a:lnTo>
                        <a:lnTo>
                          <a:pt x="638" y="86"/>
                        </a:lnTo>
                        <a:lnTo>
                          <a:pt x="704" y="2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17" name="Freeform 167">
                    <a:extLst>
                      <a:ext uri="{FF2B5EF4-FFF2-40B4-BE49-F238E27FC236}">
                        <a16:creationId xmlns:a16="http://schemas.microsoft.com/office/drawing/2014/main" id="{8315B5BE-8A1E-4113-8046-0E66B8EA8A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40" cy="16"/>
                  </a:xfrm>
                  <a:custGeom>
                    <a:avLst/>
                    <a:gdLst>
                      <a:gd name="T0" fmla="*/ 0 w 481"/>
                      <a:gd name="T1" fmla="*/ 33 h 33"/>
                      <a:gd name="T2" fmla="*/ 42 w 481"/>
                      <a:gd name="T3" fmla="*/ 33 h 33"/>
                      <a:gd name="T4" fmla="*/ 84 w 481"/>
                      <a:gd name="T5" fmla="*/ 33 h 33"/>
                      <a:gd name="T6" fmla="*/ 125 w 481"/>
                      <a:gd name="T7" fmla="*/ 33 h 33"/>
                      <a:gd name="T8" fmla="*/ 165 w 481"/>
                      <a:gd name="T9" fmla="*/ 31 h 33"/>
                      <a:gd name="T10" fmla="*/ 204 w 481"/>
                      <a:gd name="T11" fmla="*/ 31 h 33"/>
                      <a:gd name="T12" fmla="*/ 240 w 481"/>
                      <a:gd name="T13" fmla="*/ 29 h 33"/>
                      <a:gd name="T14" fmla="*/ 277 w 481"/>
                      <a:gd name="T15" fmla="*/ 27 h 33"/>
                      <a:gd name="T16" fmla="*/ 310 w 481"/>
                      <a:gd name="T17" fmla="*/ 25 h 33"/>
                      <a:gd name="T18" fmla="*/ 340 w 481"/>
                      <a:gd name="T19" fmla="*/ 23 h 33"/>
                      <a:gd name="T20" fmla="*/ 369 w 481"/>
                      <a:gd name="T21" fmla="*/ 21 h 33"/>
                      <a:gd name="T22" fmla="*/ 394 w 481"/>
                      <a:gd name="T23" fmla="*/ 19 h 33"/>
                      <a:gd name="T24" fmla="*/ 415 w 481"/>
                      <a:gd name="T25" fmla="*/ 17 h 33"/>
                      <a:gd name="T26" fmla="*/ 435 w 481"/>
                      <a:gd name="T27" fmla="*/ 13 h 33"/>
                      <a:gd name="T28" fmla="*/ 452 w 481"/>
                      <a:gd name="T29" fmla="*/ 12 h 33"/>
                      <a:gd name="T30" fmla="*/ 463 w 481"/>
                      <a:gd name="T31" fmla="*/ 10 h 33"/>
                      <a:gd name="T32" fmla="*/ 473 w 481"/>
                      <a:gd name="T33" fmla="*/ 6 h 33"/>
                      <a:gd name="T34" fmla="*/ 479 w 481"/>
                      <a:gd name="T35" fmla="*/ 4 h 33"/>
                      <a:gd name="T36" fmla="*/ 481 w 481"/>
                      <a:gd name="T37" fmla="*/ 0 h 33"/>
                      <a:gd name="T38" fmla="*/ 481 w 481"/>
                      <a:gd name="T39" fmla="*/ 33 h 33"/>
                      <a:gd name="T40" fmla="*/ 0 w 481"/>
                      <a:gd name="T41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81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4" y="33"/>
                        </a:lnTo>
                        <a:lnTo>
                          <a:pt x="125" y="33"/>
                        </a:lnTo>
                        <a:lnTo>
                          <a:pt x="165" y="31"/>
                        </a:lnTo>
                        <a:lnTo>
                          <a:pt x="204" y="31"/>
                        </a:lnTo>
                        <a:lnTo>
                          <a:pt x="240" y="29"/>
                        </a:lnTo>
                        <a:lnTo>
                          <a:pt x="277" y="27"/>
                        </a:lnTo>
                        <a:lnTo>
                          <a:pt x="310" y="25"/>
                        </a:lnTo>
                        <a:lnTo>
                          <a:pt x="340" y="23"/>
                        </a:lnTo>
                        <a:lnTo>
                          <a:pt x="369" y="21"/>
                        </a:lnTo>
                        <a:lnTo>
                          <a:pt x="394" y="19"/>
                        </a:lnTo>
                        <a:lnTo>
                          <a:pt x="415" y="17"/>
                        </a:lnTo>
                        <a:lnTo>
                          <a:pt x="435" y="13"/>
                        </a:lnTo>
                        <a:lnTo>
                          <a:pt x="452" y="12"/>
                        </a:lnTo>
                        <a:lnTo>
                          <a:pt x="463" y="10"/>
                        </a:lnTo>
                        <a:lnTo>
                          <a:pt x="473" y="6"/>
                        </a:lnTo>
                        <a:lnTo>
                          <a:pt x="479" y="4"/>
                        </a:lnTo>
                        <a:lnTo>
                          <a:pt x="481" y="0"/>
                        </a:lnTo>
                        <a:lnTo>
                          <a:pt x="481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18" name="Freeform 168">
                    <a:extLst>
                      <a:ext uri="{FF2B5EF4-FFF2-40B4-BE49-F238E27FC236}">
                        <a16:creationId xmlns:a16="http://schemas.microsoft.com/office/drawing/2014/main" id="{542FCB22-3499-4C7C-8500-22C0DDF168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40" cy="16"/>
                  </a:xfrm>
                  <a:custGeom>
                    <a:avLst/>
                    <a:gdLst>
                      <a:gd name="T0" fmla="*/ 0 w 481"/>
                      <a:gd name="T1" fmla="*/ 33 h 33"/>
                      <a:gd name="T2" fmla="*/ 42 w 481"/>
                      <a:gd name="T3" fmla="*/ 33 h 33"/>
                      <a:gd name="T4" fmla="*/ 84 w 481"/>
                      <a:gd name="T5" fmla="*/ 33 h 33"/>
                      <a:gd name="T6" fmla="*/ 125 w 481"/>
                      <a:gd name="T7" fmla="*/ 33 h 33"/>
                      <a:gd name="T8" fmla="*/ 165 w 481"/>
                      <a:gd name="T9" fmla="*/ 31 h 33"/>
                      <a:gd name="T10" fmla="*/ 204 w 481"/>
                      <a:gd name="T11" fmla="*/ 31 h 33"/>
                      <a:gd name="T12" fmla="*/ 240 w 481"/>
                      <a:gd name="T13" fmla="*/ 29 h 33"/>
                      <a:gd name="T14" fmla="*/ 277 w 481"/>
                      <a:gd name="T15" fmla="*/ 27 h 33"/>
                      <a:gd name="T16" fmla="*/ 310 w 481"/>
                      <a:gd name="T17" fmla="*/ 25 h 33"/>
                      <a:gd name="T18" fmla="*/ 340 w 481"/>
                      <a:gd name="T19" fmla="*/ 23 h 33"/>
                      <a:gd name="T20" fmla="*/ 369 w 481"/>
                      <a:gd name="T21" fmla="*/ 21 h 33"/>
                      <a:gd name="T22" fmla="*/ 394 w 481"/>
                      <a:gd name="T23" fmla="*/ 19 h 33"/>
                      <a:gd name="T24" fmla="*/ 415 w 481"/>
                      <a:gd name="T25" fmla="*/ 17 h 33"/>
                      <a:gd name="T26" fmla="*/ 435 w 481"/>
                      <a:gd name="T27" fmla="*/ 13 h 33"/>
                      <a:gd name="T28" fmla="*/ 452 w 481"/>
                      <a:gd name="T29" fmla="*/ 12 h 33"/>
                      <a:gd name="T30" fmla="*/ 463 w 481"/>
                      <a:gd name="T31" fmla="*/ 10 h 33"/>
                      <a:gd name="T32" fmla="*/ 473 w 481"/>
                      <a:gd name="T33" fmla="*/ 6 h 33"/>
                      <a:gd name="T34" fmla="*/ 479 w 481"/>
                      <a:gd name="T35" fmla="*/ 4 h 33"/>
                      <a:gd name="T36" fmla="*/ 481 w 481"/>
                      <a:gd name="T37" fmla="*/ 0 h 33"/>
                      <a:gd name="T38" fmla="*/ 475 w 481"/>
                      <a:gd name="T39" fmla="*/ 0 h 33"/>
                      <a:gd name="T40" fmla="*/ 473 w 481"/>
                      <a:gd name="T41" fmla="*/ 4 h 33"/>
                      <a:gd name="T42" fmla="*/ 467 w 481"/>
                      <a:gd name="T43" fmla="*/ 6 h 33"/>
                      <a:gd name="T44" fmla="*/ 458 w 481"/>
                      <a:gd name="T45" fmla="*/ 10 h 33"/>
                      <a:gd name="T46" fmla="*/ 446 w 481"/>
                      <a:gd name="T47" fmla="*/ 12 h 33"/>
                      <a:gd name="T48" fmla="*/ 431 w 481"/>
                      <a:gd name="T49" fmla="*/ 13 h 33"/>
                      <a:gd name="T50" fmla="*/ 411 w 481"/>
                      <a:gd name="T51" fmla="*/ 17 h 33"/>
                      <a:gd name="T52" fmla="*/ 388 w 481"/>
                      <a:gd name="T53" fmla="*/ 19 h 33"/>
                      <a:gd name="T54" fmla="*/ 363 w 481"/>
                      <a:gd name="T55" fmla="*/ 21 h 33"/>
                      <a:gd name="T56" fmla="*/ 336 w 481"/>
                      <a:gd name="T57" fmla="*/ 23 h 33"/>
                      <a:gd name="T58" fmla="*/ 306 w 481"/>
                      <a:gd name="T59" fmla="*/ 25 h 33"/>
                      <a:gd name="T60" fmla="*/ 273 w 481"/>
                      <a:gd name="T61" fmla="*/ 27 h 33"/>
                      <a:gd name="T62" fmla="*/ 238 w 481"/>
                      <a:gd name="T63" fmla="*/ 29 h 33"/>
                      <a:gd name="T64" fmla="*/ 202 w 481"/>
                      <a:gd name="T65" fmla="*/ 29 h 33"/>
                      <a:gd name="T66" fmla="*/ 163 w 481"/>
                      <a:gd name="T67" fmla="*/ 31 h 33"/>
                      <a:gd name="T68" fmla="*/ 123 w 481"/>
                      <a:gd name="T69" fmla="*/ 33 h 33"/>
                      <a:gd name="T70" fmla="*/ 83 w 481"/>
                      <a:gd name="T71" fmla="*/ 33 h 33"/>
                      <a:gd name="T72" fmla="*/ 42 w 481"/>
                      <a:gd name="T73" fmla="*/ 33 h 33"/>
                      <a:gd name="T74" fmla="*/ 0 w 481"/>
                      <a:gd name="T75" fmla="*/ 33 h 33"/>
                      <a:gd name="T76" fmla="*/ 0 w 481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81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4" y="33"/>
                        </a:lnTo>
                        <a:lnTo>
                          <a:pt x="125" y="33"/>
                        </a:lnTo>
                        <a:lnTo>
                          <a:pt x="165" y="31"/>
                        </a:lnTo>
                        <a:lnTo>
                          <a:pt x="204" y="31"/>
                        </a:lnTo>
                        <a:lnTo>
                          <a:pt x="240" y="29"/>
                        </a:lnTo>
                        <a:lnTo>
                          <a:pt x="277" y="27"/>
                        </a:lnTo>
                        <a:lnTo>
                          <a:pt x="310" y="25"/>
                        </a:lnTo>
                        <a:lnTo>
                          <a:pt x="340" y="23"/>
                        </a:lnTo>
                        <a:lnTo>
                          <a:pt x="369" y="21"/>
                        </a:lnTo>
                        <a:lnTo>
                          <a:pt x="394" y="19"/>
                        </a:lnTo>
                        <a:lnTo>
                          <a:pt x="415" y="17"/>
                        </a:lnTo>
                        <a:lnTo>
                          <a:pt x="435" y="13"/>
                        </a:lnTo>
                        <a:lnTo>
                          <a:pt x="452" y="12"/>
                        </a:lnTo>
                        <a:lnTo>
                          <a:pt x="463" y="10"/>
                        </a:lnTo>
                        <a:lnTo>
                          <a:pt x="473" y="6"/>
                        </a:lnTo>
                        <a:lnTo>
                          <a:pt x="479" y="4"/>
                        </a:lnTo>
                        <a:lnTo>
                          <a:pt x="481" y="0"/>
                        </a:lnTo>
                        <a:lnTo>
                          <a:pt x="475" y="0"/>
                        </a:lnTo>
                        <a:lnTo>
                          <a:pt x="473" y="4"/>
                        </a:lnTo>
                        <a:lnTo>
                          <a:pt x="467" y="6"/>
                        </a:lnTo>
                        <a:lnTo>
                          <a:pt x="458" y="10"/>
                        </a:lnTo>
                        <a:lnTo>
                          <a:pt x="446" y="12"/>
                        </a:lnTo>
                        <a:lnTo>
                          <a:pt x="431" y="13"/>
                        </a:lnTo>
                        <a:lnTo>
                          <a:pt x="411" y="17"/>
                        </a:lnTo>
                        <a:lnTo>
                          <a:pt x="388" y="19"/>
                        </a:lnTo>
                        <a:lnTo>
                          <a:pt x="363" y="21"/>
                        </a:lnTo>
                        <a:lnTo>
                          <a:pt x="336" y="23"/>
                        </a:lnTo>
                        <a:lnTo>
                          <a:pt x="306" y="25"/>
                        </a:lnTo>
                        <a:lnTo>
                          <a:pt x="273" y="27"/>
                        </a:lnTo>
                        <a:lnTo>
                          <a:pt x="238" y="29"/>
                        </a:lnTo>
                        <a:lnTo>
                          <a:pt x="202" y="29"/>
                        </a:lnTo>
                        <a:lnTo>
                          <a:pt x="163" y="31"/>
                        </a:lnTo>
                        <a:lnTo>
                          <a:pt x="123" y="33"/>
                        </a:lnTo>
                        <a:lnTo>
                          <a:pt x="83" y="33"/>
                        </a:lnTo>
                        <a:lnTo>
                          <a:pt x="42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19" name="Freeform 169">
                    <a:extLst>
                      <a:ext uri="{FF2B5EF4-FFF2-40B4-BE49-F238E27FC236}">
                        <a16:creationId xmlns:a16="http://schemas.microsoft.com/office/drawing/2014/main" id="{C3A4E8A8-DE4C-4D99-95F6-40052494DA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37" cy="16"/>
                  </a:xfrm>
                  <a:custGeom>
                    <a:avLst/>
                    <a:gdLst>
                      <a:gd name="T0" fmla="*/ 0 w 475"/>
                      <a:gd name="T1" fmla="*/ 33 h 33"/>
                      <a:gd name="T2" fmla="*/ 42 w 475"/>
                      <a:gd name="T3" fmla="*/ 33 h 33"/>
                      <a:gd name="T4" fmla="*/ 83 w 475"/>
                      <a:gd name="T5" fmla="*/ 33 h 33"/>
                      <a:gd name="T6" fmla="*/ 123 w 475"/>
                      <a:gd name="T7" fmla="*/ 33 h 33"/>
                      <a:gd name="T8" fmla="*/ 163 w 475"/>
                      <a:gd name="T9" fmla="*/ 31 h 33"/>
                      <a:gd name="T10" fmla="*/ 202 w 475"/>
                      <a:gd name="T11" fmla="*/ 29 h 33"/>
                      <a:gd name="T12" fmla="*/ 238 w 475"/>
                      <a:gd name="T13" fmla="*/ 29 h 33"/>
                      <a:gd name="T14" fmla="*/ 273 w 475"/>
                      <a:gd name="T15" fmla="*/ 27 h 33"/>
                      <a:gd name="T16" fmla="*/ 306 w 475"/>
                      <a:gd name="T17" fmla="*/ 25 h 33"/>
                      <a:gd name="T18" fmla="*/ 336 w 475"/>
                      <a:gd name="T19" fmla="*/ 23 h 33"/>
                      <a:gd name="T20" fmla="*/ 363 w 475"/>
                      <a:gd name="T21" fmla="*/ 21 h 33"/>
                      <a:gd name="T22" fmla="*/ 388 w 475"/>
                      <a:gd name="T23" fmla="*/ 19 h 33"/>
                      <a:gd name="T24" fmla="*/ 411 w 475"/>
                      <a:gd name="T25" fmla="*/ 17 h 33"/>
                      <a:gd name="T26" fmla="*/ 431 w 475"/>
                      <a:gd name="T27" fmla="*/ 13 h 33"/>
                      <a:gd name="T28" fmla="*/ 446 w 475"/>
                      <a:gd name="T29" fmla="*/ 12 h 33"/>
                      <a:gd name="T30" fmla="*/ 458 w 475"/>
                      <a:gd name="T31" fmla="*/ 10 h 33"/>
                      <a:gd name="T32" fmla="*/ 467 w 475"/>
                      <a:gd name="T33" fmla="*/ 6 h 33"/>
                      <a:gd name="T34" fmla="*/ 473 w 475"/>
                      <a:gd name="T35" fmla="*/ 4 h 33"/>
                      <a:gd name="T36" fmla="*/ 475 w 475"/>
                      <a:gd name="T37" fmla="*/ 0 h 33"/>
                      <a:gd name="T38" fmla="*/ 469 w 475"/>
                      <a:gd name="T39" fmla="*/ 0 h 33"/>
                      <a:gd name="T40" fmla="*/ 467 w 475"/>
                      <a:gd name="T41" fmla="*/ 4 h 33"/>
                      <a:gd name="T42" fmla="*/ 461 w 475"/>
                      <a:gd name="T43" fmla="*/ 6 h 33"/>
                      <a:gd name="T44" fmla="*/ 454 w 475"/>
                      <a:gd name="T45" fmla="*/ 10 h 33"/>
                      <a:gd name="T46" fmla="*/ 440 w 475"/>
                      <a:gd name="T47" fmla="*/ 12 h 33"/>
                      <a:gd name="T48" fmla="*/ 425 w 475"/>
                      <a:gd name="T49" fmla="*/ 13 h 33"/>
                      <a:gd name="T50" fmla="*/ 406 w 475"/>
                      <a:gd name="T51" fmla="*/ 17 h 33"/>
                      <a:gd name="T52" fmla="*/ 385 w 475"/>
                      <a:gd name="T53" fmla="*/ 19 h 33"/>
                      <a:gd name="T54" fmla="*/ 360 w 475"/>
                      <a:gd name="T55" fmla="*/ 21 h 33"/>
                      <a:gd name="T56" fmla="*/ 333 w 475"/>
                      <a:gd name="T57" fmla="*/ 23 h 33"/>
                      <a:gd name="T58" fmla="*/ 302 w 475"/>
                      <a:gd name="T59" fmla="*/ 25 h 33"/>
                      <a:gd name="T60" fmla="*/ 269 w 475"/>
                      <a:gd name="T61" fmla="*/ 27 h 33"/>
                      <a:gd name="T62" fmla="*/ 235 w 475"/>
                      <a:gd name="T63" fmla="*/ 29 h 33"/>
                      <a:gd name="T64" fmla="*/ 198 w 475"/>
                      <a:gd name="T65" fmla="*/ 29 h 33"/>
                      <a:gd name="T66" fmla="*/ 161 w 475"/>
                      <a:gd name="T67" fmla="*/ 31 h 33"/>
                      <a:gd name="T68" fmla="*/ 121 w 475"/>
                      <a:gd name="T69" fmla="*/ 31 h 33"/>
                      <a:gd name="T70" fmla="*/ 83 w 475"/>
                      <a:gd name="T71" fmla="*/ 33 h 33"/>
                      <a:gd name="T72" fmla="*/ 42 w 475"/>
                      <a:gd name="T73" fmla="*/ 33 h 33"/>
                      <a:gd name="T74" fmla="*/ 0 w 475"/>
                      <a:gd name="T75" fmla="*/ 33 h 33"/>
                      <a:gd name="T76" fmla="*/ 0 w 475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75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3" y="33"/>
                        </a:lnTo>
                        <a:lnTo>
                          <a:pt x="123" y="33"/>
                        </a:lnTo>
                        <a:lnTo>
                          <a:pt x="163" y="31"/>
                        </a:lnTo>
                        <a:lnTo>
                          <a:pt x="202" y="29"/>
                        </a:lnTo>
                        <a:lnTo>
                          <a:pt x="238" y="29"/>
                        </a:lnTo>
                        <a:lnTo>
                          <a:pt x="273" y="27"/>
                        </a:lnTo>
                        <a:lnTo>
                          <a:pt x="306" y="25"/>
                        </a:lnTo>
                        <a:lnTo>
                          <a:pt x="336" y="23"/>
                        </a:lnTo>
                        <a:lnTo>
                          <a:pt x="363" y="21"/>
                        </a:lnTo>
                        <a:lnTo>
                          <a:pt x="388" y="19"/>
                        </a:lnTo>
                        <a:lnTo>
                          <a:pt x="411" y="17"/>
                        </a:lnTo>
                        <a:lnTo>
                          <a:pt x="431" y="13"/>
                        </a:lnTo>
                        <a:lnTo>
                          <a:pt x="446" y="12"/>
                        </a:lnTo>
                        <a:lnTo>
                          <a:pt x="458" y="10"/>
                        </a:lnTo>
                        <a:lnTo>
                          <a:pt x="467" y="6"/>
                        </a:lnTo>
                        <a:lnTo>
                          <a:pt x="473" y="4"/>
                        </a:lnTo>
                        <a:lnTo>
                          <a:pt x="475" y="0"/>
                        </a:lnTo>
                        <a:lnTo>
                          <a:pt x="469" y="0"/>
                        </a:lnTo>
                        <a:lnTo>
                          <a:pt x="467" y="4"/>
                        </a:lnTo>
                        <a:lnTo>
                          <a:pt x="461" y="6"/>
                        </a:lnTo>
                        <a:lnTo>
                          <a:pt x="454" y="10"/>
                        </a:lnTo>
                        <a:lnTo>
                          <a:pt x="440" y="12"/>
                        </a:lnTo>
                        <a:lnTo>
                          <a:pt x="425" y="13"/>
                        </a:lnTo>
                        <a:lnTo>
                          <a:pt x="406" y="17"/>
                        </a:lnTo>
                        <a:lnTo>
                          <a:pt x="385" y="19"/>
                        </a:lnTo>
                        <a:lnTo>
                          <a:pt x="360" y="21"/>
                        </a:lnTo>
                        <a:lnTo>
                          <a:pt x="333" y="23"/>
                        </a:lnTo>
                        <a:lnTo>
                          <a:pt x="302" y="25"/>
                        </a:lnTo>
                        <a:lnTo>
                          <a:pt x="269" y="27"/>
                        </a:lnTo>
                        <a:lnTo>
                          <a:pt x="235" y="29"/>
                        </a:lnTo>
                        <a:lnTo>
                          <a:pt x="198" y="29"/>
                        </a:lnTo>
                        <a:lnTo>
                          <a:pt x="161" y="31"/>
                        </a:lnTo>
                        <a:lnTo>
                          <a:pt x="121" y="31"/>
                        </a:lnTo>
                        <a:lnTo>
                          <a:pt x="83" y="33"/>
                        </a:lnTo>
                        <a:lnTo>
                          <a:pt x="42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EBE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0" name="Freeform 170">
                    <a:extLst>
                      <a:ext uri="{FF2B5EF4-FFF2-40B4-BE49-F238E27FC236}">
                        <a16:creationId xmlns:a16="http://schemas.microsoft.com/office/drawing/2014/main" id="{BAE9DADD-62EC-41DF-A4AD-03EE55B8FB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35" cy="16"/>
                  </a:xfrm>
                  <a:custGeom>
                    <a:avLst/>
                    <a:gdLst>
                      <a:gd name="T0" fmla="*/ 0 w 469"/>
                      <a:gd name="T1" fmla="*/ 33 h 33"/>
                      <a:gd name="T2" fmla="*/ 42 w 469"/>
                      <a:gd name="T3" fmla="*/ 33 h 33"/>
                      <a:gd name="T4" fmla="*/ 83 w 469"/>
                      <a:gd name="T5" fmla="*/ 33 h 33"/>
                      <a:gd name="T6" fmla="*/ 121 w 469"/>
                      <a:gd name="T7" fmla="*/ 31 h 33"/>
                      <a:gd name="T8" fmla="*/ 161 w 469"/>
                      <a:gd name="T9" fmla="*/ 31 h 33"/>
                      <a:gd name="T10" fmla="*/ 198 w 469"/>
                      <a:gd name="T11" fmla="*/ 29 h 33"/>
                      <a:gd name="T12" fmla="*/ 235 w 469"/>
                      <a:gd name="T13" fmla="*/ 29 h 33"/>
                      <a:gd name="T14" fmla="*/ 269 w 469"/>
                      <a:gd name="T15" fmla="*/ 27 h 33"/>
                      <a:gd name="T16" fmla="*/ 302 w 469"/>
                      <a:gd name="T17" fmla="*/ 25 h 33"/>
                      <a:gd name="T18" fmla="*/ 333 w 469"/>
                      <a:gd name="T19" fmla="*/ 23 h 33"/>
                      <a:gd name="T20" fmla="*/ 360 w 469"/>
                      <a:gd name="T21" fmla="*/ 21 h 33"/>
                      <a:gd name="T22" fmla="*/ 385 w 469"/>
                      <a:gd name="T23" fmla="*/ 19 h 33"/>
                      <a:gd name="T24" fmla="*/ 406 w 469"/>
                      <a:gd name="T25" fmla="*/ 17 h 33"/>
                      <a:gd name="T26" fmla="*/ 425 w 469"/>
                      <a:gd name="T27" fmla="*/ 13 h 33"/>
                      <a:gd name="T28" fmla="*/ 440 w 469"/>
                      <a:gd name="T29" fmla="*/ 12 h 33"/>
                      <a:gd name="T30" fmla="*/ 454 w 469"/>
                      <a:gd name="T31" fmla="*/ 10 h 33"/>
                      <a:gd name="T32" fmla="*/ 461 w 469"/>
                      <a:gd name="T33" fmla="*/ 6 h 33"/>
                      <a:gd name="T34" fmla="*/ 467 w 469"/>
                      <a:gd name="T35" fmla="*/ 4 h 33"/>
                      <a:gd name="T36" fmla="*/ 469 w 469"/>
                      <a:gd name="T37" fmla="*/ 0 h 33"/>
                      <a:gd name="T38" fmla="*/ 463 w 469"/>
                      <a:gd name="T39" fmla="*/ 0 h 33"/>
                      <a:gd name="T40" fmla="*/ 461 w 469"/>
                      <a:gd name="T41" fmla="*/ 4 h 33"/>
                      <a:gd name="T42" fmla="*/ 456 w 469"/>
                      <a:gd name="T43" fmla="*/ 6 h 33"/>
                      <a:gd name="T44" fmla="*/ 448 w 469"/>
                      <a:gd name="T45" fmla="*/ 8 h 33"/>
                      <a:gd name="T46" fmla="*/ 435 w 469"/>
                      <a:gd name="T47" fmla="*/ 12 h 33"/>
                      <a:gd name="T48" fmla="*/ 419 w 469"/>
                      <a:gd name="T49" fmla="*/ 13 h 33"/>
                      <a:gd name="T50" fmla="*/ 402 w 469"/>
                      <a:gd name="T51" fmla="*/ 15 h 33"/>
                      <a:gd name="T52" fmla="*/ 379 w 469"/>
                      <a:gd name="T53" fmla="*/ 19 h 33"/>
                      <a:gd name="T54" fmla="*/ 356 w 469"/>
                      <a:gd name="T55" fmla="*/ 21 h 33"/>
                      <a:gd name="T56" fmla="*/ 327 w 469"/>
                      <a:gd name="T57" fmla="*/ 23 h 33"/>
                      <a:gd name="T58" fmla="*/ 298 w 469"/>
                      <a:gd name="T59" fmla="*/ 25 h 33"/>
                      <a:gd name="T60" fmla="*/ 265 w 469"/>
                      <a:gd name="T61" fmla="*/ 27 h 33"/>
                      <a:gd name="T62" fmla="*/ 233 w 469"/>
                      <a:gd name="T63" fmla="*/ 27 h 33"/>
                      <a:gd name="T64" fmla="*/ 196 w 469"/>
                      <a:gd name="T65" fmla="*/ 29 h 33"/>
                      <a:gd name="T66" fmla="*/ 159 w 469"/>
                      <a:gd name="T67" fmla="*/ 31 h 33"/>
                      <a:gd name="T68" fmla="*/ 121 w 469"/>
                      <a:gd name="T69" fmla="*/ 31 h 33"/>
                      <a:gd name="T70" fmla="*/ 81 w 469"/>
                      <a:gd name="T71" fmla="*/ 31 h 33"/>
                      <a:gd name="T72" fmla="*/ 40 w 469"/>
                      <a:gd name="T73" fmla="*/ 33 h 33"/>
                      <a:gd name="T74" fmla="*/ 0 w 469"/>
                      <a:gd name="T75" fmla="*/ 33 h 33"/>
                      <a:gd name="T76" fmla="*/ 0 w 469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69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3" y="33"/>
                        </a:lnTo>
                        <a:lnTo>
                          <a:pt x="121" y="31"/>
                        </a:lnTo>
                        <a:lnTo>
                          <a:pt x="161" y="31"/>
                        </a:lnTo>
                        <a:lnTo>
                          <a:pt x="198" y="29"/>
                        </a:lnTo>
                        <a:lnTo>
                          <a:pt x="235" y="29"/>
                        </a:lnTo>
                        <a:lnTo>
                          <a:pt x="269" y="27"/>
                        </a:lnTo>
                        <a:lnTo>
                          <a:pt x="302" y="25"/>
                        </a:lnTo>
                        <a:lnTo>
                          <a:pt x="333" y="23"/>
                        </a:lnTo>
                        <a:lnTo>
                          <a:pt x="360" y="21"/>
                        </a:lnTo>
                        <a:lnTo>
                          <a:pt x="385" y="19"/>
                        </a:lnTo>
                        <a:lnTo>
                          <a:pt x="406" y="17"/>
                        </a:lnTo>
                        <a:lnTo>
                          <a:pt x="425" y="13"/>
                        </a:lnTo>
                        <a:lnTo>
                          <a:pt x="440" y="12"/>
                        </a:lnTo>
                        <a:lnTo>
                          <a:pt x="454" y="10"/>
                        </a:lnTo>
                        <a:lnTo>
                          <a:pt x="461" y="6"/>
                        </a:lnTo>
                        <a:lnTo>
                          <a:pt x="467" y="4"/>
                        </a:lnTo>
                        <a:lnTo>
                          <a:pt x="469" y="0"/>
                        </a:lnTo>
                        <a:lnTo>
                          <a:pt x="463" y="0"/>
                        </a:lnTo>
                        <a:lnTo>
                          <a:pt x="461" y="4"/>
                        </a:lnTo>
                        <a:lnTo>
                          <a:pt x="456" y="6"/>
                        </a:lnTo>
                        <a:lnTo>
                          <a:pt x="448" y="8"/>
                        </a:lnTo>
                        <a:lnTo>
                          <a:pt x="435" y="12"/>
                        </a:lnTo>
                        <a:lnTo>
                          <a:pt x="419" y="13"/>
                        </a:lnTo>
                        <a:lnTo>
                          <a:pt x="402" y="15"/>
                        </a:lnTo>
                        <a:lnTo>
                          <a:pt x="379" y="19"/>
                        </a:lnTo>
                        <a:lnTo>
                          <a:pt x="356" y="21"/>
                        </a:lnTo>
                        <a:lnTo>
                          <a:pt x="327" y="23"/>
                        </a:lnTo>
                        <a:lnTo>
                          <a:pt x="298" y="25"/>
                        </a:lnTo>
                        <a:lnTo>
                          <a:pt x="265" y="27"/>
                        </a:lnTo>
                        <a:lnTo>
                          <a:pt x="233" y="27"/>
                        </a:lnTo>
                        <a:lnTo>
                          <a:pt x="196" y="29"/>
                        </a:lnTo>
                        <a:lnTo>
                          <a:pt x="159" y="31"/>
                        </a:lnTo>
                        <a:lnTo>
                          <a:pt x="121" y="31"/>
                        </a:lnTo>
                        <a:lnTo>
                          <a:pt x="81" y="31"/>
                        </a:lnTo>
                        <a:lnTo>
                          <a:pt x="40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DBDB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1" name="Freeform 171">
                    <a:extLst>
                      <a:ext uri="{FF2B5EF4-FFF2-40B4-BE49-F238E27FC236}">
                        <a16:creationId xmlns:a16="http://schemas.microsoft.com/office/drawing/2014/main" id="{68A5D97C-7BF5-458C-8B74-BC1C319071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32" cy="16"/>
                  </a:xfrm>
                  <a:custGeom>
                    <a:avLst/>
                    <a:gdLst>
                      <a:gd name="T0" fmla="*/ 0 w 463"/>
                      <a:gd name="T1" fmla="*/ 33 h 33"/>
                      <a:gd name="T2" fmla="*/ 40 w 463"/>
                      <a:gd name="T3" fmla="*/ 33 h 33"/>
                      <a:gd name="T4" fmla="*/ 81 w 463"/>
                      <a:gd name="T5" fmla="*/ 31 h 33"/>
                      <a:gd name="T6" fmla="*/ 121 w 463"/>
                      <a:gd name="T7" fmla="*/ 31 h 33"/>
                      <a:gd name="T8" fmla="*/ 159 w 463"/>
                      <a:gd name="T9" fmla="*/ 31 h 33"/>
                      <a:gd name="T10" fmla="*/ 196 w 463"/>
                      <a:gd name="T11" fmla="*/ 29 h 33"/>
                      <a:gd name="T12" fmla="*/ 233 w 463"/>
                      <a:gd name="T13" fmla="*/ 27 h 33"/>
                      <a:gd name="T14" fmla="*/ 265 w 463"/>
                      <a:gd name="T15" fmla="*/ 27 h 33"/>
                      <a:gd name="T16" fmla="*/ 298 w 463"/>
                      <a:gd name="T17" fmla="*/ 25 h 33"/>
                      <a:gd name="T18" fmla="*/ 327 w 463"/>
                      <a:gd name="T19" fmla="*/ 23 h 33"/>
                      <a:gd name="T20" fmla="*/ 356 w 463"/>
                      <a:gd name="T21" fmla="*/ 21 h 33"/>
                      <a:gd name="T22" fmla="*/ 379 w 463"/>
                      <a:gd name="T23" fmla="*/ 19 h 33"/>
                      <a:gd name="T24" fmla="*/ 402 w 463"/>
                      <a:gd name="T25" fmla="*/ 15 h 33"/>
                      <a:gd name="T26" fmla="*/ 419 w 463"/>
                      <a:gd name="T27" fmla="*/ 13 h 33"/>
                      <a:gd name="T28" fmla="*/ 435 w 463"/>
                      <a:gd name="T29" fmla="*/ 12 h 33"/>
                      <a:gd name="T30" fmla="*/ 448 w 463"/>
                      <a:gd name="T31" fmla="*/ 8 h 33"/>
                      <a:gd name="T32" fmla="*/ 456 w 463"/>
                      <a:gd name="T33" fmla="*/ 6 h 33"/>
                      <a:gd name="T34" fmla="*/ 461 w 463"/>
                      <a:gd name="T35" fmla="*/ 4 h 33"/>
                      <a:gd name="T36" fmla="*/ 463 w 463"/>
                      <a:gd name="T37" fmla="*/ 0 h 33"/>
                      <a:gd name="T38" fmla="*/ 458 w 463"/>
                      <a:gd name="T39" fmla="*/ 0 h 33"/>
                      <a:gd name="T40" fmla="*/ 456 w 463"/>
                      <a:gd name="T41" fmla="*/ 4 h 33"/>
                      <a:gd name="T42" fmla="*/ 450 w 463"/>
                      <a:gd name="T43" fmla="*/ 6 h 33"/>
                      <a:gd name="T44" fmla="*/ 442 w 463"/>
                      <a:gd name="T45" fmla="*/ 8 h 33"/>
                      <a:gd name="T46" fmla="*/ 431 w 463"/>
                      <a:gd name="T47" fmla="*/ 12 h 33"/>
                      <a:gd name="T48" fmla="*/ 415 w 463"/>
                      <a:gd name="T49" fmla="*/ 13 h 33"/>
                      <a:gd name="T50" fmla="*/ 396 w 463"/>
                      <a:gd name="T51" fmla="*/ 15 h 33"/>
                      <a:gd name="T52" fmla="*/ 375 w 463"/>
                      <a:gd name="T53" fmla="*/ 19 h 33"/>
                      <a:gd name="T54" fmla="*/ 350 w 463"/>
                      <a:gd name="T55" fmla="*/ 21 h 33"/>
                      <a:gd name="T56" fmla="*/ 323 w 463"/>
                      <a:gd name="T57" fmla="*/ 23 h 33"/>
                      <a:gd name="T58" fmla="*/ 294 w 463"/>
                      <a:gd name="T59" fmla="*/ 25 h 33"/>
                      <a:gd name="T60" fmla="*/ 263 w 463"/>
                      <a:gd name="T61" fmla="*/ 27 h 33"/>
                      <a:gd name="T62" fmla="*/ 229 w 463"/>
                      <a:gd name="T63" fmla="*/ 27 h 33"/>
                      <a:gd name="T64" fmla="*/ 194 w 463"/>
                      <a:gd name="T65" fmla="*/ 29 h 33"/>
                      <a:gd name="T66" fmla="*/ 158 w 463"/>
                      <a:gd name="T67" fmla="*/ 29 h 33"/>
                      <a:gd name="T68" fmla="*/ 119 w 463"/>
                      <a:gd name="T69" fmla="*/ 31 h 33"/>
                      <a:gd name="T70" fmla="*/ 81 w 463"/>
                      <a:gd name="T71" fmla="*/ 31 h 33"/>
                      <a:gd name="T72" fmla="*/ 40 w 463"/>
                      <a:gd name="T73" fmla="*/ 31 h 33"/>
                      <a:gd name="T74" fmla="*/ 0 w 463"/>
                      <a:gd name="T75" fmla="*/ 31 h 33"/>
                      <a:gd name="T76" fmla="*/ 0 w 463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63" h="33">
                        <a:moveTo>
                          <a:pt x="0" y="33"/>
                        </a:moveTo>
                        <a:lnTo>
                          <a:pt x="40" y="33"/>
                        </a:lnTo>
                        <a:lnTo>
                          <a:pt x="81" y="31"/>
                        </a:lnTo>
                        <a:lnTo>
                          <a:pt x="121" y="31"/>
                        </a:lnTo>
                        <a:lnTo>
                          <a:pt x="159" y="31"/>
                        </a:lnTo>
                        <a:lnTo>
                          <a:pt x="196" y="29"/>
                        </a:lnTo>
                        <a:lnTo>
                          <a:pt x="233" y="27"/>
                        </a:lnTo>
                        <a:lnTo>
                          <a:pt x="265" y="27"/>
                        </a:lnTo>
                        <a:lnTo>
                          <a:pt x="298" y="25"/>
                        </a:lnTo>
                        <a:lnTo>
                          <a:pt x="327" y="23"/>
                        </a:lnTo>
                        <a:lnTo>
                          <a:pt x="356" y="21"/>
                        </a:lnTo>
                        <a:lnTo>
                          <a:pt x="379" y="19"/>
                        </a:lnTo>
                        <a:lnTo>
                          <a:pt x="402" y="15"/>
                        </a:lnTo>
                        <a:lnTo>
                          <a:pt x="419" y="13"/>
                        </a:lnTo>
                        <a:lnTo>
                          <a:pt x="435" y="12"/>
                        </a:lnTo>
                        <a:lnTo>
                          <a:pt x="448" y="8"/>
                        </a:lnTo>
                        <a:lnTo>
                          <a:pt x="456" y="6"/>
                        </a:lnTo>
                        <a:lnTo>
                          <a:pt x="461" y="4"/>
                        </a:lnTo>
                        <a:lnTo>
                          <a:pt x="463" y="0"/>
                        </a:lnTo>
                        <a:lnTo>
                          <a:pt x="458" y="0"/>
                        </a:lnTo>
                        <a:lnTo>
                          <a:pt x="456" y="4"/>
                        </a:lnTo>
                        <a:lnTo>
                          <a:pt x="450" y="6"/>
                        </a:lnTo>
                        <a:lnTo>
                          <a:pt x="442" y="8"/>
                        </a:lnTo>
                        <a:lnTo>
                          <a:pt x="431" y="12"/>
                        </a:lnTo>
                        <a:lnTo>
                          <a:pt x="415" y="13"/>
                        </a:lnTo>
                        <a:lnTo>
                          <a:pt x="396" y="15"/>
                        </a:lnTo>
                        <a:lnTo>
                          <a:pt x="375" y="19"/>
                        </a:lnTo>
                        <a:lnTo>
                          <a:pt x="350" y="21"/>
                        </a:lnTo>
                        <a:lnTo>
                          <a:pt x="323" y="23"/>
                        </a:lnTo>
                        <a:lnTo>
                          <a:pt x="294" y="25"/>
                        </a:lnTo>
                        <a:lnTo>
                          <a:pt x="263" y="27"/>
                        </a:lnTo>
                        <a:lnTo>
                          <a:pt x="229" y="27"/>
                        </a:lnTo>
                        <a:lnTo>
                          <a:pt x="194" y="29"/>
                        </a:lnTo>
                        <a:lnTo>
                          <a:pt x="158" y="29"/>
                        </a:lnTo>
                        <a:lnTo>
                          <a:pt x="119" y="31"/>
                        </a:lnTo>
                        <a:lnTo>
                          <a:pt x="81" y="31"/>
                        </a:lnTo>
                        <a:lnTo>
                          <a:pt x="40" y="31"/>
                        </a:lnTo>
                        <a:lnTo>
                          <a:pt x="0" y="31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CBCB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2" name="Freeform 172">
                    <a:extLst>
                      <a:ext uri="{FF2B5EF4-FFF2-40B4-BE49-F238E27FC236}">
                        <a16:creationId xmlns:a16="http://schemas.microsoft.com/office/drawing/2014/main" id="{45A82C5C-7A6A-416C-B3D1-28E8CC275F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9" cy="15"/>
                  </a:xfrm>
                  <a:custGeom>
                    <a:avLst/>
                    <a:gdLst>
                      <a:gd name="T0" fmla="*/ 0 w 458"/>
                      <a:gd name="T1" fmla="*/ 31 h 31"/>
                      <a:gd name="T2" fmla="*/ 40 w 458"/>
                      <a:gd name="T3" fmla="*/ 31 h 31"/>
                      <a:gd name="T4" fmla="*/ 81 w 458"/>
                      <a:gd name="T5" fmla="*/ 31 h 31"/>
                      <a:gd name="T6" fmla="*/ 119 w 458"/>
                      <a:gd name="T7" fmla="*/ 31 h 31"/>
                      <a:gd name="T8" fmla="*/ 158 w 458"/>
                      <a:gd name="T9" fmla="*/ 29 h 31"/>
                      <a:gd name="T10" fmla="*/ 194 w 458"/>
                      <a:gd name="T11" fmla="*/ 29 h 31"/>
                      <a:gd name="T12" fmla="*/ 229 w 458"/>
                      <a:gd name="T13" fmla="*/ 27 h 31"/>
                      <a:gd name="T14" fmla="*/ 263 w 458"/>
                      <a:gd name="T15" fmla="*/ 27 h 31"/>
                      <a:gd name="T16" fmla="*/ 294 w 458"/>
                      <a:gd name="T17" fmla="*/ 25 h 31"/>
                      <a:gd name="T18" fmla="*/ 323 w 458"/>
                      <a:gd name="T19" fmla="*/ 23 h 31"/>
                      <a:gd name="T20" fmla="*/ 350 w 458"/>
                      <a:gd name="T21" fmla="*/ 21 h 31"/>
                      <a:gd name="T22" fmla="*/ 375 w 458"/>
                      <a:gd name="T23" fmla="*/ 19 h 31"/>
                      <a:gd name="T24" fmla="*/ 396 w 458"/>
                      <a:gd name="T25" fmla="*/ 15 h 31"/>
                      <a:gd name="T26" fmla="*/ 415 w 458"/>
                      <a:gd name="T27" fmla="*/ 13 h 31"/>
                      <a:gd name="T28" fmla="*/ 431 w 458"/>
                      <a:gd name="T29" fmla="*/ 12 h 31"/>
                      <a:gd name="T30" fmla="*/ 442 w 458"/>
                      <a:gd name="T31" fmla="*/ 8 h 31"/>
                      <a:gd name="T32" fmla="*/ 450 w 458"/>
                      <a:gd name="T33" fmla="*/ 6 h 31"/>
                      <a:gd name="T34" fmla="*/ 456 w 458"/>
                      <a:gd name="T35" fmla="*/ 4 h 31"/>
                      <a:gd name="T36" fmla="*/ 458 w 458"/>
                      <a:gd name="T37" fmla="*/ 0 h 31"/>
                      <a:gd name="T38" fmla="*/ 452 w 458"/>
                      <a:gd name="T39" fmla="*/ 0 h 31"/>
                      <a:gd name="T40" fmla="*/ 450 w 458"/>
                      <a:gd name="T41" fmla="*/ 4 h 31"/>
                      <a:gd name="T42" fmla="*/ 444 w 458"/>
                      <a:gd name="T43" fmla="*/ 6 h 31"/>
                      <a:gd name="T44" fmla="*/ 435 w 458"/>
                      <a:gd name="T45" fmla="*/ 10 h 31"/>
                      <a:gd name="T46" fmla="*/ 421 w 458"/>
                      <a:gd name="T47" fmla="*/ 12 h 31"/>
                      <a:gd name="T48" fmla="*/ 404 w 458"/>
                      <a:gd name="T49" fmla="*/ 13 h 31"/>
                      <a:gd name="T50" fmla="*/ 385 w 458"/>
                      <a:gd name="T51" fmla="*/ 17 h 31"/>
                      <a:gd name="T52" fmla="*/ 361 w 458"/>
                      <a:gd name="T53" fmla="*/ 19 h 31"/>
                      <a:gd name="T54" fmla="*/ 335 w 458"/>
                      <a:gd name="T55" fmla="*/ 21 h 31"/>
                      <a:gd name="T56" fmla="*/ 304 w 458"/>
                      <a:gd name="T57" fmla="*/ 23 h 31"/>
                      <a:gd name="T58" fmla="*/ 273 w 458"/>
                      <a:gd name="T59" fmla="*/ 25 h 31"/>
                      <a:gd name="T60" fmla="*/ 238 w 458"/>
                      <a:gd name="T61" fmla="*/ 27 h 31"/>
                      <a:gd name="T62" fmla="*/ 202 w 458"/>
                      <a:gd name="T63" fmla="*/ 29 h 31"/>
                      <a:gd name="T64" fmla="*/ 163 w 458"/>
                      <a:gd name="T65" fmla="*/ 29 h 31"/>
                      <a:gd name="T66" fmla="*/ 125 w 458"/>
                      <a:gd name="T67" fmla="*/ 31 h 31"/>
                      <a:gd name="T68" fmla="*/ 84 w 458"/>
                      <a:gd name="T69" fmla="*/ 31 h 31"/>
                      <a:gd name="T70" fmla="*/ 42 w 458"/>
                      <a:gd name="T71" fmla="*/ 31 h 31"/>
                      <a:gd name="T72" fmla="*/ 0 w 458"/>
                      <a:gd name="T73" fmla="*/ 31 h 31"/>
                      <a:gd name="T74" fmla="*/ 0 w 458"/>
                      <a:gd name="T75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8" h="31">
                        <a:moveTo>
                          <a:pt x="0" y="31"/>
                        </a:moveTo>
                        <a:lnTo>
                          <a:pt x="40" y="31"/>
                        </a:lnTo>
                        <a:lnTo>
                          <a:pt x="81" y="31"/>
                        </a:lnTo>
                        <a:lnTo>
                          <a:pt x="119" y="31"/>
                        </a:lnTo>
                        <a:lnTo>
                          <a:pt x="158" y="29"/>
                        </a:lnTo>
                        <a:lnTo>
                          <a:pt x="194" y="29"/>
                        </a:lnTo>
                        <a:lnTo>
                          <a:pt x="229" y="27"/>
                        </a:lnTo>
                        <a:lnTo>
                          <a:pt x="263" y="27"/>
                        </a:lnTo>
                        <a:lnTo>
                          <a:pt x="294" y="25"/>
                        </a:lnTo>
                        <a:lnTo>
                          <a:pt x="323" y="23"/>
                        </a:lnTo>
                        <a:lnTo>
                          <a:pt x="350" y="21"/>
                        </a:lnTo>
                        <a:lnTo>
                          <a:pt x="375" y="19"/>
                        </a:lnTo>
                        <a:lnTo>
                          <a:pt x="396" y="15"/>
                        </a:lnTo>
                        <a:lnTo>
                          <a:pt x="415" y="13"/>
                        </a:lnTo>
                        <a:lnTo>
                          <a:pt x="431" y="12"/>
                        </a:lnTo>
                        <a:lnTo>
                          <a:pt x="442" y="8"/>
                        </a:lnTo>
                        <a:lnTo>
                          <a:pt x="450" y="6"/>
                        </a:lnTo>
                        <a:lnTo>
                          <a:pt x="456" y="4"/>
                        </a:lnTo>
                        <a:lnTo>
                          <a:pt x="458" y="0"/>
                        </a:lnTo>
                        <a:lnTo>
                          <a:pt x="452" y="0"/>
                        </a:lnTo>
                        <a:lnTo>
                          <a:pt x="450" y="4"/>
                        </a:lnTo>
                        <a:lnTo>
                          <a:pt x="444" y="6"/>
                        </a:lnTo>
                        <a:lnTo>
                          <a:pt x="435" y="10"/>
                        </a:lnTo>
                        <a:lnTo>
                          <a:pt x="421" y="12"/>
                        </a:lnTo>
                        <a:lnTo>
                          <a:pt x="404" y="13"/>
                        </a:lnTo>
                        <a:lnTo>
                          <a:pt x="385" y="17"/>
                        </a:lnTo>
                        <a:lnTo>
                          <a:pt x="361" y="19"/>
                        </a:lnTo>
                        <a:lnTo>
                          <a:pt x="335" y="21"/>
                        </a:lnTo>
                        <a:lnTo>
                          <a:pt x="304" y="23"/>
                        </a:lnTo>
                        <a:lnTo>
                          <a:pt x="273" y="25"/>
                        </a:lnTo>
                        <a:lnTo>
                          <a:pt x="238" y="27"/>
                        </a:lnTo>
                        <a:lnTo>
                          <a:pt x="202" y="29"/>
                        </a:lnTo>
                        <a:lnTo>
                          <a:pt x="163" y="29"/>
                        </a:lnTo>
                        <a:lnTo>
                          <a:pt x="125" y="31"/>
                        </a:lnTo>
                        <a:lnTo>
                          <a:pt x="84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3" name="Freeform 173">
                    <a:extLst>
                      <a:ext uri="{FF2B5EF4-FFF2-40B4-BE49-F238E27FC236}">
                        <a16:creationId xmlns:a16="http://schemas.microsoft.com/office/drawing/2014/main" id="{87E95FBB-E1CC-4DB1-AC85-0EEF0D2D45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6" cy="15"/>
                  </a:xfrm>
                  <a:custGeom>
                    <a:avLst/>
                    <a:gdLst>
                      <a:gd name="T0" fmla="*/ 0 w 452"/>
                      <a:gd name="T1" fmla="*/ 31 h 31"/>
                      <a:gd name="T2" fmla="*/ 42 w 452"/>
                      <a:gd name="T3" fmla="*/ 31 h 31"/>
                      <a:gd name="T4" fmla="*/ 84 w 452"/>
                      <a:gd name="T5" fmla="*/ 31 h 31"/>
                      <a:gd name="T6" fmla="*/ 125 w 452"/>
                      <a:gd name="T7" fmla="*/ 31 h 31"/>
                      <a:gd name="T8" fmla="*/ 163 w 452"/>
                      <a:gd name="T9" fmla="*/ 29 h 31"/>
                      <a:gd name="T10" fmla="*/ 202 w 452"/>
                      <a:gd name="T11" fmla="*/ 29 h 31"/>
                      <a:gd name="T12" fmla="*/ 238 w 452"/>
                      <a:gd name="T13" fmla="*/ 27 h 31"/>
                      <a:gd name="T14" fmla="*/ 273 w 452"/>
                      <a:gd name="T15" fmla="*/ 25 h 31"/>
                      <a:gd name="T16" fmla="*/ 304 w 452"/>
                      <a:gd name="T17" fmla="*/ 23 h 31"/>
                      <a:gd name="T18" fmla="*/ 335 w 452"/>
                      <a:gd name="T19" fmla="*/ 21 h 31"/>
                      <a:gd name="T20" fmla="*/ 361 w 452"/>
                      <a:gd name="T21" fmla="*/ 19 h 31"/>
                      <a:gd name="T22" fmla="*/ 385 w 452"/>
                      <a:gd name="T23" fmla="*/ 17 h 31"/>
                      <a:gd name="T24" fmla="*/ 404 w 452"/>
                      <a:gd name="T25" fmla="*/ 13 h 31"/>
                      <a:gd name="T26" fmla="*/ 421 w 452"/>
                      <a:gd name="T27" fmla="*/ 12 h 31"/>
                      <a:gd name="T28" fmla="*/ 435 w 452"/>
                      <a:gd name="T29" fmla="*/ 10 h 31"/>
                      <a:gd name="T30" fmla="*/ 444 w 452"/>
                      <a:gd name="T31" fmla="*/ 6 h 31"/>
                      <a:gd name="T32" fmla="*/ 450 w 452"/>
                      <a:gd name="T33" fmla="*/ 4 h 31"/>
                      <a:gd name="T34" fmla="*/ 452 w 452"/>
                      <a:gd name="T35" fmla="*/ 0 h 31"/>
                      <a:gd name="T36" fmla="*/ 446 w 452"/>
                      <a:gd name="T37" fmla="*/ 0 h 31"/>
                      <a:gd name="T38" fmla="*/ 444 w 452"/>
                      <a:gd name="T39" fmla="*/ 4 h 31"/>
                      <a:gd name="T40" fmla="*/ 438 w 452"/>
                      <a:gd name="T41" fmla="*/ 6 h 31"/>
                      <a:gd name="T42" fmla="*/ 429 w 452"/>
                      <a:gd name="T43" fmla="*/ 10 h 31"/>
                      <a:gd name="T44" fmla="*/ 415 w 452"/>
                      <a:gd name="T45" fmla="*/ 12 h 31"/>
                      <a:gd name="T46" fmla="*/ 400 w 452"/>
                      <a:gd name="T47" fmla="*/ 13 h 31"/>
                      <a:gd name="T48" fmla="*/ 379 w 452"/>
                      <a:gd name="T49" fmla="*/ 17 h 31"/>
                      <a:gd name="T50" fmla="*/ 356 w 452"/>
                      <a:gd name="T51" fmla="*/ 19 h 31"/>
                      <a:gd name="T52" fmla="*/ 329 w 452"/>
                      <a:gd name="T53" fmla="*/ 21 h 31"/>
                      <a:gd name="T54" fmla="*/ 300 w 452"/>
                      <a:gd name="T55" fmla="*/ 23 h 31"/>
                      <a:gd name="T56" fmla="*/ 269 w 452"/>
                      <a:gd name="T57" fmla="*/ 25 h 31"/>
                      <a:gd name="T58" fmla="*/ 235 w 452"/>
                      <a:gd name="T59" fmla="*/ 27 h 31"/>
                      <a:gd name="T60" fmla="*/ 200 w 452"/>
                      <a:gd name="T61" fmla="*/ 27 h 31"/>
                      <a:gd name="T62" fmla="*/ 161 w 452"/>
                      <a:gd name="T63" fmla="*/ 29 h 31"/>
                      <a:gd name="T64" fmla="*/ 123 w 452"/>
                      <a:gd name="T65" fmla="*/ 29 h 31"/>
                      <a:gd name="T66" fmla="*/ 83 w 452"/>
                      <a:gd name="T67" fmla="*/ 31 h 31"/>
                      <a:gd name="T68" fmla="*/ 42 w 452"/>
                      <a:gd name="T69" fmla="*/ 31 h 31"/>
                      <a:gd name="T70" fmla="*/ 0 w 452"/>
                      <a:gd name="T71" fmla="*/ 31 h 31"/>
                      <a:gd name="T72" fmla="*/ 0 w 452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52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4" y="31"/>
                        </a:lnTo>
                        <a:lnTo>
                          <a:pt x="125" y="31"/>
                        </a:lnTo>
                        <a:lnTo>
                          <a:pt x="163" y="29"/>
                        </a:lnTo>
                        <a:lnTo>
                          <a:pt x="202" y="29"/>
                        </a:lnTo>
                        <a:lnTo>
                          <a:pt x="238" y="27"/>
                        </a:lnTo>
                        <a:lnTo>
                          <a:pt x="273" y="25"/>
                        </a:lnTo>
                        <a:lnTo>
                          <a:pt x="304" y="23"/>
                        </a:lnTo>
                        <a:lnTo>
                          <a:pt x="335" y="21"/>
                        </a:lnTo>
                        <a:lnTo>
                          <a:pt x="361" y="19"/>
                        </a:lnTo>
                        <a:lnTo>
                          <a:pt x="385" y="17"/>
                        </a:lnTo>
                        <a:lnTo>
                          <a:pt x="404" y="13"/>
                        </a:lnTo>
                        <a:lnTo>
                          <a:pt x="421" y="12"/>
                        </a:lnTo>
                        <a:lnTo>
                          <a:pt x="435" y="10"/>
                        </a:lnTo>
                        <a:lnTo>
                          <a:pt x="444" y="6"/>
                        </a:lnTo>
                        <a:lnTo>
                          <a:pt x="450" y="4"/>
                        </a:lnTo>
                        <a:lnTo>
                          <a:pt x="452" y="0"/>
                        </a:lnTo>
                        <a:lnTo>
                          <a:pt x="446" y="0"/>
                        </a:lnTo>
                        <a:lnTo>
                          <a:pt x="444" y="4"/>
                        </a:lnTo>
                        <a:lnTo>
                          <a:pt x="438" y="6"/>
                        </a:lnTo>
                        <a:lnTo>
                          <a:pt x="429" y="10"/>
                        </a:lnTo>
                        <a:lnTo>
                          <a:pt x="415" y="12"/>
                        </a:lnTo>
                        <a:lnTo>
                          <a:pt x="400" y="13"/>
                        </a:lnTo>
                        <a:lnTo>
                          <a:pt x="379" y="17"/>
                        </a:lnTo>
                        <a:lnTo>
                          <a:pt x="356" y="19"/>
                        </a:lnTo>
                        <a:lnTo>
                          <a:pt x="329" y="21"/>
                        </a:lnTo>
                        <a:lnTo>
                          <a:pt x="300" y="23"/>
                        </a:lnTo>
                        <a:lnTo>
                          <a:pt x="269" y="25"/>
                        </a:lnTo>
                        <a:lnTo>
                          <a:pt x="235" y="27"/>
                        </a:lnTo>
                        <a:lnTo>
                          <a:pt x="200" y="27"/>
                        </a:lnTo>
                        <a:lnTo>
                          <a:pt x="161" y="29"/>
                        </a:lnTo>
                        <a:lnTo>
                          <a:pt x="123" y="29"/>
                        </a:lnTo>
                        <a:lnTo>
                          <a:pt x="83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4" name="Freeform 174">
                    <a:extLst>
                      <a:ext uri="{FF2B5EF4-FFF2-40B4-BE49-F238E27FC236}">
                        <a16:creationId xmlns:a16="http://schemas.microsoft.com/office/drawing/2014/main" id="{80611FDA-41BD-45C5-BC89-273EAF7EF9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3" cy="15"/>
                  </a:xfrm>
                  <a:custGeom>
                    <a:avLst/>
                    <a:gdLst>
                      <a:gd name="T0" fmla="*/ 0 w 446"/>
                      <a:gd name="T1" fmla="*/ 31 h 31"/>
                      <a:gd name="T2" fmla="*/ 42 w 446"/>
                      <a:gd name="T3" fmla="*/ 31 h 31"/>
                      <a:gd name="T4" fmla="*/ 83 w 446"/>
                      <a:gd name="T5" fmla="*/ 31 h 31"/>
                      <a:gd name="T6" fmla="*/ 123 w 446"/>
                      <a:gd name="T7" fmla="*/ 29 h 31"/>
                      <a:gd name="T8" fmla="*/ 161 w 446"/>
                      <a:gd name="T9" fmla="*/ 29 h 31"/>
                      <a:gd name="T10" fmla="*/ 200 w 446"/>
                      <a:gd name="T11" fmla="*/ 27 h 31"/>
                      <a:gd name="T12" fmla="*/ 235 w 446"/>
                      <a:gd name="T13" fmla="*/ 27 h 31"/>
                      <a:gd name="T14" fmla="*/ 269 w 446"/>
                      <a:gd name="T15" fmla="*/ 25 h 31"/>
                      <a:gd name="T16" fmla="*/ 300 w 446"/>
                      <a:gd name="T17" fmla="*/ 23 h 31"/>
                      <a:gd name="T18" fmla="*/ 329 w 446"/>
                      <a:gd name="T19" fmla="*/ 21 h 31"/>
                      <a:gd name="T20" fmla="*/ 356 w 446"/>
                      <a:gd name="T21" fmla="*/ 19 h 31"/>
                      <a:gd name="T22" fmla="*/ 379 w 446"/>
                      <a:gd name="T23" fmla="*/ 17 h 31"/>
                      <a:gd name="T24" fmla="*/ 400 w 446"/>
                      <a:gd name="T25" fmla="*/ 13 h 31"/>
                      <a:gd name="T26" fmla="*/ 415 w 446"/>
                      <a:gd name="T27" fmla="*/ 12 h 31"/>
                      <a:gd name="T28" fmla="*/ 429 w 446"/>
                      <a:gd name="T29" fmla="*/ 10 h 31"/>
                      <a:gd name="T30" fmla="*/ 438 w 446"/>
                      <a:gd name="T31" fmla="*/ 6 h 31"/>
                      <a:gd name="T32" fmla="*/ 444 w 446"/>
                      <a:gd name="T33" fmla="*/ 4 h 31"/>
                      <a:gd name="T34" fmla="*/ 446 w 446"/>
                      <a:gd name="T35" fmla="*/ 0 h 31"/>
                      <a:gd name="T36" fmla="*/ 440 w 446"/>
                      <a:gd name="T37" fmla="*/ 0 h 31"/>
                      <a:gd name="T38" fmla="*/ 438 w 446"/>
                      <a:gd name="T39" fmla="*/ 4 h 31"/>
                      <a:gd name="T40" fmla="*/ 433 w 446"/>
                      <a:gd name="T41" fmla="*/ 6 h 31"/>
                      <a:gd name="T42" fmla="*/ 423 w 446"/>
                      <a:gd name="T43" fmla="*/ 8 h 31"/>
                      <a:gd name="T44" fmla="*/ 410 w 446"/>
                      <a:gd name="T45" fmla="*/ 12 h 31"/>
                      <a:gd name="T46" fmla="*/ 394 w 446"/>
                      <a:gd name="T47" fmla="*/ 13 h 31"/>
                      <a:gd name="T48" fmla="*/ 375 w 446"/>
                      <a:gd name="T49" fmla="*/ 15 h 31"/>
                      <a:gd name="T50" fmla="*/ 352 w 446"/>
                      <a:gd name="T51" fmla="*/ 19 h 31"/>
                      <a:gd name="T52" fmla="*/ 325 w 446"/>
                      <a:gd name="T53" fmla="*/ 21 h 31"/>
                      <a:gd name="T54" fmla="*/ 296 w 446"/>
                      <a:gd name="T55" fmla="*/ 23 h 31"/>
                      <a:gd name="T56" fmla="*/ 265 w 446"/>
                      <a:gd name="T57" fmla="*/ 25 h 31"/>
                      <a:gd name="T58" fmla="*/ 233 w 446"/>
                      <a:gd name="T59" fmla="*/ 27 h 31"/>
                      <a:gd name="T60" fmla="*/ 196 w 446"/>
                      <a:gd name="T61" fmla="*/ 27 h 31"/>
                      <a:gd name="T62" fmla="*/ 159 w 446"/>
                      <a:gd name="T63" fmla="*/ 29 h 31"/>
                      <a:gd name="T64" fmla="*/ 121 w 446"/>
                      <a:gd name="T65" fmla="*/ 29 h 31"/>
                      <a:gd name="T66" fmla="*/ 81 w 446"/>
                      <a:gd name="T67" fmla="*/ 31 h 31"/>
                      <a:gd name="T68" fmla="*/ 42 w 446"/>
                      <a:gd name="T69" fmla="*/ 31 h 31"/>
                      <a:gd name="T70" fmla="*/ 0 w 446"/>
                      <a:gd name="T71" fmla="*/ 31 h 31"/>
                      <a:gd name="T72" fmla="*/ 0 w 446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46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3" y="31"/>
                        </a:lnTo>
                        <a:lnTo>
                          <a:pt x="123" y="29"/>
                        </a:lnTo>
                        <a:lnTo>
                          <a:pt x="161" y="29"/>
                        </a:lnTo>
                        <a:lnTo>
                          <a:pt x="200" y="27"/>
                        </a:lnTo>
                        <a:lnTo>
                          <a:pt x="235" y="27"/>
                        </a:lnTo>
                        <a:lnTo>
                          <a:pt x="269" y="25"/>
                        </a:lnTo>
                        <a:lnTo>
                          <a:pt x="300" y="23"/>
                        </a:lnTo>
                        <a:lnTo>
                          <a:pt x="329" y="21"/>
                        </a:lnTo>
                        <a:lnTo>
                          <a:pt x="356" y="19"/>
                        </a:lnTo>
                        <a:lnTo>
                          <a:pt x="379" y="17"/>
                        </a:lnTo>
                        <a:lnTo>
                          <a:pt x="400" y="13"/>
                        </a:lnTo>
                        <a:lnTo>
                          <a:pt x="415" y="12"/>
                        </a:lnTo>
                        <a:lnTo>
                          <a:pt x="429" y="10"/>
                        </a:lnTo>
                        <a:lnTo>
                          <a:pt x="438" y="6"/>
                        </a:lnTo>
                        <a:lnTo>
                          <a:pt x="444" y="4"/>
                        </a:lnTo>
                        <a:lnTo>
                          <a:pt x="446" y="0"/>
                        </a:lnTo>
                        <a:lnTo>
                          <a:pt x="440" y="0"/>
                        </a:lnTo>
                        <a:lnTo>
                          <a:pt x="438" y="4"/>
                        </a:lnTo>
                        <a:lnTo>
                          <a:pt x="433" y="6"/>
                        </a:lnTo>
                        <a:lnTo>
                          <a:pt x="423" y="8"/>
                        </a:lnTo>
                        <a:lnTo>
                          <a:pt x="410" y="12"/>
                        </a:lnTo>
                        <a:lnTo>
                          <a:pt x="394" y="13"/>
                        </a:lnTo>
                        <a:lnTo>
                          <a:pt x="375" y="15"/>
                        </a:lnTo>
                        <a:lnTo>
                          <a:pt x="352" y="19"/>
                        </a:lnTo>
                        <a:lnTo>
                          <a:pt x="325" y="21"/>
                        </a:lnTo>
                        <a:lnTo>
                          <a:pt x="296" y="23"/>
                        </a:lnTo>
                        <a:lnTo>
                          <a:pt x="265" y="25"/>
                        </a:lnTo>
                        <a:lnTo>
                          <a:pt x="233" y="27"/>
                        </a:lnTo>
                        <a:lnTo>
                          <a:pt x="196" y="27"/>
                        </a:lnTo>
                        <a:lnTo>
                          <a:pt x="159" y="29"/>
                        </a:lnTo>
                        <a:lnTo>
                          <a:pt x="121" y="29"/>
                        </a:lnTo>
                        <a:lnTo>
                          <a:pt x="81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9B9B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5" name="Freeform 175">
                    <a:extLst>
                      <a:ext uri="{FF2B5EF4-FFF2-40B4-BE49-F238E27FC236}">
                        <a16:creationId xmlns:a16="http://schemas.microsoft.com/office/drawing/2014/main" id="{7517AA6F-16EF-401B-BF3A-8595C55A98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0" cy="15"/>
                  </a:xfrm>
                  <a:custGeom>
                    <a:avLst/>
                    <a:gdLst>
                      <a:gd name="T0" fmla="*/ 0 w 440"/>
                      <a:gd name="T1" fmla="*/ 31 h 31"/>
                      <a:gd name="T2" fmla="*/ 42 w 440"/>
                      <a:gd name="T3" fmla="*/ 31 h 31"/>
                      <a:gd name="T4" fmla="*/ 81 w 440"/>
                      <a:gd name="T5" fmla="*/ 31 h 31"/>
                      <a:gd name="T6" fmla="*/ 121 w 440"/>
                      <a:gd name="T7" fmla="*/ 29 h 31"/>
                      <a:gd name="T8" fmla="*/ 159 w 440"/>
                      <a:gd name="T9" fmla="*/ 29 h 31"/>
                      <a:gd name="T10" fmla="*/ 196 w 440"/>
                      <a:gd name="T11" fmla="*/ 27 h 31"/>
                      <a:gd name="T12" fmla="*/ 233 w 440"/>
                      <a:gd name="T13" fmla="*/ 27 h 31"/>
                      <a:gd name="T14" fmla="*/ 265 w 440"/>
                      <a:gd name="T15" fmla="*/ 25 h 31"/>
                      <a:gd name="T16" fmla="*/ 296 w 440"/>
                      <a:gd name="T17" fmla="*/ 23 h 31"/>
                      <a:gd name="T18" fmla="*/ 325 w 440"/>
                      <a:gd name="T19" fmla="*/ 21 h 31"/>
                      <a:gd name="T20" fmla="*/ 352 w 440"/>
                      <a:gd name="T21" fmla="*/ 19 h 31"/>
                      <a:gd name="T22" fmla="*/ 375 w 440"/>
                      <a:gd name="T23" fmla="*/ 15 h 31"/>
                      <a:gd name="T24" fmla="*/ 394 w 440"/>
                      <a:gd name="T25" fmla="*/ 13 h 31"/>
                      <a:gd name="T26" fmla="*/ 410 w 440"/>
                      <a:gd name="T27" fmla="*/ 12 h 31"/>
                      <a:gd name="T28" fmla="*/ 423 w 440"/>
                      <a:gd name="T29" fmla="*/ 8 h 31"/>
                      <a:gd name="T30" fmla="*/ 433 w 440"/>
                      <a:gd name="T31" fmla="*/ 6 h 31"/>
                      <a:gd name="T32" fmla="*/ 438 w 440"/>
                      <a:gd name="T33" fmla="*/ 4 h 31"/>
                      <a:gd name="T34" fmla="*/ 440 w 440"/>
                      <a:gd name="T35" fmla="*/ 0 h 31"/>
                      <a:gd name="T36" fmla="*/ 435 w 440"/>
                      <a:gd name="T37" fmla="*/ 0 h 31"/>
                      <a:gd name="T38" fmla="*/ 433 w 440"/>
                      <a:gd name="T39" fmla="*/ 4 h 31"/>
                      <a:gd name="T40" fmla="*/ 427 w 440"/>
                      <a:gd name="T41" fmla="*/ 6 h 31"/>
                      <a:gd name="T42" fmla="*/ 417 w 440"/>
                      <a:gd name="T43" fmla="*/ 8 h 31"/>
                      <a:gd name="T44" fmla="*/ 406 w 440"/>
                      <a:gd name="T45" fmla="*/ 12 h 31"/>
                      <a:gd name="T46" fmla="*/ 388 w 440"/>
                      <a:gd name="T47" fmla="*/ 13 h 31"/>
                      <a:gd name="T48" fmla="*/ 369 w 440"/>
                      <a:gd name="T49" fmla="*/ 15 h 31"/>
                      <a:gd name="T50" fmla="*/ 346 w 440"/>
                      <a:gd name="T51" fmla="*/ 19 h 31"/>
                      <a:gd name="T52" fmla="*/ 321 w 440"/>
                      <a:gd name="T53" fmla="*/ 21 h 31"/>
                      <a:gd name="T54" fmla="*/ 292 w 440"/>
                      <a:gd name="T55" fmla="*/ 23 h 31"/>
                      <a:gd name="T56" fmla="*/ 261 w 440"/>
                      <a:gd name="T57" fmla="*/ 25 h 31"/>
                      <a:gd name="T58" fmla="*/ 229 w 440"/>
                      <a:gd name="T59" fmla="*/ 25 h 31"/>
                      <a:gd name="T60" fmla="*/ 194 w 440"/>
                      <a:gd name="T61" fmla="*/ 27 h 31"/>
                      <a:gd name="T62" fmla="*/ 158 w 440"/>
                      <a:gd name="T63" fmla="*/ 29 h 31"/>
                      <a:gd name="T64" fmla="*/ 119 w 440"/>
                      <a:gd name="T65" fmla="*/ 29 h 31"/>
                      <a:gd name="T66" fmla="*/ 81 w 440"/>
                      <a:gd name="T67" fmla="*/ 29 h 31"/>
                      <a:gd name="T68" fmla="*/ 40 w 440"/>
                      <a:gd name="T69" fmla="*/ 31 h 31"/>
                      <a:gd name="T70" fmla="*/ 0 w 440"/>
                      <a:gd name="T71" fmla="*/ 31 h 31"/>
                      <a:gd name="T72" fmla="*/ 0 w 440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40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1" y="31"/>
                        </a:lnTo>
                        <a:lnTo>
                          <a:pt x="121" y="29"/>
                        </a:lnTo>
                        <a:lnTo>
                          <a:pt x="159" y="29"/>
                        </a:lnTo>
                        <a:lnTo>
                          <a:pt x="196" y="27"/>
                        </a:lnTo>
                        <a:lnTo>
                          <a:pt x="233" y="27"/>
                        </a:lnTo>
                        <a:lnTo>
                          <a:pt x="265" y="25"/>
                        </a:lnTo>
                        <a:lnTo>
                          <a:pt x="296" y="23"/>
                        </a:lnTo>
                        <a:lnTo>
                          <a:pt x="325" y="21"/>
                        </a:lnTo>
                        <a:lnTo>
                          <a:pt x="352" y="19"/>
                        </a:lnTo>
                        <a:lnTo>
                          <a:pt x="375" y="15"/>
                        </a:lnTo>
                        <a:lnTo>
                          <a:pt x="394" y="13"/>
                        </a:lnTo>
                        <a:lnTo>
                          <a:pt x="410" y="12"/>
                        </a:lnTo>
                        <a:lnTo>
                          <a:pt x="423" y="8"/>
                        </a:lnTo>
                        <a:lnTo>
                          <a:pt x="433" y="6"/>
                        </a:lnTo>
                        <a:lnTo>
                          <a:pt x="438" y="4"/>
                        </a:lnTo>
                        <a:lnTo>
                          <a:pt x="440" y="0"/>
                        </a:lnTo>
                        <a:lnTo>
                          <a:pt x="435" y="0"/>
                        </a:lnTo>
                        <a:lnTo>
                          <a:pt x="433" y="4"/>
                        </a:lnTo>
                        <a:lnTo>
                          <a:pt x="427" y="6"/>
                        </a:lnTo>
                        <a:lnTo>
                          <a:pt x="417" y="8"/>
                        </a:lnTo>
                        <a:lnTo>
                          <a:pt x="406" y="12"/>
                        </a:lnTo>
                        <a:lnTo>
                          <a:pt x="388" y="13"/>
                        </a:lnTo>
                        <a:lnTo>
                          <a:pt x="369" y="15"/>
                        </a:lnTo>
                        <a:lnTo>
                          <a:pt x="346" y="19"/>
                        </a:lnTo>
                        <a:lnTo>
                          <a:pt x="321" y="21"/>
                        </a:lnTo>
                        <a:lnTo>
                          <a:pt x="292" y="23"/>
                        </a:lnTo>
                        <a:lnTo>
                          <a:pt x="261" y="25"/>
                        </a:lnTo>
                        <a:lnTo>
                          <a:pt x="229" y="25"/>
                        </a:lnTo>
                        <a:lnTo>
                          <a:pt x="194" y="27"/>
                        </a:lnTo>
                        <a:lnTo>
                          <a:pt x="158" y="29"/>
                        </a:lnTo>
                        <a:lnTo>
                          <a:pt x="119" y="29"/>
                        </a:lnTo>
                        <a:lnTo>
                          <a:pt x="81" y="29"/>
                        </a:lnTo>
                        <a:lnTo>
                          <a:pt x="40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6" name="Freeform 176">
                    <a:extLst>
                      <a:ext uri="{FF2B5EF4-FFF2-40B4-BE49-F238E27FC236}">
                        <a16:creationId xmlns:a16="http://schemas.microsoft.com/office/drawing/2014/main" id="{4F2489FF-A9D2-4A93-BB73-D4DB341A31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7" cy="15"/>
                  </a:xfrm>
                  <a:custGeom>
                    <a:avLst/>
                    <a:gdLst>
                      <a:gd name="T0" fmla="*/ 0 w 435"/>
                      <a:gd name="T1" fmla="*/ 31 h 31"/>
                      <a:gd name="T2" fmla="*/ 40 w 435"/>
                      <a:gd name="T3" fmla="*/ 31 h 31"/>
                      <a:gd name="T4" fmla="*/ 81 w 435"/>
                      <a:gd name="T5" fmla="*/ 29 h 31"/>
                      <a:gd name="T6" fmla="*/ 119 w 435"/>
                      <a:gd name="T7" fmla="*/ 29 h 31"/>
                      <a:gd name="T8" fmla="*/ 158 w 435"/>
                      <a:gd name="T9" fmla="*/ 29 h 31"/>
                      <a:gd name="T10" fmla="*/ 194 w 435"/>
                      <a:gd name="T11" fmla="*/ 27 h 31"/>
                      <a:gd name="T12" fmla="*/ 229 w 435"/>
                      <a:gd name="T13" fmla="*/ 25 h 31"/>
                      <a:gd name="T14" fmla="*/ 261 w 435"/>
                      <a:gd name="T15" fmla="*/ 25 h 31"/>
                      <a:gd name="T16" fmla="*/ 292 w 435"/>
                      <a:gd name="T17" fmla="*/ 23 h 31"/>
                      <a:gd name="T18" fmla="*/ 321 w 435"/>
                      <a:gd name="T19" fmla="*/ 21 h 31"/>
                      <a:gd name="T20" fmla="*/ 346 w 435"/>
                      <a:gd name="T21" fmla="*/ 19 h 31"/>
                      <a:gd name="T22" fmla="*/ 369 w 435"/>
                      <a:gd name="T23" fmla="*/ 15 h 31"/>
                      <a:gd name="T24" fmla="*/ 388 w 435"/>
                      <a:gd name="T25" fmla="*/ 13 h 31"/>
                      <a:gd name="T26" fmla="*/ 406 w 435"/>
                      <a:gd name="T27" fmla="*/ 12 h 31"/>
                      <a:gd name="T28" fmla="*/ 417 w 435"/>
                      <a:gd name="T29" fmla="*/ 8 h 31"/>
                      <a:gd name="T30" fmla="*/ 427 w 435"/>
                      <a:gd name="T31" fmla="*/ 6 h 31"/>
                      <a:gd name="T32" fmla="*/ 433 w 435"/>
                      <a:gd name="T33" fmla="*/ 4 h 31"/>
                      <a:gd name="T34" fmla="*/ 435 w 435"/>
                      <a:gd name="T35" fmla="*/ 0 h 31"/>
                      <a:gd name="T36" fmla="*/ 429 w 435"/>
                      <a:gd name="T37" fmla="*/ 0 h 31"/>
                      <a:gd name="T38" fmla="*/ 427 w 435"/>
                      <a:gd name="T39" fmla="*/ 4 h 31"/>
                      <a:gd name="T40" fmla="*/ 421 w 435"/>
                      <a:gd name="T41" fmla="*/ 6 h 31"/>
                      <a:gd name="T42" fmla="*/ 411 w 435"/>
                      <a:gd name="T43" fmla="*/ 8 h 31"/>
                      <a:gd name="T44" fmla="*/ 400 w 435"/>
                      <a:gd name="T45" fmla="*/ 12 h 31"/>
                      <a:gd name="T46" fmla="*/ 385 w 435"/>
                      <a:gd name="T47" fmla="*/ 13 h 31"/>
                      <a:gd name="T48" fmla="*/ 365 w 435"/>
                      <a:gd name="T49" fmla="*/ 15 h 31"/>
                      <a:gd name="T50" fmla="*/ 342 w 435"/>
                      <a:gd name="T51" fmla="*/ 17 h 31"/>
                      <a:gd name="T52" fmla="*/ 317 w 435"/>
                      <a:gd name="T53" fmla="*/ 19 h 31"/>
                      <a:gd name="T54" fmla="*/ 288 w 435"/>
                      <a:gd name="T55" fmla="*/ 21 h 31"/>
                      <a:gd name="T56" fmla="*/ 258 w 435"/>
                      <a:gd name="T57" fmla="*/ 23 h 31"/>
                      <a:gd name="T58" fmla="*/ 227 w 435"/>
                      <a:gd name="T59" fmla="*/ 25 h 31"/>
                      <a:gd name="T60" fmla="*/ 192 w 435"/>
                      <a:gd name="T61" fmla="*/ 27 h 31"/>
                      <a:gd name="T62" fmla="*/ 156 w 435"/>
                      <a:gd name="T63" fmla="*/ 27 h 31"/>
                      <a:gd name="T64" fmla="*/ 117 w 435"/>
                      <a:gd name="T65" fmla="*/ 29 h 31"/>
                      <a:gd name="T66" fmla="*/ 79 w 435"/>
                      <a:gd name="T67" fmla="*/ 29 h 31"/>
                      <a:gd name="T68" fmla="*/ 40 w 435"/>
                      <a:gd name="T69" fmla="*/ 29 h 31"/>
                      <a:gd name="T70" fmla="*/ 0 w 435"/>
                      <a:gd name="T71" fmla="*/ 29 h 31"/>
                      <a:gd name="T72" fmla="*/ 0 w 435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5" h="31">
                        <a:moveTo>
                          <a:pt x="0" y="31"/>
                        </a:moveTo>
                        <a:lnTo>
                          <a:pt x="40" y="31"/>
                        </a:lnTo>
                        <a:lnTo>
                          <a:pt x="81" y="29"/>
                        </a:lnTo>
                        <a:lnTo>
                          <a:pt x="119" y="29"/>
                        </a:lnTo>
                        <a:lnTo>
                          <a:pt x="158" y="29"/>
                        </a:lnTo>
                        <a:lnTo>
                          <a:pt x="194" y="27"/>
                        </a:lnTo>
                        <a:lnTo>
                          <a:pt x="229" y="25"/>
                        </a:lnTo>
                        <a:lnTo>
                          <a:pt x="261" y="25"/>
                        </a:lnTo>
                        <a:lnTo>
                          <a:pt x="292" y="23"/>
                        </a:lnTo>
                        <a:lnTo>
                          <a:pt x="321" y="21"/>
                        </a:lnTo>
                        <a:lnTo>
                          <a:pt x="346" y="19"/>
                        </a:lnTo>
                        <a:lnTo>
                          <a:pt x="369" y="15"/>
                        </a:lnTo>
                        <a:lnTo>
                          <a:pt x="388" y="13"/>
                        </a:lnTo>
                        <a:lnTo>
                          <a:pt x="406" y="12"/>
                        </a:lnTo>
                        <a:lnTo>
                          <a:pt x="417" y="8"/>
                        </a:lnTo>
                        <a:lnTo>
                          <a:pt x="427" y="6"/>
                        </a:lnTo>
                        <a:lnTo>
                          <a:pt x="433" y="4"/>
                        </a:lnTo>
                        <a:lnTo>
                          <a:pt x="435" y="0"/>
                        </a:lnTo>
                        <a:lnTo>
                          <a:pt x="429" y="0"/>
                        </a:lnTo>
                        <a:lnTo>
                          <a:pt x="427" y="4"/>
                        </a:lnTo>
                        <a:lnTo>
                          <a:pt x="421" y="6"/>
                        </a:lnTo>
                        <a:lnTo>
                          <a:pt x="411" y="8"/>
                        </a:lnTo>
                        <a:lnTo>
                          <a:pt x="400" y="12"/>
                        </a:lnTo>
                        <a:lnTo>
                          <a:pt x="385" y="13"/>
                        </a:lnTo>
                        <a:lnTo>
                          <a:pt x="365" y="15"/>
                        </a:lnTo>
                        <a:lnTo>
                          <a:pt x="342" y="17"/>
                        </a:lnTo>
                        <a:lnTo>
                          <a:pt x="317" y="19"/>
                        </a:lnTo>
                        <a:lnTo>
                          <a:pt x="288" y="21"/>
                        </a:lnTo>
                        <a:lnTo>
                          <a:pt x="258" y="23"/>
                        </a:lnTo>
                        <a:lnTo>
                          <a:pt x="227" y="25"/>
                        </a:lnTo>
                        <a:lnTo>
                          <a:pt x="192" y="27"/>
                        </a:lnTo>
                        <a:lnTo>
                          <a:pt x="156" y="27"/>
                        </a:lnTo>
                        <a:lnTo>
                          <a:pt x="117" y="29"/>
                        </a:lnTo>
                        <a:lnTo>
                          <a:pt x="79" y="29"/>
                        </a:lnTo>
                        <a:lnTo>
                          <a:pt x="40" y="29"/>
                        </a:lnTo>
                        <a:lnTo>
                          <a:pt x="0" y="29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6B6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7" name="Freeform 177">
                    <a:extLst>
                      <a:ext uri="{FF2B5EF4-FFF2-40B4-BE49-F238E27FC236}">
                        <a16:creationId xmlns:a16="http://schemas.microsoft.com/office/drawing/2014/main" id="{6A4B653C-E33F-4D1F-8C36-F53D1ADB8B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4" cy="14"/>
                  </a:xfrm>
                  <a:custGeom>
                    <a:avLst/>
                    <a:gdLst>
                      <a:gd name="T0" fmla="*/ 0 w 429"/>
                      <a:gd name="T1" fmla="*/ 29 h 29"/>
                      <a:gd name="T2" fmla="*/ 40 w 429"/>
                      <a:gd name="T3" fmla="*/ 29 h 29"/>
                      <a:gd name="T4" fmla="*/ 79 w 429"/>
                      <a:gd name="T5" fmla="*/ 29 h 29"/>
                      <a:gd name="T6" fmla="*/ 117 w 429"/>
                      <a:gd name="T7" fmla="*/ 29 h 29"/>
                      <a:gd name="T8" fmla="*/ 156 w 429"/>
                      <a:gd name="T9" fmla="*/ 27 h 29"/>
                      <a:gd name="T10" fmla="*/ 192 w 429"/>
                      <a:gd name="T11" fmla="*/ 27 h 29"/>
                      <a:gd name="T12" fmla="*/ 227 w 429"/>
                      <a:gd name="T13" fmla="*/ 25 h 29"/>
                      <a:gd name="T14" fmla="*/ 258 w 429"/>
                      <a:gd name="T15" fmla="*/ 23 h 29"/>
                      <a:gd name="T16" fmla="*/ 288 w 429"/>
                      <a:gd name="T17" fmla="*/ 21 h 29"/>
                      <a:gd name="T18" fmla="*/ 317 w 429"/>
                      <a:gd name="T19" fmla="*/ 19 h 29"/>
                      <a:gd name="T20" fmla="*/ 342 w 429"/>
                      <a:gd name="T21" fmla="*/ 17 h 29"/>
                      <a:gd name="T22" fmla="*/ 365 w 429"/>
                      <a:gd name="T23" fmla="*/ 15 h 29"/>
                      <a:gd name="T24" fmla="*/ 385 w 429"/>
                      <a:gd name="T25" fmla="*/ 13 h 29"/>
                      <a:gd name="T26" fmla="*/ 400 w 429"/>
                      <a:gd name="T27" fmla="*/ 12 h 29"/>
                      <a:gd name="T28" fmla="*/ 411 w 429"/>
                      <a:gd name="T29" fmla="*/ 8 h 29"/>
                      <a:gd name="T30" fmla="*/ 421 w 429"/>
                      <a:gd name="T31" fmla="*/ 6 h 29"/>
                      <a:gd name="T32" fmla="*/ 427 w 429"/>
                      <a:gd name="T33" fmla="*/ 4 h 29"/>
                      <a:gd name="T34" fmla="*/ 429 w 429"/>
                      <a:gd name="T35" fmla="*/ 0 h 29"/>
                      <a:gd name="T36" fmla="*/ 423 w 429"/>
                      <a:gd name="T37" fmla="*/ 0 h 29"/>
                      <a:gd name="T38" fmla="*/ 421 w 429"/>
                      <a:gd name="T39" fmla="*/ 4 h 29"/>
                      <a:gd name="T40" fmla="*/ 415 w 429"/>
                      <a:gd name="T41" fmla="*/ 6 h 29"/>
                      <a:gd name="T42" fmla="*/ 406 w 429"/>
                      <a:gd name="T43" fmla="*/ 8 h 29"/>
                      <a:gd name="T44" fmla="*/ 394 w 429"/>
                      <a:gd name="T45" fmla="*/ 12 h 29"/>
                      <a:gd name="T46" fmla="*/ 379 w 429"/>
                      <a:gd name="T47" fmla="*/ 13 h 29"/>
                      <a:gd name="T48" fmla="*/ 360 w 429"/>
                      <a:gd name="T49" fmla="*/ 15 h 29"/>
                      <a:gd name="T50" fmla="*/ 338 w 429"/>
                      <a:gd name="T51" fmla="*/ 17 h 29"/>
                      <a:gd name="T52" fmla="*/ 313 w 429"/>
                      <a:gd name="T53" fmla="*/ 19 h 29"/>
                      <a:gd name="T54" fmla="*/ 285 w 429"/>
                      <a:gd name="T55" fmla="*/ 21 h 29"/>
                      <a:gd name="T56" fmla="*/ 256 w 429"/>
                      <a:gd name="T57" fmla="*/ 23 h 29"/>
                      <a:gd name="T58" fmla="*/ 223 w 429"/>
                      <a:gd name="T59" fmla="*/ 25 h 29"/>
                      <a:gd name="T60" fmla="*/ 188 w 429"/>
                      <a:gd name="T61" fmla="*/ 27 h 29"/>
                      <a:gd name="T62" fmla="*/ 154 w 429"/>
                      <a:gd name="T63" fmla="*/ 27 h 29"/>
                      <a:gd name="T64" fmla="*/ 115 w 429"/>
                      <a:gd name="T65" fmla="*/ 29 h 29"/>
                      <a:gd name="T66" fmla="*/ 79 w 429"/>
                      <a:gd name="T67" fmla="*/ 29 h 29"/>
                      <a:gd name="T68" fmla="*/ 40 w 429"/>
                      <a:gd name="T69" fmla="*/ 29 h 29"/>
                      <a:gd name="T70" fmla="*/ 0 w 429"/>
                      <a:gd name="T71" fmla="*/ 29 h 29"/>
                      <a:gd name="T72" fmla="*/ 0 w 429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9" h="29">
                        <a:moveTo>
                          <a:pt x="0" y="29"/>
                        </a:moveTo>
                        <a:lnTo>
                          <a:pt x="40" y="29"/>
                        </a:lnTo>
                        <a:lnTo>
                          <a:pt x="79" y="29"/>
                        </a:lnTo>
                        <a:lnTo>
                          <a:pt x="117" y="29"/>
                        </a:lnTo>
                        <a:lnTo>
                          <a:pt x="156" y="27"/>
                        </a:lnTo>
                        <a:lnTo>
                          <a:pt x="192" y="27"/>
                        </a:lnTo>
                        <a:lnTo>
                          <a:pt x="227" y="25"/>
                        </a:lnTo>
                        <a:lnTo>
                          <a:pt x="258" y="23"/>
                        </a:lnTo>
                        <a:lnTo>
                          <a:pt x="288" y="21"/>
                        </a:lnTo>
                        <a:lnTo>
                          <a:pt x="317" y="19"/>
                        </a:lnTo>
                        <a:lnTo>
                          <a:pt x="342" y="17"/>
                        </a:lnTo>
                        <a:lnTo>
                          <a:pt x="365" y="15"/>
                        </a:lnTo>
                        <a:lnTo>
                          <a:pt x="385" y="13"/>
                        </a:lnTo>
                        <a:lnTo>
                          <a:pt x="400" y="12"/>
                        </a:lnTo>
                        <a:lnTo>
                          <a:pt x="411" y="8"/>
                        </a:lnTo>
                        <a:lnTo>
                          <a:pt x="421" y="6"/>
                        </a:lnTo>
                        <a:lnTo>
                          <a:pt x="427" y="4"/>
                        </a:lnTo>
                        <a:lnTo>
                          <a:pt x="429" y="0"/>
                        </a:lnTo>
                        <a:lnTo>
                          <a:pt x="423" y="0"/>
                        </a:lnTo>
                        <a:lnTo>
                          <a:pt x="421" y="4"/>
                        </a:lnTo>
                        <a:lnTo>
                          <a:pt x="415" y="6"/>
                        </a:lnTo>
                        <a:lnTo>
                          <a:pt x="406" y="8"/>
                        </a:lnTo>
                        <a:lnTo>
                          <a:pt x="394" y="12"/>
                        </a:lnTo>
                        <a:lnTo>
                          <a:pt x="379" y="13"/>
                        </a:lnTo>
                        <a:lnTo>
                          <a:pt x="360" y="15"/>
                        </a:lnTo>
                        <a:lnTo>
                          <a:pt x="338" y="17"/>
                        </a:lnTo>
                        <a:lnTo>
                          <a:pt x="313" y="19"/>
                        </a:lnTo>
                        <a:lnTo>
                          <a:pt x="285" y="21"/>
                        </a:lnTo>
                        <a:lnTo>
                          <a:pt x="256" y="23"/>
                        </a:lnTo>
                        <a:lnTo>
                          <a:pt x="223" y="25"/>
                        </a:lnTo>
                        <a:lnTo>
                          <a:pt x="188" y="27"/>
                        </a:lnTo>
                        <a:lnTo>
                          <a:pt x="154" y="27"/>
                        </a:lnTo>
                        <a:lnTo>
                          <a:pt x="115" y="29"/>
                        </a:lnTo>
                        <a:lnTo>
                          <a:pt x="79" y="29"/>
                        </a:lnTo>
                        <a:lnTo>
                          <a:pt x="40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5B5B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8" name="Freeform 178">
                    <a:extLst>
                      <a:ext uri="{FF2B5EF4-FFF2-40B4-BE49-F238E27FC236}">
                        <a16:creationId xmlns:a16="http://schemas.microsoft.com/office/drawing/2014/main" id="{3D5D6292-BF8B-481E-BDB8-D4A68B9DF9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2" cy="14"/>
                  </a:xfrm>
                  <a:custGeom>
                    <a:avLst/>
                    <a:gdLst>
                      <a:gd name="T0" fmla="*/ 0 w 423"/>
                      <a:gd name="T1" fmla="*/ 29 h 29"/>
                      <a:gd name="T2" fmla="*/ 40 w 423"/>
                      <a:gd name="T3" fmla="*/ 29 h 29"/>
                      <a:gd name="T4" fmla="*/ 79 w 423"/>
                      <a:gd name="T5" fmla="*/ 29 h 29"/>
                      <a:gd name="T6" fmla="*/ 115 w 423"/>
                      <a:gd name="T7" fmla="*/ 29 h 29"/>
                      <a:gd name="T8" fmla="*/ 154 w 423"/>
                      <a:gd name="T9" fmla="*/ 27 h 29"/>
                      <a:gd name="T10" fmla="*/ 188 w 423"/>
                      <a:gd name="T11" fmla="*/ 27 h 29"/>
                      <a:gd name="T12" fmla="*/ 223 w 423"/>
                      <a:gd name="T13" fmla="*/ 25 h 29"/>
                      <a:gd name="T14" fmla="*/ 256 w 423"/>
                      <a:gd name="T15" fmla="*/ 23 h 29"/>
                      <a:gd name="T16" fmla="*/ 285 w 423"/>
                      <a:gd name="T17" fmla="*/ 21 h 29"/>
                      <a:gd name="T18" fmla="*/ 313 w 423"/>
                      <a:gd name="T19" fmla="*/ 19 h 29"/>
                      <a:gd name="T20" fmla="*/ 338 w 423"/>
                      <a:gd name="T21" fmla="*/ 17 h 29"/>
                      <a:gd name="T22" fmla="*/ 360 w 423"/>
                      <a:gd name="T23" fmla="*/ 15 h 29"/>
                      <a:gd name="T24" fmla="*/ 379 w 423"/>
                      <a:gd name="T25" fmla="*/ 13 h 29"/>
                      <a:gd name="T26" fmla="*/ 394 w 423"/>
                      <a:gd name="T27" fmla="*/ 12 h 29"/>
                      <a:gd name="T28" fmla="*/ 406 w 423"/>
                      <a:gd name="T29" fmla="*/ 8 h 29"/>
                      <a:gd name="T30" fmla="*/ 415 w 423"/>
                      <a:gd name="T31" fmla="*/ 6 h 29"/>
                      <a:gd name="T32" fmla="*/ 421 w 423"/>
                      <a:gd name="T33" fmla="*/ 4 h 29"/>
                      <a:gd name="T34" fmla="*/ 423 w 423"/>
                      <a:gd name="T35" fmla="*/ 0 h 29"/>
                      <a:gd name="T36" fmla="*/ 417 w 423"/>
                      <a:gd name="T37" fmla="*/ 0 h 29"/>
                      <a:gd name="T38" fmla="*/ 415 w 423"/>
                      <a:gd name="T39" fmla="*/ 4 h 29"/>
                      <a:gd name="T40" fmla="*/ 410 w 423"/>
                      <a:gd name="T41" fmla="*/ 6 h 29"/>
                      <a:gd name="T42" fmla="*/ 402 w 423"/>
                      <a:gd name="T43" fmla="*/ 8 h 29"/>
                      <a:gd name="T44" fmla="*/ 388 w 423"/>
                      <a:gd name="T45" fmla="*/ 12 h 29"/>
                      <a:gd name="T46" fmla="*/ 373 w 423"/>
                      <a:gd name="T47" fmla="*/ 13 h 29"/>
                      <a:gd name="T48" fmla="*/ 354 w 423"/>
                      <a:gd name="T49" fmla="*/ 15 h 29"/>
                      <a:gd name="T50" fmla="*/ 333 w 423"/>
                      <a:gd name="T51" fmla="*/ 17 h 29"/>
                      <a:gd name="T52" fmla="*/ 308 w 423"/>
                      <a:gd name="T53" fmla="*/ 19 h 29"/>
                      <a:gd name="T54" fmla="*/ 281 w 423"/>
                      <a:gd name="T55" fmla="*/ 21 h 29"/>
                      <a:gd name="T56" fmla="*/ 252 w 423"/>
                      <a:gd name="T57" fmla="*/ 23 h 29"/>
                      <a:gd name="T58" fmla="*/ 219 w 423"/>
                      <a:gd name="T59" fmla="*/ 25 h 29"/>
                      <a:gd name="T60" fmla="*/ 186 w 423"/>
                      <a:gd name="T61" fmla="*/ 25 h 29"/>
                      <a:gd name="T62" fmla="*/ 152 w 423"/>
                      <a:gd name="T63" fmla="*/ 27 h 29"/>
                      <a:gd name="T64" fmla="*/ 115 w 423"/>
                      <a:gd name="T65" fmla="*/ 27 h 29"/>
                      <a:gd name="T66" fmla="*/ 77 w 423"/>
                      <a:gd name="T67" fmla="*/ 29 h 29"/>
                      <a:gd name="T68" fmla="*/ 38 w 423"/>
                      <a:gd name="T69" fmla="*/ 29 h 29"/>
                      <a:gd name="T70" fmla="*/ 0 w 423"/>
                      <a:gd name="T71" fmla="*/ 29 h 29"/>
                      <a:gd name="T72" fmla="*/ 0 w 423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3" h="29">
                        <a:moveTo>
                          <a:pt x="0" y="29"/>
                        </a:moveTo>
                        <a:lnTo>
                          <a:pt x="40" y="29"/>
                        </a:lnTo>
                        <a:lnTo>
                          <a:pt x="79" y="29"/>
                        </a:lnTo>
                        <a:lnTo>
                          <a:pt x="115" y="29"/>
                        </a:lnTo>
                        <a:lnTo>
                          <a:pt x="154" y="27"/>
                        </a:lnTo>
                        <a:lnTo>
                          <a:pt x="188" y="27"/>
                        </a:lnTo>
                        <a:lnTo>
                          <a:pt x="223" y="25"/>
                        </a:lnTo>
                        <a:lnTo>
                          <a:pt x="256" y="23"/>
                        </a:lnTo>
                        <a:lnTo>
                          <a:pt x="285" y="21"/>
                        </a:lnTo>
                        <a:lnTo>
                          <a:pt x="313" y="19"/>
                        </a:lnTo>
                        <a:lnTo>
                          <a:pt x="338" y="17"/>
                        </a:lnTo>
                        <a:lnTo>
                          <a:pt x="360" y="15"/>
                        </a:lnTo>
                        <a:lnTo>
                          <a:pt x="379" y="13"/>
                        </a:lnTo>
                        <a:lnTo>
                          <a:pt x="394" y="12"/>
                        </a:lnTo>
                        <a:lnTo>
                          <a:pt x="406" y="8"/>
                        </a:lnTo>
                        <a:lnTo>
                          <a:pt x="415" y="6"/>
                        </a:lnTo>
                        <a:lnTo>
                          <a:pt x="421" y="4"/>
                        </a:lnTo>
                        <a:lnTo>
                          <a:pt x="423" y="0"/>
                        </a:lnTo>
                        <a:lnTo>
                          <a:pt x="417" y="0"/>
                        </a:lnTo>
                        <a:lnTo>
                          <a:pt x="415" y="4"/>
                        </a:lnTo>
                        <a:lnTo>
                          <a:pt x="410" y="6"/>
                        </a:lnTo>
                        <a:lnTo>
                          <a:pt x="402" y="8"/>
                        </a:lnTo>
                        <a:lnTo>
                          <a:pt x="388" y="12"/>
                        </a:lnTo>
                        <a:lnTo>
                          <a:pt x="373" y="13"/>
                        </a:lnTo>
                        <a:lnTo>
                          <a:pt x="354" y="15"/>
                        </a:lnTo>
                        <a:lnTo>
                          <a:pt x="333" y="17"/>
                        </a:lnTo>
                        <a:lnTo>
                          <a:pt x="308" y="19"/>
                        </a:lnTo>
                        <a:lnTo>
                          <a:pt x="281" y="21"/>
                        </a:lnTo>
                        <a:lnTo>
                          <a:pt x="252" y="23"/>
                        </a:lnTo>
                        <a:lnTo>
                          <a:pt x="219" y="25"/>
                        </a:lnTo>
                        <a:lnTo>
                          <a:pt x="186" y="25"/>
                        </a:lnTo>
                        <a:lnTo>
                          <a:pt x="152" y="27"/>
                        </a:lnTo>
                        <a:lnTo>
                          <a:pt x="115" y="27"/>
                        </a:lnTo>
                        <a:lnTo>
                          <a:pt x="77" y="29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4B4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29" name="Freeform 179">
                    <a:extLst>
                      <a:ext uri="{FF2B5EF4-FFF2-40B4-BE49-F238E27FC236}">
                        <a16:creationId xmlns:a16="http://schemas.microsoft.com/office/drawing/2014/main" id="{CD20C610-EB7B-491B-B126-32D1836F81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9" cy="14"/>
                  </a:xfrm>
                  <a:custGeom>
                    <a:avLst/>
                    <a:gdLst>
                      <a:gd name="T0" fmla="*/ 0 w 417"/>
                      <a:gd name="T1" fmla="*/ 29 h 29"/>
                      <a:gd name="T2" fmla="*/ 38 w 417"/>
                      <a:gd name="T3" fmla="*/ 29 h 29"/>
                      <a:gd name="T4" fmla="*/ 77 w 417"/>
                      <a:gd name="T5" fmla="*/ 29 h 29"/>
                      <a:gd name="T6" fmla="*/ 115 w 417"/>
                      <a:gd name="T7" fmla="*/ 27 h 29"/>
                      <a:gd name="T8" fmla="*/ 152 w 417"/>
                      <a:gd name="T9" fmla="*/ 27 h 29"/>
                      <a:gd name="T10" fmla="*/ 186 w 417"/>
                      <a:gd name="T11" fmla="*/ 25 h 29"/>
                      <a:gd name="T12" fmla="*/ 219 w 417"/>
                      <a:gd name="T13" fmla="*/ 25 h 29"/>
                      <a:gd name="T14" fmla="*/ 252 w 417"/>
                      <a:gd name="T15" fmla="*/ 23 h 29"/>
                      <a:gd name="T16" fmla="*/ 281 w 417"/>
                      <a:gd name="T17" fmla="*/ 21 h 29"/>
                      <a:gd name="T18" fmla="*/ 308 w 417"/>
                      <a:gd name="T19" fmla="*/ 19 h 29"/>
                      <a:gd name="T20" fmla="*/ 333 w 417"/>
                      <a:gd name="T21" fmla="*/ 17 h 29"/>
                      <a:gd name="T22" fmla="*/ 354 w 417"/>
                      <a:gd name="T23" fmla="*/ 15 h 29"/>
                      <a:gd name="T24" fmla="*/ 373 w 417"/>
                      <a:gd name="T25" fmla="*/ 13 h 29"/>
                      <a:gd name="T26" fmla="*/ 388 w 417"/>
                      <a:gd name="T27" fmla="*/ 12 h 29"/>
                      <a:gd name="T28" fmla="*/ 402 w 417"/>
                      <a:gd name="T29" fmla="*/ 8 h 29"/>
                      <a:gd name="T30" fmla="*/ 410 w 417"/>
                      <a:gd name="T31" fmla="*/ 6 h 29"/>
                      <a:gd name="T32" fmla="*/ 415 w 417"/>
                      <a:gd name="T33" fmla="*/ 4 h 29"/>
                      <a:gd name="T34" fmla="*/ 417 w 417"/>
                      <a:gd name="T35" fmla="*/ 0 h 29"/>
                      <a:gd name="T36" fmla="*/ 411 w 417"/>
                      <a:gd name="T37" fmla="*/ 0 h 29"/>
                      <a:gd name="T38" fmla="*/ 410 w 417"/>
                      <a:gd name="T39" fmla="*/ 4 h 29"/>
                      <a:gd name="T40" fmla="*/ 404 w 417"/>
                      <a:gd name="T41" fmla="*/ 6 h 29"/>
                      <a:gd name="T42" fmla="*/ 396 w 417"/>
                      <a:gd name="T43" fmla="*/ 8 h 29"/>
                      <a:gd name="T44" fmla="*/ 383 w 417"/>
                      <a:gd name="T45" fmla="*/ 10 h 29"/>
                      <a:gd name="T46" fmla="*/ 367 w 417"/>
                      <a:gd name="T47" fmla="*/ 13 h 29"/>
                      <a:gd name="T48" fmla="*/ 350 w 417"/>
                      <a:gd name="T49" fmla="*/ 15 h 29"/>
                      <a:gd name="T50" fmla="*/ 329 w 417"/>
                      <a:gd name="T51" fmla="*/ 17 h 29"/>
                      <a:gd name="T52" fmla="*/ 304 w 417"/>
                      <a:gd name="T53" fmla="*/ 19 h 29"/>
                      <a:gd name="T54" fmla="*/ 277 w 417"/>
                      <a:gd name="T55" fmla="*/ 21 h 29"/>
                      <a:gd name="T56" fmla="*/ 248 w 417"/>
                      <a:gd name="T57" fmla="*/ 23 h 29"/>
                      <a:gd name="T58" fmla="*/ 217 w 417"/>
                      <a:gd name="T59" fmla="*/ 25 h 29"/>
                      <a:gd name="T60" fmla="*/ 184 w 417"/>
                      <a:gd name="T61" fmla="*/ 25 h 29"/>
                      <a:gd name="T62" fmla="*/ 150 w 417"/>
                      <a:gd name="T63" fmla="*/ 27 h 29"/>
                      <a:gd name="T64" fmla="*/ 113 w 417"/>
                      <a:gd name="T65" fmla="*/ 27 h 29"/>
                      <a:gd name="T66" fmla="*/ 77 w 417"/>
                      <a:gd name="T67" fmla="*/ 29 h 29"/>
                      <a:gd name="T68" fmla="*/ 38 w 417"/>
                      <a:gd name="T69" fmla="*/ 29 h 29"/>
                      <a:gd name="T70" fmla="*/ 0 w 417"/>
                      <a:gd name="T71" fmla="*/ 29 h 29"/>
                      <a:gd name="T72" fmla="*/ 0 w 417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17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7" y="29"/>
                        </a:lnTo>
                        <a:lnTo>
                          <a:pt x="115" y="27"/>
                        </a:lnTo>
                        <a:lnTo>
                          <a:pt x="152" y="27"/>
                        </a:lnTo>
                        <a:lnTo>
                          <a:pt x="186" y="25"/>
                        </a:lnTo>
                        <a:lnTo>
                          <a:pt x="219" y="25"/>
                        </a:lnTo>
                        <a:lnTo>
                          <a:pt x="252" y="23"/>
                        </a:lnTo>
                        <a:lnTo>
                          <a:pt x="281" y="21"/>
                        </a:lnTo>
                        <a:lnTo>
                          <a:pt x="308" y="19"/>
                        </a:lnTo>
                        <a:lnTo>
                          <a:pt x="333" y="17"/>
                        </a:lnTo>
                        <a:lnTo>
                          <a:pt x="354" y="15"/>
                        </a:lnTo>
                        <a:lnTo>
                          <a:pt x="373" y="13"/>
                        </a:lnTo>
                        <a:lnTo>
                          <a:pt x="388" y="12"/>
                        </a:lnTo>
                        <a:lnTo>
                          <a:pt x="402" y="8"/>
                        </a:lnTo>
                        <a:lnTo>
                          <a:pt x="410" y="6"/>
                        </a:lnTo>
                        <a:lnTo>
                          <a:pt x="415" y="4"/>
                        </a:lnTo>
                        <a:lnTo>
                          <a:pt x="417" y="0"/>
                        </a:lnTo>
                        <a:lnTo>
                          <a:pt x="411" y="0"/>
                        </a:lnTo>
                        <a:lnTo>
                          <a:pt x="410" y="4"/>
                        </a:lnTo>
                        <a:lnTo>
                          <a:pt x="404" y="6"/>
                        </a:lnTo>
                        <a:lnTo>
                          <a:pt x="396" y="8"/>
                        </a:lnTo>
                        <a:lnTo>
                          <a:pt x="383" y="10"/>
                        </a:lnTo>
                        <a:lnTo>
                          <a:pt x="367" y="13"/>
                        </a:lnTo>
                        <a:lnTo>
                          <a:pt x="350" y="15"/>
                        </a:lnTo>
                        <a:lnTo>
                          <a:pt x="329" y="17"/>
                        </a:lnTo>
                        <a:lnTo>
                          <a:pt x="304" y="19"/>
                        </a:lnTo>
                        <a:lnTo>
                          <a:pt x="277" y="21"/>
                        </a:lnTo>
                        <a:lnTo>
                          <a:pt x="248" y="23"/>
                        </a:lnTo>
                        <a:lnTo>
                          <a:pt x="217" y="25"/>
                        </a:lnTo>
                        <a:lnTo>
                          <a:pt x="184" y="25"/>
                        </a:lnTo>
                        <a:lnTo>
                          <a:pt x="150" y="27"/>
                        </a:lnTo>
                        <a:lnTo>
                          <a:pt x="113" y="27"/>
                        </a:lnTo>
                        <a:lnTo>
                          <a:pt x="77" y="29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3B3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0" name="Freeform 180">
                    <a:extLst>
                      <a:ext uri="{FF2B5EF4-FFF2-40B4-BE49-F238E27FC236}">
                        <a16:creationId xmlns:a16="http://schemas.microsoft.com/office/drawing/2014/main" id="{4B4261B5-0CBB-4877-B984-1B59BE7DEC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6" cy="14"/>
                  </a:xfrm>
                  <a:custGeom>
                    <a:avLst/>
                    <a:gdLst>
                      <a:gd name="T0" fmla="*/ 0 w 411"/>
                      <a:gd name="T1" fmla="*/ 29 h 29"/>
                      <a:gd name="T2" fmla="*/ 38 w 411"/>
                      <a:gd name="T3" fmla="*/ 29 h 29"/>
                      <a:gd name="T4" fmla="*/ 77 w 411"/>
                      <a:gd name="T5" fmla="*/ 29 h 29"/>
                      <a:gd name="T6" fmla="*/ 113 w 411"/>
                      <a:gd name="T7" fmla="*/ 27 h 29"/>
                      <a:gd name="T8" fmla="*/ 150 w 411"/>
                      <a:gd name="T9" fmla="*/ 27 h 29"/>
                      <a:gd name="T10" fmla="*/ 184 w 411"/>
                      <a:gd name="T11" fmla="*/ 25 h 29"/>
                      <a:gd name="T12" fmla="*/ 217 w 411"/>
                      <a:gd name="T13" fmla="*/ 25 h 29"/>
                      <a:gd name="T14" fmla="*/ 248 w 411"/>
                      <a:gd name="T15" fmla="*/ 23 h 29"/>
                      <a:gd name="T16" fmla="*/ 277 w 411"/>
                      <a:gd name="T17" fmla="*/ 21 h 29"/>
                      <a:gd name="T18" fmla="*/ 304 w 411"/>
                      <a:gd name="T19" fmla="*/ 19 h 29"/>
                      <a:gd name="T20" fmla="*/ 329 w 411"/>
                      <a:gd name="T21" fmla="*/ 17 h 29"/>
                      <a:gd name="T22" fmla="*/ 350 w 411"/>
                      <a:gd name="T23" fmla="*/ 15 h 29"/>
                      <a:gd name="T24" fmla="*/ 367 w 411"/>
                      <a:gd name="T25" fmla="*/ 13 h 29"/>
                      <a:gd name="T26" fmla="*/ 383 w 411"/>
                      <a:gd name="T27" fmla="*/ 10 h 29"/>
                      <a:gd name="T28" fmla="*/ 396 w 411"/>
                      <a:gd name="T29" fmla="*/ 8 h 29"/>
                      <a:gd name="T30" fmla="*/ 404 w 411"/>
                      <a:gd name="T31" fmla="*/ 6 h 29"/>
                      <a:gd name="T32" fmla="*/ 410 w 411"/>
                      <a:gd name="T33" fmla="*/ 4 h 29"/>
                      <a:gd name="T34" fmla="*/ 411 w 411"/>
                      <a:gd name="T35" fmla="*/ 0 h 29"/>
                      <a:gd name="T36" fmla="*/ 406 w 411"/>
                      <a:gd name="T37" fmla="*/ 0 h 29"/>
                      <a:gd name="T38" fmla="*/ 404 w 411"/>
                      <a:gd name="T39" fmla="*/ 4 h 29"/>
                      <a:gd name="T40" fmla="*/ 398 w 411"/>
                      <a:gd name="T41" fmla="*/ 6 h 29"/>
                      <a:gd name="T42" fmla="*/ 390 w 411"/>
                      <a:gd name="T43" fmla="*/ 8 h 29"/>
                      <a:gd name="T44" fmla="*/ 379 w 411"/>
                      <a:gd name="T45" fmla="*/ 10 h 29"/>
                      <a:gd name="T46" fmla="*/ 363 w 411"/>
                      <a:gd name="T47" fmla="*/ 13 h 29"/>
                      <a:gd name="T48" fmla="*/ 344 w 411"/>
                      <a:gd name="T49" fmla="*/ 15 h 29"/>
                      <a:gd name="T50" fmla="*/ 323 w 411"/>
                      <a:gd name="T51" fmla="*/ 17 h 29"/>
                      <a:gd name="T52" fmla="*/ 300 w 411"/>
                      <a:gd name="T53" fmla="*/ 19 h 29"/>
                      <a:gd name="T54" fmla="*/ 273 w 411"/>
                      <a:gd name="T55" fmla="*/ 21 h 29"/>
                      <a:gd name="T56" fmla="*/ 244 w 411"/>
                      <a:gd name="T57" fmla="*/ 23 h 29"/>
                      <a:gd name="T58" fmla="*/ 213 w 411"/>
                      <a:gd name="T59" fmla="*/ 23 h 29"/>
                      <a:gd name="T60" fmla="*/ 181 w 411"/>
                      <a:gd name="T61" fmla="*/ 25 h 29"/>
                      <a:gd name="T62" fmla="*/ 146 w 411"/>
                      <a:gd name="T63" fmla="*/ 27 h 29"/>
                      <a:gd name="T64" fmla="*/ 111 w 411"/>
                      <a:gd name="T65" fmla="*/ 27 h 29"/>
                      <a:gd name="T66" fmla="*/ 75 w 411"/>
                      <a:gd name="T67" fmla="*/ 27 h 29"/>
                      <a:gd name="T68" fmla="*/ 38 w 411"/>
                      <a:gd name="T69" fmla="*/ 29 h 29"/>
                      <a:gd name="T70" fmla="*/ 0 w 411"/>
                      <a:gd name="T71" fmla="*/ 29 h 29"/>
                      <a:gd name="T72" fmla="*/ 0 w 411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11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7" y="29"/>
                        </a:lnTo>
                        <a:lnTo>
                          <a:pt x="113" y="27"/>
                        </a:lnTo>
                        <a:lnTo>
                          <a:pt x="150" y="27"/>
                        </a:lnTo>
                        <a:lnTo>
                          <a:pt x="184" y="25"/>
                        </a:lnTo>
                        <a:lnTo>
                          <a:pt x="217" y="25"/>
                        </a:lnTo>
                        <a:lnTo>
                          <a:pt x="248" y="23"/>
                        </a:lnTo>
                        <a:lnTo>
                          <a:pt x="277" y="21"/>
                        </a:lnTo>
                        <a:lnTo>
                          <a:pt x="304" y="19"/>
                        </a:lnTo>
                        <a:lnTo>
                          <a:pt x="329" y="17"/>
                        </a:lnTo>
                        <a:lnTo>
                          <a:pt x="350" y="15"/>
                        </a:lnTo>
                        <a:lnTo>
                          <a:pt x="367" y="13"/>
                        </a:lnTo>
                        <a:lnTo>
                          <a:pt x="383" y="10"/>
                        </a:lnTo>
                        <a:lnTo>
                          <a:pt x="396" y="8"/>
                        </a:lnTo>
                        <a:lnTo>
                          <a:pt x="404" y="6"/>
                        </a:lnTo>
                        <a:lnTo>
                          <a:pt x="410" y="4"/>
                        </a:lnTo>
                        <a:lnTo>
                          <a:pt x="411" y="0"/>
                        </a:lnTo>
                        <a:lnTo>
                          <a:pt x="406" y="0"/>
                        </a:lnTo>
                        <a:lnTo>
                          <a:pt x="404" y="4"/>
                        </a:lnTo>
                        <a:lnTo>
                          <a:pt x="398" y="6"/>
                        </a:lnTo>
                        <a:lnTo>
                          <a:pt x="390" y="8"/>
                        </a:lnTo>
                        <a:lnTo>
                          <a:pt x="379" y="10"/>
                        </a:lnTo>
                        <a:lnTo>
                          <a:pt x="363" y="13"/>
                        </a:lnTo>
                        <a:lnTo>
                          <a:pt x="344" y="15"/>
                        </a:lnTo>
                        <a:lnTo>
                          <a:pt x="323" y="17"/>
                        </a:lnTo>
                        <a:lnTo>
                          <a:pt x="300" y="19"/>
                        </a:lnTo>
                        <a:lnTo>
                          <a:pt x="273" y="21"/>
                        </a:lnTo>
                        <a:lnTo>
                          <a:pt x="244" y="23"/>
                        </a:lnTo>
                        <a:lnTo>
                          <a:pt x="213" y="23"/>
                        </a:lnTo>
                        <a:lnTo>
                          <a:pt x="181" y="25"/>
                        </a:lnTo>
                        <a:lnTo>
                          <a:pt x="146" y="27"/>
                        </a:lnTo>
                        <a:lnTo>
                          <a:pt x="111" y="27"/>
                        </a:lnTo>
                        <a:lnTo>
                          <a:pt x="75" y="27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1B1B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1" name="Freeform 181">
                    <a:extLst>
                      <a:ext uri="{FF2B5EF4-FFF2-40B4-BE49-F238E27FC236}">
                        <a16:creationId xmlns:a16="http://schemas.microsoft.com/office/drawing/2014/main" id="{27AC1935-2AF0-4F7E-8B52-A47B2FB3A7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3" cy="14"/>
                  </a:xfrm>
                  <a:custGeom>
                    <a:avLst/>
                    <a:gdLst>
                      <a:gd name="T0" fmla="*/ 0 w 406"/>
                      <a:gd name="T1" fmla="*/ 29 h 29"/>
                      <a:gd name="T2" fmla="*/ 38 w 406"/>
                      <a:gd name="T3" fmla="*/ 29 h 29"/>
                      <a:gd name="T4" fmla="*/ 75 w 406"/>
                      <a:gd name="T5" fmla="*/ 27 h 29"/>
                      <a:gd name="T6" fmla="*/ 111 w 406"/>
                      <a:gd name="T7" fmla="*/ 27 h 29"/>
                      <a:gd name="T8" fmla="*/ 146 w 406"/>
                      <a:gd name="T9" fmla="*/ 27 h 29"/>
                      <a:gd name="T10" fmla="*/ 181 w 406"/>
                      <a:gd name="T11" fmla="*/ 25 h 29"/>
                      <a:gd name="T12" fmla="*/ 213 w 406"/>
                      <a:gd name="T13" fmla="*/ 23 h 29"/>
                      <a:gd name="T14" fmla="*/ 244 w 406"/>
                      <a:gd name="T15" fmla="*/ 23 h 29"/>
                      <a:gd name="T16" fmla="*/ 273 w 406"/>
                      <a:gd name="T17" fmla="*/ 21 h 29"/>
                      <a:gd name="T18" fmla="*/ 300 w 406"/>
                      <a:gd name="T19" fmla="*/ 19 h 29"/>
                      <a:gd name="T20" fmla="*/ 323 w 406"/>
                      <a:gd name="T21" fmla="*/ 17 h 29"/>
                      <a:gd name="T22" fmla="*/ 344 w 406"/>
                      <a:gd name="T23" fmla="*/ 15 h 29"/>
                      <a:gd name="T24" fmla="*/ 363 w 406"/>
                      <a:gd name="T25" fmla="*/ 13 h 29"/>
                      <a:gd name="T26" fmla="*/ 379 w 406"/>
                      <a:gd name="T27" fmla="*/ 10 h 29"/>
                      <a:gd name="T28" fmla="*/ 390 w 406"/>
                      <a:gd name="T29" fmla="*/ 8 h 29"/>
                      <a:gd name="T30" fmla="*/ 398 w 406"/>
                      <a:gd name="T31" fmla="*/ 6 h 29"/>
                      <a:gd name="T32" fmla="*/ 404 w 406"/>
                      <a:gd name="T33" fmla="*/ 4 h 29"/>
                      <a:gd name="T34" fmla="*/ 406 w 406"/>
                      <a:gd name="T35" fmla="*/ 0 h 29"/>
                      <a:gd name="T36" fmla="*/ 400 w 406"/>
                      <a:gd name="T37" fmla="*/ 0 h 29"/>
                      <a:gd name="T38" fmla="*/ 398 w 406"/>
                      <a:gd name="T39" fmla="*/ 4 h 29"/>
                      <a:gd name="T40" fmla="*/ 392 w 406"/>
                      <a:gd name="T41" fmla="*/ 6 h 29"/>
                      <a:gd name="T42" fmla="*/ 383 w 406"/>
                      <a:gd name="T43" fmla="*/ 8 h 29"/>
                      <a:gd name="T44" fmla="*/ 369 w 406"/>
                      <a:gd name="T45" fmla="*/ 12 h 29"/>
                      <a:gd name="T46" fmla="*/ 352 w 406"/>
                      <a:gd name="T47" fmla="*/ 13 h 29"/>
                      <a:gd name="T48" fmla="*/ 333 w 406"/>
                      <a:gd name="T49" fmla="*/ 15 h 29"/>
                      <a:gd name="T50" fmla="*/ 310 w 406"/>
                      <a:gd name="T51" fmla="*/ 17 h 29"/>
                      <a:gd name="T52" fmla="*/ 283 w 406"/>
                      <a:gd name="T53" fmla="*/ 19 h 29"/>
                      <a:gd name="T54" fmla="*/ 254 w 406"/>
                      <a:gd name="T55" fmla="*/ 21 h 29"/>
                      <a:gd name="T56" fmla="*/ 223 w 406"/>
                      <a:gd name="T57" fmla="*/ 23 h 29"/>
                      <a:gd name="T58" fmla="*/ 188 w 406"/>
                      <a:gd name="T59" fmla="*/ 25 h 29"/>
                      <a:gd name="T60" fmla="*/ 154 w 406"/>
                      <a:gd name="T61" fmla="*/ 25 h 29"/>
                      <a:gd name="T62" fmla="*/ 117 w 406"/>
                      <a:gd name="T63" fmla="*/ 27 h 29"/>
                      <a:gd name="T64" fmla="*/ 79 w 406"/>
                      <a:gd name="T65" fmla="*/ 27 h 29"/>
                      <a:gd name="T66" fmla="*/ 40 w 406"/>
                      <a:gd name="T67" fmla="*/ 27 h 29"/>
                      <a:gd name="T68" fmla="*/ 0 w 406"/>
                      <a:gd name="T69" fmla="*/ 27 h 29"/>
                      <a:gd name="T70" fmla="*/ 0 w 406"/>
                      <a:gd name="T7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406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5" y="27"/>
                        </a:lnTo>
                        <a:lnTo>
                          <a:pt x="111" y="27"/>
                        </a:lnTo>
                        <a:lnTo>
                          <a:pt x="146" y="27"/>
                        </a:lnTo>
                        <a:lnTo>
                          <a:pt x="181" y="25"/>
                        </a:lnTo>
                        <a:lnTo>
                          <a:pt x="213" y="23"/>
                        </a:lnTo>
                        <a:lnTo>
                          <a:pt x="244" y="23"/>
                        </a:lnTo>
                        <a:lnTo>
                          <a:pt x="273" y="21"/>
                        </a:lnTo>
                        <a:lnTo>
                          <a:pt x="300" y="19"/>
                        </a:lnTo>
                        <a:lnTo>
                          <a:pt x="323" y="17"/>
                        </a:lnTo>
                        <a:lnTo>
                          <a:pt x="344" y="15"/>
                        </a:lnTo>
                        <a:lnTo>
                          <a:pt x="363" y="13"/>
                        </a:lnTo>
                        <a:lnTo>
                          <a:pt x="379" y="10"/>
                        </a:lnTo>
                        <a:lnTo>
                          <a:pt x="390" y="8"/>
                        </a:lnTo>
                        <a:lnTo>
                          <a:pt x="398" y="6"/>
                        </a:lnTo>
                        <a:lnTo>
                          <a:pt x="404" y="4"/>
                        </a:lnTo>
                        <a:lnTo>
                          <a:pt x="406" y="0"/>
                        </a:lnTo>
                        <a:lnTo>
                          <a:pt x="400" y="0"/>
                        </a:lnTo>
                        <a:lnTo>
                          <a:pt x="398" y="4"/>
                        </a:lnTo>
                        <a:lnTo>
                          <a:pt x="392" y="6"/>
                        </a:lnTo>
                        <a:lnTo>
                          <a:pt x="383" y="8"/>
                        </a:lnTo>
                        <a:lnTo>
                          <a:pt x="369" y="12"/>
                        </a:lnTo>
                        <a:lnTo>
                          <a:pt x="352" y="13"/>
                        </a:lnTo>
                        <a:lnTo>
                          <a:pt x="333" y="15"/>
                        </a:lnTo>
                        <a:lnTo>
                          <a:pt x="310" y="17"/>
                        </a:lnTo>
                        <a:lnTo>
                          <a:pt x="283" y="19"/>
                        </a:lnTo>
                        <a:lnTo>
                          <a:pt x="254" y="21"/>
                        </a:lnTo>
                        <a:lnTo>
                          <a:pt x="223" y="23"/>
                        </a:lnTo>
                        <a:lnTo>
                          <a:pt x="188" y="25"/>
                        </a:lnTo>
                        <a:lnTo>
                          <a:pt x="154" y="25"/>
                        </a:lnTo>
                        <a:lnTo>
                          <a:pt x="117" y="27"/>
                        </a:lnTo>
                        <a:lnTo>
                          <a:pt x="79" y="27"/>
                        </a:lnTo>
                        <a:lnTo>
                          <a:pt x="40" y="27"/>
                        </a:lnTo>
                        <a:lnTo>
                          <a:pt x="0" y="27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0B0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2" name="Freeform 182">
                    <a:extLst>
                      <a:ext uri="{FF2B5EF4-FFF2-40B4-BE49-F238E27FC236}">
                        <a16:creationId xmlns:a16="http://schemas.microsoft.com/office/drawing/2014/main" id="{2C268955-E744-4B5A-9BDB-8290D329F4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0" cy="13"/>
                  </a:xfrm>
                  <a:custGeom>
                    <a:avLst/>
                    <a:gdLst>
                      <a:gd name="T0" fmla="*/ 0 w 400"/>
                      <a:gd name="T1" fmla="*/ 27 h 27"/>
                      <a:gd name="T2" fmla="*/ 40 w 400"/>
                      <a:gd name="T3" fmla="*/ 27 h 27"/>
                      <a:gd name="T4" fmla="*/ 79 w 400"/>
                      <a:gd name="T5" fmla="*/ 27 h 27"/>
                      <a:gd name="T6" fmla="*/ 117 w 400"/>
                      <a:gd name="T7" fmla="*/ 27 h 27"/>
                      <a:gd name="T8" fmla="*/ 154 w 400"/>
                      <a:gd name="T9" fmla="*/ 25 h 27"/>
                      <a:gd name="T10" fmla="*/ 188 w 400"/>
                      <a:gd name="T11" fmla="*/ 25 h 27"/>
                      <a:gd name="T12" fmla="*/ 223 w 400"/>
                      <a:gd name="T13" fmla="*/ 23 h 27"/>
                      <a:gd name="T14" fmla="*/ 254 w 400"/>
                      <a:gd name="T15" fmla="*/ 21 h 27"/>
                      <a:gd name="T16" fmla="*/ 283 w 400"/>
                      <a:gd name="T17" fmla="*/ 19 h 27"/>
                      <a:gd name="T18" fmla="*/ 310 w 400"/>
                      <a:gd name="T19" fmla="*/ 17 h 27"/>
                      <a:gd name="T20" fmla="*/ 333 w 400"/>
                      <a:gd name="T21" fmla="*/ 15 h 27"/>
                      <a:gd name="T22" fmla="*/ 352 w 400"/>
                      <a:gd name="T23" fmla="*/ 13 h 27"/>
                      <a:gd name="T24" fmla="*/ 369 w 400"/>
                      <a:gd name="T25" fmla="*/ 12 h 27"/>
                      <a:gd name="T26" fmla="*/ 383 w 400"/>
                      <a:gd name="T27" fmla="*/ 8 h 27"/>
                      <a:gd name="T28" fmla="*/ 392 w 400"/>
                      <a:gd name="T29" fmla="*/ 6 h 27"/>
                      <a:gd name="T30" fmla="*/ 398 w 400"/>
                      <a:gd name="T31" fmla="*/ 4 h 27"/>
                      <a:gd name="T32" fmla="*/ 400 w 400"/>
                      <a:gd name="T33" fmla="*/ 0 h 27"/>
                      <a:gd name="T34" fmla="*/ 394 w 400"/>
                      <a:gd name="T35" fmla="*/ 0 h 27"/>
                      <a:gd name="T36" fmla="*/ 392 w 400"/>
                      <a:gd name="T37" fmla="*/ 4 h 27"/>
                      <a:gd name="T38" fmla="*/ 386 w 400"/>
                      <a:gd name="T39" fmla="*/ 6 h 27"/>
                      <a:gd name="T40" fmla="*/ 377 w 400"/>
                      <a:gd name="T41" fmla="*/ 8 h 27"/>
                      <a:gd name="T42" fmla="*/ 363 w 400"/>
                      <a:gd name="T43" fmla="*/ 12 h 27"/>
                      <a:gd name="T44" fmla="*/ 348 w 400"/>
                      <a:gd name="T45" fmla="*/ 13 h 27"/>
                      <a:gd name="T46" fmla="*/ 327 w 400"/>
                      <a:gd name="T47" fmla="*/ 15 h 27"/>
                      <a:gd name="T48" fmla="*/ 304 w 400"/>
                      <a:gd name="T49" fmla="*/ 17 h 27"/>
                      <a:gd name="T50" fmla="*/ 279 w 400"/>
                      <a:gd name="T51" fmla="*/ 19 h 27"/>
                      <a:gd name="T52" fmla="*/ 250 w 400"/>
                      <a:gd name="T53" fmla="*/ 21 h 27"/>
                      <a:gd name="T54" fmla="*/ 219 w 400"/>
                      <a:gd name="T55" fmla="*/ 23 h 27"/>
                      <a:gd name="T56" fmla="*/ 186 w 400"/>
                      <a:gd name="T57" fmla="*/ 25 h 27"/>
                      <a:gd name="T58" fmla="*/ 152 w 400"/>
                      <a:gd name="T59" fmla="*/ 25 h 27"/>
                      <a:gd name="T60" fmla="*/ 115 w 400"/>
                      <a:gd name="T61" fmla="*/ 27 h 27"/>
                      <a:gd name="T62" fmla="*/ 77 w 400"/>
                      <a:gd name="T63" fmla="*/ 27 h 27"/>
                      <a:gd name="T64" fmla="*/ 38 w 400"/>
                      <a:gd name="T65" fmla="*/ 27 h 27"/>
                      <a:gd name="T66" fmla="*/ 0 w 400"/>
                      <a:gd name="T67" fmla="*/ 27 h 27"/>
                      <a:gd name="T68" fmla="*/ 0 w 400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0" h="27">
                        <a:moveTo>
                          <a:pt x="0" y="27"/>
                        </a:moveTo>
                        <a:lnTo>
                          <a:pt x="40" y="27"/>
                        </a:lnTo>
                        <a:lnTo>
                          <a:pt x="79" y="27"/>
                        </a:lnTo>
                        <a:lnTo>
                          <a:pt x="117" y="27"/>
                        </a:lnTo>
                        <a:lnTo>
                          <a:pt x="154" y="25"/>
                        </a:lnTo>
                        <a:lnTo>
                          <a:pt x="188" y="25"/>
                        </a:lnTo>
                        <a:lnTo>
                          <a:pt x="223" y="23"/>
                        </a:lnTo>
                        <a:lnTo>
                          <a:pt x="254" y="21"/>
                        </a:lnTo>
                        <a:lnTo>
                          <a:pt x="283" y="19"/>
                        </a:lnTo>
                        <a:lnTo>
                          <a:pt x="310" y="17"/>
                        </a:lnTo>
                        <a:lnTo>
                          <a:pt x="333" y="15"/>
                        </a:lnTo>
                        <a:lnTo>
                          <a:pt x="352" y="13"/>
                        </a:lnTo>
                        <a:lnTo>
                          <a:pt x="369" y="12"/>
                        </a:lnTo>
                        <a:lnTo>
                          <a:pt x="383" y="8"/>
                        </a:lnTo>
                        <a:lnTo>
                          <a:pt x="392" y="6"/>
                        </a:lnTo>
                        <a:lnTo>
                          <a:pt x="398" y="4"/>
                        </a:lnTo>
                        <a:lnTo>
                          <a:pt x="400" y="0"/>
                        </a:lnTo>
                        <a:lnTo>
                          <a:pt x="394" y="0"/>
                        </a:lnTo>
                        <a:lnTo>
                          <a:pt x="392" y="4"/>
                        </a:lnTo>
                        <a:lnTo>
                          <a:pt x="386" y="6"/>
                        </a:lnTo>
                        <a:lnTo>
                          <a:pt x="377" y="8"/>
                        </a:lnTo>
                        <a:lnTo>
                          <a:pt x="363" y="12"/>
                        </a:lnTo>
                        <a:lnTo>
                          <a:pt x="348" y="13"/>
                        </a:lnTo>
                        <a:lnTo>
                          <a:pt x="327" y="15"/>
                        </a:lnTo>
                        <a:lnTo>
                          <a:pt x="304" y="17"/>
                        </a:lnTo>
                        <a:lnTo>
                          <a:pt x="279" y="19"/>
                        </a:lnTo>
                        <a:lnTo>
                          <a:pt x="250" y="21"/>
                        </a:lnTo>
                        <a:lnTo>
                          <a:pt x="219" y="23"/>
                        </a:lnTo>
                        <a:lnTo>
                          <a:pt x="186" y="25"/>
                        </a:lnTo>
                        <a:lnTo>
                          <a:pt x="152" y="25"/>
                        </a:lnTo>
                        <a:lnTo>
                          <a:pt x="115" y="27"/>
                        </a:lnTo>
                        <a:lnTo>
                          <a:pt x="77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FAFA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3" name="Freeform 183">
                    <a:extLst>
                      <a:ext uri="{FF2B5EF4-FFF2-40B4-BE49-F238E27FC236}">
                        <a16:creationId xmlns:a16="http://schemas.microsoft.com/office/drawing/2014/main" id="{365C9265-6E83-40DC-8BC8-6543F4B3D8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97" cy="13"/>
                  </a:xfrm>
                  <a:custGeom>
                    <a:avLst/>
                    <a:gdLst>
                      <a:gd name="T0" fmla="*/ 0 w 394"/>
                      <a:gd name="T1" fmla="*/ 27 h 27"/>
                      <a:gd name="T2" fmla="*/ 38 w 394"/>
                      <a:gd name="T3" fmla="*/ 27 h 27"/>
                      <a:gd name="T4" fmla="*/ 77 w 394"/>
                      <a:gd name="T5" fmla="*/ 27 h 27"/>
                      <a:gd name="T6" fmla="*/ 115 w 394"/>
                      <a:gd name="T7" fmla="*/ 27 h 27"/>
                      <a:gd name="T8" fmla="*/ 152 w 394"/>
                      <a:gd name="T9" fmla="*/ 25 h 27"/>
                      <a:gd name="T10" fmla="*/ 186 w 394"/>
                      <a:gd name="T11" fmla="*/ 25 h 27"/>
                      <a:gd name="T12" fmla="*/ 219 w 394"/>
                      <a:gd name="T13" fmla="*/ 23 h 27"/>
                      <a:gd name="T14" fmla="*/ 250 w 394"/>
                      <a:gd name="T15" fmla="*/ 21 h 27"/>
                      <a:gd name="T16" fmla="*/ 279 w 394"/>
                      <a:gd name="T17" fmla="*/ 19 h 27"/>
                      <a:gd name="T18" fmla="*/ 304 w 394"/>
                      <a:gd name="T19" fmla="*/ 17 h 27"/>
                      <a:gd name="T20" fmla="*/ 327 w 394"/>
                      <a:gd name="T21" fmla="*/ 15 h 27"/>
                      <a:gd name="T22" fmla="*/ 348 w 394"/>
                      <a:gd name="T23" fmla="*/ 13 h 27"/>
                      <a:gd name="T24" fmla="*/ 363 w 394"/>
                      <a:gd name="T25" fmla="*/ 12 h 27"/>
                      <a:gd name="T26" fmla="*/ 377 w 394"/>
                      <a:gd name="T27" fmla="*/ 8 h 27"/>
                      <a:gd name="T28" fmla="*/ 386 w 394"/>
                      <a:gd name="T29" fmla="*/ 6 h 27"/>
                      <a:gd name="T30" fmla="*/ 392 w 394"/>
                      <a:gd name="T31" fmla="*/ 4 h 27"/>
                      <a:gd name="T32" fmla="*/ 394 w 394"/>
                      <a:gd name="T33" fmla="*/ 0 h 27"/>
                      <a:gd name="T34" fmla="*/ 388 w 394"/>
                      <a:gd name="T35" fmla="*/ 0 h 27"/>
                      <a:gd name="T36" fmla="*/ 386 w 394"/>
                      <a:gd name="T37" fmla="*/ 4 h 27"/>
                      <a:gd name="T38" fmla="*/ 381 w 394"/>
                      <a:gd name="T39" fmla="*/ 6 h 27"/>
                      <a:gd name="T40" fmla="*/ 371 w 394"/>
                      <a:gd name="T41" fmla="*/ 8 h 27"/>
                      <a:gd name="T42" fmla="*/ 358 w 394"/>
                      <a:gd name="T43" fmla="*/ 10 h 27"/>
                      <a:gd name="T44" fmla="*/ 342 w 394"/>
                      <a:gd name="T45" fmla="*/ 13 h 27"/>
                      <a:gd name="T46" fmla="*/ 323 w 394"/>
                      <a:gd name="T47" fmla="*/ 15 h 27"/>
                      <a:gd name="T48" fmla="*/ 300 w 394"/>
                      <a:gd name="T49" fmla="*/ 17 h 27"/>
                      <a:gd name="T50" fmla="*/ 275 w 394"/>
                      <a:gd name="T51" fmla="*/ 19 h 27"/>
                      <a:gd name="T52" fmla="*/ 246 w 394"/>
                      <a:gd name="T53" fmla="*/ 21 h 27"/>
                      <a:gd name="T54" fmla="*/ 215 w 394"/>
                      <a:gd name="T55" fmla="*/ 23 h 27"/>
                      <a:gd name="T56" fmla="*/ 183 w 394"/>
                      <a:gd name="T57" fmla="*/ 23 h 27"/>
                      <a:gd name="T58" fmla="*/ 150 w 394"/>
                      <a:gd name="T59" fmla="*/ 25 h 27"/>
                      <a:gd name="T60" fmla="*/ 113 w 394"/>
                      <a:gd name="T61" fmla="*/ 25 h 27"/>
                      <a:gd name="T62" fmla="*/ 77 w 394"/>
                      <a:gd name="T63" fmla="*/ 27 h 27"/>
                      <a:gd name="T64" fmla="*/ 38 w 394"/>
                      <a:gd name="T65" fmla="*/ 27 h 27"/>
                      <a:gd name="T66" fmla="*/ 0 w 394"/>
                      <a:gd name="T67" fmla="*/ 27 h 27"/>
                      <a:gd name="T68" fmla="*/ 0 w 394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94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7" y="27"/>
                        </a:lnTo>
                        <a:lnTo>
                          <a:pt x="115" y="27"/>
                        </a:lnTo>
                        <a:lnTo>
                          <a:pt x="152" y="25"/>
                        </a:lnTo>
                        <a:lnTo>
                          <a:pt x="186" y="25"/>
                        </a:lnTo>
                        <a:lnTo>
                          <a:pt x="219" y="23"/>
                        </a:lnTo>
                        <a:lnTo>
                          <a:pt x="250" y="21"/>
                        </a:lnTo>
                        <a:lnTo>
                          <a:pt x="279" y="19"/>
                        </a:lnTo>
                        <a:lnTo>
                          <a:pt x="304" y="17"/>
                        </a:lnTo>
                        <a:lnTo>
                          <a:pt x="327" y="15"/>
                        </a:lnTo>
                        <a:lnTo>
                          <a:pt x="348" y="13"/>
                        </a:lnTo>
                        <a:lnTo>
                          <a:pt x="363" y="12"/>
                        </a:lnTo>
                        <a:lnTo>
                          <a:pt x="377" y="8"/>
                        </a:lnTo>
                        <a:lnTo>
                          <a:pt x="386" y="6"/>
                        </a:lnTo>
                        <a:lnTo>
                          <a:pt x="392" y="4"/>
                        </a:lnTo>
                        <a:lnTo>
                          <a:pt x="394" y="0"/>
                        </a:lnTo>
                        <a:lnTo>
                          <a:pt x="388" y="0"/>
                        </a:lnTo>
                        <a:lnTo>
                          <a:pt x="386" y="4"/>
                        </a:lnTo>
                        <a:lnTo>
                          <a:pt x="381" y="6"/>
                        </a:lnTo>
                        <a:lnTo>
                          <a:pt x="371" y="8"/>
                        </a:lnTo>
                        <a:lnTo>
                          <a:pt x="358" y="10"/>
                        </a:lnTo>
                        <a:lnTo>
                          <a:pt x="342" y="13"/>
                        </a:lnTo>
                        <a:lnTo>
                          <a:pt x="323" y="15"/>
                        </a:lnTo>
                        <a:lnTo>
                          <a:pt x="300" y="17"/>
                        </a:lnTo>
                        <a:lnTo>
                          <a:pt x="275" y="19"/>
                        </a:lnTo>
                        <a:lnTo>
                          <a:pt x="246" y="21"/>
                        </a:lnTo>
                        <a:lnTo>
                          <a:pt x="215" y="23"/>
                        </a:lnTo>
                        <a:lnTo>
                          <a:pt x="183" y="23"/>
                        </a:lnTo>
                        <a:lnTo>
                          <a:pt x="150" y="25"/>
                        </a:lnTo>
                        <a:lnTo>
                          <a:pt x="113" y="25"/>
                        </a:lnTo>
                        <a:lnTo>
                          <a:pt x="77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DADA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4" name="Freeform 184">
                    <a:extLst>
                      <a:ext uri="{FF2B5EF4-FFF2-40B4-BE49-F238E27FC236}">
                        <a16:creationId xmlns:a16="http://schemas.microsoft.com/office/drawing/2014/main" id="{F8EF5D38-447A-412F-904B-3673537254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94" cy="13"/>
                  </a:xfrm>
                  <a:custGeom>
                    <a:avLst/>
                    <a:gdLst>
                      <a:gd name="T0" fmla="*/ 0 w 388"/>
                      <a:gd name="T1" fmla="*/ 27 h 27"/>
                      <a:gd name="T2" fmla="*/ 38 w 388"/>
                      <a:gd name="T3" fmla="*/ 27 h 27"/>
                      <a:gd name="T4" fmla="*/ 77 w 388"/>
                      <a:gd name="T5" fmla="*/ 27 h 27"/>
                      <a:gd name="T6" fmla="*/ 113 w 388"/>
                      <a:gd name="T7" fmla="*/ 25 h 27"/>
                      <a:gd name="T8" fmla="*/ 150 w 388"/>
                      <a:gd name="T9" fmla="*/ 25 h 27"/>
                      <a:gd name="T10" fmla="*/ 183 w 388"/>
                      <a:gd name="T11" fmla="*/ 23 h 27"/>
                      <a:gd name="T12" fmla="*/ 215 w 388"/>
                      <a:gd name="T13" fmla="*/ 23 h 27"/>
                      <a:gd name="T14" fmla="*/ 246 w 388"/>
                      <a:gd name="T15" fmla="*/ 21 h 27"/>
                      <a:gd name="T16" fmla="*/ 275 w 388"/>
                      <a:gd name="T17" fmla="*/ 19 h 27"/>
                      <a:gd name="T18" fmla="*/ 300 w 388"/>
                      <a:gd name="T19" fmla="*/ 17 h 27"/>
                      <a:gd name="T20" fmla="*/ 323 w 388"/>
                      <a:gd name="T21" fmla="*/ 15 h 27"/>
                      <a:gd name="T22" fmla="*/ 342 w 388"/>
                      <a:gd name="T23" fmla="*/ 13 h 27"/>
                      <a:gd name="T24" fmla="*/ 358 w 388"/>
                      <a:gd name="T25" fmla="*/ 10 h 27"/>
                      <a:gd name="T26" fmla="*/ 371 w 388"/>
                      <a:gd name="T27" fmla="*/ 8 h 27"/>
                      <a:gd name="T28" fmla="*/ 381 w 388"/>
                      <a:gd name="T29" fmla="*/ 6 h 27"/>
                      <a:gd name="T30" fmla="*/ 386 w 388"/>
                      <a:gd name="T31" fmla="*/ 4 h 27"/>
                      <a:gd name="T32" fmla="*/ 388 w 388"/>
                      <a:gd name="T33" fmla="*/ 0 h 27"/>
                      <a:gd name="T34" fmla="*/ 383 w 388"/>
                      <a:gd name="T35" fmla="*/ 0 h 27"/>
                      <a:gd name="T36" fmla="*/ 381 w 388"/>
                      <a:gd name="T37" fmla="*/ 4 h 27"/>
                      <a:gd name="T38" fmla="*/ 375 w 388"/>
                      <a:gd name="T39" fmla="*/ 6 h 27"/>
                      <a:gd name="T40" fmla="*/ 365 w 388"/>
                      <a:gd name="T41" fmla="*/ 8 h 27"/>
                      <a:gd name="T42" fmla="*/ 354 w 388"/>
                      <a:gd name="T43" fmla="*/ 10 h 27"/>
                      <a:gd name="T44" fmla="*/ 336 w 388"/>
                      <a:gd name="T45" fmla="*/ 13 h 27"/>
                      <a:gd name="T46" fmla="*/ 317 w 388"/>
                      <a:gd name="T47" fmla="*/ 15 h 27"/>
                      <a:gd name="T48" fmla="*/ 296 w 388"/>
                      <a:gd name="T49" fmla="*/ 17 h 27"/>
                      <a:gd name="T50" fmla="*/ 271 w 388"/>
                      <a:gd name="T51" fmla="*/ 19 h 27"/>
                      <a:gd name="T52" fmla="*/ 242 w 388"/>
                      <a:gd name="T53" fmla="*/ 21 h 27"/>
                      <a:gd name="T54" fmla="*/ 213 w 388"/>
                      <a:gd name="T55" fmla="*/ 21 h 27"/>
                      <a:gd name="T56" fmla="*/ 181 w 388"/>
                      <a:gd name="T57" fmla="*/ 23 h 27"/>
                      <a:gd name="T58" fmla="*/ 146 w 388"/>
                      <a:gd name="T59" fmla="*/ 25 h 27"/>
                      <a:gd name="T60" fmla="*/ 111 w 388"/>
                      <a:gd name="T61" fmla="*/ 25 h 27"/>
                      <a:gd name="T62" fmla="*/ 75 w 388"/>
                      <a:gd name="T63" fmla="*/ 27 h 27"/>
                      <a:gd name="T64" fmla="*/ 38 w 388"/>
                      <a:gd name="T65" fmla="*/ 27 h 27"/>
                      <a:gd name="T66" fmla="*/ 0 w 388"/>
                      <a:gd name="T67" fmla="*/ 27 h 27"/>
                      <a:gd name="T68" fmla="*/ 0 w 388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88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7" y="27"/>
                        </a:lnTo>
                        <a:lnTo>
                          <a:pt x="113" y="25"/>
                        </a:lnTo>
                        <a:lnTo>
                          <a:pt x="150" y="25"/>
                        </a:lnTo>
                        <a:lnTo>
                          <a:pt x="183" y="23"/>
                        </a:lnTo>
                        <a:lnTo>
                          <a:pt x="215" y="23"/>
                        </a:lnTo>
                        <a:lnTo>
                          <a:pt x="246" y="21"/>
                        </a:lnTo>
                        <a:lnTo>
                          <a:pt x="275" y="19"/>
                        </a:lnTo>
                        <a:lnTo>
                          <a:pt x="300" y="17"/>
                        </a:lnTo>
                        <a:lnTo>
                          <a:pt x="323" y="15"/>
                        </a:lnTo>
                        <a:lnTo>
                          <a:pt x="342" y="13"/>
                        </a:lnTo>
                        <a:lnTo>
                          <a:pt x="358" y="10"/>
                        </a:lnTo>
                        <a:lnTo>
                          <a:pt x="371" y="8"/>
                        </a:lnTo>
                        <a:lnTo>
                          <a:pt x="381" y="6"/>
                        </a:lnTo>
                        <a:lnTo>
                          <a:pt x="386" y="4"/>
                        </a:lnTo>
                        <a:lnTo>
                          <a:pt x="388" y="0"/>
                        </a:lnTo>
                        <a:lnTo>
                          <a:pt x="383" y="0"/>
                        </a:lnTo>
                        <a:lnTo>
                          <a:pt x="381" y="4"/>
                        </a:lnTo>
                        <a:lnTo>
                          <a:pt x="375" y="6"/>
                        </a:lnTo>
                        <a:lnTo>
                          <a:pt x="365" y="8"/>
                        </a:lnTo>
                        <a:lnTo>
                          <a:pt x="354" y="10"/>
                        </a:lnTo>
                        <a:lnTo>
                          <a:pt x="336" y="13"/>
                        </a:lnTo>
                        <a:lnTo>
                          <a:pt x="317" y="15"/>
                        </a:lnTo>
                        <a:lnTo>
                          <a:pt x="296" y="17"/>
                        </a:lnTo>
                        <a:lnTo>
                          <a:pt x="271" y="19"/>
                        </a:lnTo>
                        <a:lnTo>
                          <a:pt x="242" y="21"/>
                        </a:lnTo>
                        <a:lnTo>
                          <a:pt x="213" y="21"/>
                        </a:lnTo>
                        <a:lnTo>
                          <a:pt x="181" y="23"/>
                        </a:lnTo>
                        <a:lnTo>
                          <a:pt x="146" y="25"/>
                        </a:lnTo>
                        <a:lnTo>
                          <a:pt x="111" y="25"/>
                        </a:lnTo>
                        <a:lnTo>
                          <a:pt x="75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CAC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5" name="Freeform 185">
                    <a:extLst>
                      <a:ext uri="{FF2B5EF4-FFF2-40B4-BE49-F238E27FC236}">
                        <a16:creationId xmlns:a16="http://schemas.microsoft.com/office/drawing/2014/main" id="{5977001D-6A86-483B-8482-98B4092073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91" cy="13"/>
                  </a:xfrm>
                  <a:custGeom>
                    <a:avLst/>
                    <a:gdLst>
                      <a:gd name="T0" fmla="*/ 0 w 383"/>
                      <a:gd name="T1" fmla="*/ 27 h 27"/>
                      <a:gd name="T2" fmla="*/ 38 w 383"/>
                      <a:gd name="T3" fmla="*/ 27 h 27"/>
                      <a:gd name="T4" fmla="*/ 75 w 383"/>
                      <a:gd name="T5" fmla="*/ 27 h 27"/>
                      <a:gd name="T6" fmla="*/ 111 w 383"/>
                      <a:gd name="T7" fmla="*/ 25 h 27"/>
                      <a:gd name="T8" fmla="*/ 146 w 383"/>
                      <a:gd name="T9" fmla="*/ 25 h 27"/>
                      <a:gd name="T10" fmla="*/ 181 w 383"/>
                      <a:gd name="T11" fmla="*/ 23 h 27"/>
                      <a:gd name="T12" fmla="*/ 213 w 383"/>
                      <a:gd name="T13" fmla="*/ 21 h 27"/>
                      <a:gd name="T14" fmla="*/ 242 w 383"/>
                      <a:gd name="T15" fmla="*/ 21 h 27"/>
                      <a:gd name="T16" fmla="*/ 271 w 383"/>
                      <a:gd name="T17" fmla="*/ 19 h 27"/>
                      <a:gd name="T18" fmla="*/ 296 w 383"/>
                      <a:gd name="T19" fmla="*/ 17 h 27"/>
                      <a:gd name="T20" fmla="*/ 317 w 383"/>
                      <a:gd name="T21" fmla="*/ 15 h 27"/>
                      <a:gd name="T22" fmla="*/ 336 w 383"/>
                      <a:gd name="T23" fmla="*/ 13 h 27"/>
                      <a:gd name="T24" fmla="*/ 354 w 383"/>
                      <a:gd name="T25" fmla="*/ 10 h 27"/>
                      <a:gd name="T26" fmla="*/ 365 w 383"/>
                      <a:gd name="T27" fmla="*/ 8 h 27"/>
                      <a:gd name="T28" fmla="*/ 375 w 383"/>
                      <a:gd name="T29" fmla="*/ 6 h 27"/>
                      <a:gd name="T30" fmla="*/ 381 w 383"/>
                      <a:gd name="T31" fmla="*/ 4 h 27"/>
                      <a:gd name="T32" fmla="*/ 383 w 383"/>
                      <a:gd name="T33" fmla="*/ 0 h 27"/>
                      <a:gd name="T34" fmla="*/ 377 w 383"/>
                      <a:gd name="T35" fmla="*/ 0 h 27"/>
                      <a:gd name="T36" fmla="*/ 375 w 383"/>
                      <a:gd name="T37" fmla="*/ 4 h 27"/>
                      <a:gd name="T38" fmla="*/ 369 w 383"/>
                      <a:gd name="T39" fmla="*/ 6 h 27"/>
                      <a:gd name="T40" fmla="*/ 360 w 383"/>
                      <a:gd name="T41" fmla="*/ 8 h 27"/>
                      <a:gd name="T42" fmla="*/ 348 w 383"/>
                      <a:gd name="T43" fmla="*/ 10 h 27"/>
                      <a:gd name="T44" fmla="*/ 333 w 383"/>
                      <a:gd name="T45" fmla="*/ 13 h 27"/>
                      <a:gd name="T46" fmla="*/ 313 w 383"/>
                      <a:gd name="T47" fmla="*/ 15 h 27"/>
                      <a:gd name="T48" fmla="*/ 290 w 383"/>
                      <a:gd name="T49" fmla="*/ 17 h 27"/>
                      <a:gd name="T50" fmla="*/ 267 w 383"/>
                      <a:gd name="T51" fmla="*/ 19 h 27"/>
                      <a:gd name="T52" fmla="*/ 238 w 383"/>
                      <a:gd name="T53" fmla="*/ 21 h 27"/>
                      <a:gd name="T54" fmla="*/ 210 w 383"/>
                      <a:gd name="T55" fmla="*/ 21 h 27"/>
                      <a:gd name="T56" fmla="*/ 179 w 383"/>
                      <a:gd name="T57" fmla="*/ 23 h 27"/>
                      <a:gd name="T58" fmla="*/ 144 w 383"/>
                      <a:gd name="T59" fmla="*/ 25 h 27"/>
                      <a:gd name="T60" fmla="*/ 109 w 383"/>
                      <a:gd name="T61" fmla="*/ 25 h 27"/>
                      <a:gd name="T62" fmla="*/ 75 w 383"/>
                      <a:gd name="T63" fmla="*/ 25 h 27"/>
                      <a:gd name="T64" fmla="*/ 38 w 383"/>
                      <a:gd name="T65" fmla="*/ 27 h 27"/>
                      <a:gd name="T66" fmla="*/ 0 w 383"/>
                      <a:gd name="T67" fmla="*/ 27 h 27"/>
                      <a:gd name="T68" fmla="*/ 0 w 383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83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5" y="27"/>
                        </a:lnTo>
                        <a:lnTo>
                          <a:pt x="111" y="25"/>
                        </a:lnTo>
                        <a:lnTo>
                          <a:pt x="146" y="25"/>
                        </a:lnTo>
                        <a:lnTo>
                          <a:pt x="181" y="23"/>
                        </a:lnTo>
                        <a:lnTo>
                          <a:pt x="213" y="21"/>
                        </a:lnTo>
                        <a:lnTo>
                          <a:pt x="242" y="21"/>
                        </a:lnTo>
                        <a:lnTo>
                          <a:pt x="271" y="19"/>
                        </a:lnTo>
                        <a:lnTo>
                          <a:pt x="296" y="17"/>
                        </a:lnTo>
                        <a:lnTo>
                          <a:pt x="317" y="15"/>
                        </a:lnTo>
                        <a:lnTo>
                          <a:pt x="336" y="13"/>
                        </a:lnTo>
                        <a:lnTo>
                          <a:pt x="354" y="10"/>
                        </a:lnTo>
                        <a:lnTo>
                          <a:pt x="365" y="8"/>
                        </a:lnTo>
                        <a:lnTo>
                          <a:pt x="375" y="6"/>
                        </a:lnTo>
                        <a:lnTo>
                          <a:pt x="381" y="4"/>
                        </a:lnTo>
                        <a:lnTo>
                          <a:pt x="383" y="0"/>
                        </a:lnTo>
                        <a:lnTo>
                          <a:pt x="377" y="0"/>
                        </a:lnTo>
                        <a:lnTo>
                          <a:pt x="375" y="4"/>
                        </a:lnTo>
                        <a:lnTo>
                          <a:pt x="369" y="6"/>
                        </a:lnTo>
                        <a:lnTo>
                          <a:pt x="360" y="8"/>
                        </a:lnTo>
                        <a:lnTo>
                          <a:pt x="348" y="10"/>
                        </a:lnTo>
                        <a:lnTo>
                          <a:pt x="333" y="13"/>
                        </a:lnTo>
                        <a:lnTo>
                          <a:pt x="313" y="15"/>
                        </a:lnTo>
                        <a:lnTo>
                          <a:pt x="290" y="17"/>
                        </a:lnTo>
                        <a:lnTo>
                          <a:pt x="267" y="19"/>
                        </a:lnTo>
                        <a:lnTo>
                          <a:pt x="238" y="21"/>
                        </a:lnTo>
                        <a:lnTo>
                          <a:pt x="210" y="21"/>
                        </a:lnTo>
                        <a:lnTo>
                          <a:pt x="179" y="23"/>
                        </a:lnTo>
                        <a:lnTo>
                          <a:pt x="144" y="25"/>
                        </a:lnTo>
                        <a:lnTo>
                          <a:pt x="109" y="25"/>
                        </a:lnTo>
                        <a:lnTo>
                          <a:pt x="75" y="25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BAB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6" name="Freeform 186">
                    <a:extLst>
                      <a:ext uri="{FF2B5EF4-FFF2-40B4-BE49-F238E27FC236}">
                        <a16:creationId xmlns:a16="http://schemas.microsoft.com/office/drawing/2014/main" id="{C36EBAEE-3420-421F-AEDD-9B2930CB28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8" cy="13"/>
                  </a:xfrm>
                  <a:custGeom>
                    <a:avLst/>
                    <a:gdLst>
                      <a:gd name="T0" fmla="*/ 0 w 377"/>
                      <a:gd name="T1" fmla="*/ 27 h 27"/>
                      <a:gd name="T2" fmla="*/ 38 w 377"/>
                      <a:gd name="T3" fmla="*/ 27 h 27"/>
                      <a:gd name="T4" fmla="*/ 75 w 377"/>
                      <a:gd name="T5" fmla="*/ 25 h 27"/>
                      <a:gd name="T6" fmla="*/ 109 w 377"/>
                      <a:gd name="T7" fmla="*/ 25 h 27"/>
                      <a:gd name="T8" fmla="*/ 144 w 377"/>
                      <a:gd name="T9" fmla="*/ 25 h 27"/>
                      <a:gd name="T10" fmla="*/ 179 w 377"/>
                      <a:gd name="T11" fmla="*/ 23 h 27"/>
                      <a:gd name="T12" fmla="*/ 210 w 377"/>
                      <a:gd name="T13" fmla="*/ 21 h 27"/>
                      <a:gd name="T14" fmla="*/ 238 w 377"/>
                      <a:gd name="T15" fmla="*/ 21 h 27"/>
                      <a:gd name="T16" fmla="*/ 267 w 377"/>
                      <a:gd name="T17" fmla="*/ 19 h 27"/>
                      <a:gd name="T18" fmla="*/ 290 w 377"/>
                      <a:gd name="T19" fmla="*/ 17 h 27"/>
                      <a:gd name="T20" fmla="*/ 313 w 377"/>
                      <a:gd name="T21" fmla="*/ 15 h 27"/>
                      <a:gd name="T22" fmla="*/ 333 w 377"/>
                      <a:gd name="T23" fmla="*/ 13 h 27"/>
                      <a:gd name="T24" fmla="*/ 348 w 377"/>
                      <a:gd name="T25" fmla="*/ 10 h 27"/>
                      <a:gd name="T26" fmla="*/ 360 w 377"/>
                      <a:gd name="T27" fmla="*/ 8 h 27"/>
                      <a:gd name="T28" fmla="*/ 369 w 377"/>
                      <a:gd name="T29" fmla="*/ 6 h 27"/>
                      <a:gd name="T30" fmla="*/ 375 w 377"/>
                      <a:gd name="T31" fmla="*/ 4 h 27"/>
                      <a:gd name="T32" fmla="*/ 377 w 377"/>
                      <a:gd name="T33" fmla="*/ 0 h 27"/>
                      <a:gd name="T34" fmla="*/ 371 w 377"/>
                      <a:gd name="T35" fmla="*/ 0 h 27"/>
                      <a:gd name="T36" fmla="*/ 369 w 377"/>
                      <a:gd name="T37" fmla="*/ 2 h 27"/>
                      <a:gd name="T38" fmla="*/ 363 w 377"/>
                      <a:gd name="T39" fmla="*/ 6 h 27"/>
                      <a:gd name="T40" fmla="*/ 354 w 377"/>
                      <a:gd name="T41" fmla="*/ 8 h 27"/>
                      <a:gd name="T42" fmla="*/ 342 w 377"/>
                      <a:gd name="T43" fmla="*/ 10 h 27"/>
                      <a:gd name="T44" fmla="*/ 327 w 377"/>
                      <a:gd name="T45" fmla="*/ 12 h 27"/>
                      <a:gd name="T46" fmla="*/ 308 w 377"/>
                      <a:gd name="T47" fmla="*/ 15 h 27"/>
                      <a:gd name="T48" fmla="*/ 286 w 377"/>
                      <a:gd name="T49" fmla="*/ 17 h 27"/>
                      <a:gd name="T50" fmla="*/ 261 w 377"/>
                      <a:gd name="T51" fmla="*/ 19 h 27"/>
                      <a:gd name="T52" fmla="*/ 235 w 377"/>
                      <a:gd name="T53" fmla="*/ 19 h 27"/>
                      <a:gd name="T54" fmla="*/ 206 w 377"/>
                      <a:gd name="T55" fmla="*/ 21 h 27"/>
                      <a:gd name="T56" fmla="*/ 175 w 377"/>
                      <a:gd name="T57" fmla="*/ 23 h 27"/>
                      <a:gd name="T58" fmla="*/ 142 w 377"/>
                      <a:gd name="T59" fmla="*/ 23 h 27"/>
                      <a:gd name="T60" fmla="*/ 108 w 377"/>
                      <a:gd name="T61" fmla="*/ 25 h 27"/>
                      <a:gd name="T62" fmla="*/ 73 w 377"/>
                      <a:gd name="T63" fmla="*/ 25 h 27"/>
                      <a:gd name="T64" fmla="*/ 36 w 377"/>
                      <a:gd name="T65" fmla="*/ 25 h 27"/>
                      <a:gd name="T66" fmla="*/ 0 w 377"/>
                      <a:gd name="T67" fmla="*/ 25 h 27"/>
                      <a:gd name="T68" fmla="*/ 0 w 377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7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5" y="25"/>
                        </a:lnTo>
                        <a:lnTo>
                          <a:pt x="109" y="25"/>
                        </a:lnTo>
                        <a:lnTo>
                          <a:pt x="144" y="25"/>
                        </a:lnTo>
                        <a:lnTo>
                          <a:pt x="179" y="23"/>
                        </a:lnTo>
                        <a:lnTo>
                          <a:pt x="210" y="21"/>
                        </a:lnTo>
                        <a:lnTo>
                          <a:pt x="238" y="21"/>
                        </a:lnTo>
                        <a:lnTo>
                          <a:pt x="267" y="19"/>
                        </a:lnTo>
                        <a:lnTo>
                          <a:pt x="290" y="17"/>
                        </a:lnTo>
                        <a:lnTo>
                          <a:pt x="313" y="15"/>
                        </a:lnTo>
                        <a:lnTo>
                          <a:pt x="333" y="13"/>
                        </a:lnTo>
                        <a:lnTo>
                          <a:pt x="348" y="10"/>
                        </a:lnTo>
                        <a:lnTo>
                          <a:pt x="360" y="8"/>
                        </a:lnTo>
                        <a:lnTo>
                          <a:pt x="369" y="6"/>
                        </a:lnTo>
                        <a:lnTo>
                          <a:pt x="375" y="4"/>
                        </a:lnTo>
                        <a:lnTo>
                          <a:pt x="377" y="0"/>
                        </a:lnTo>
                        <a:lnTo>
                          <a:pt x="371" y="0"/>
                        </a:lnTo>
                        <a:lnTo>
                          <a:pt x="369" y="2"/>
                        </a:lnTo>
                        <a:lnTo>
                          <a:pt x="363" y="6"/>
                        </a:lnTo>
                        <a:lnTo>
                          <a:pt x="354" y="8"/>
                        </a:lnTo>
                        <a:lnTo>
                          <a:pt x="342" y="10"/>
                        </a:lnTo>
                        <a:lnTo>
                          <a:pt x="327" y="12"/>
                        </a:lnTo>
                        <a:lnTo>
                          <a:pt x="308" y="15"/>
                        </a:lnTo>
                        <a:lnTo>
                          <a:pt x="286" y="17"/>
                        </a:lnTo>
                        <a:lnTo>
                          <a:pt x="261" y="19"/>
                        </a:lnTo>
                        <a:lnTo>
                          <a:pt x="235" y="19"/>
                        </a:lnTo>
                        <a:lnTo>
                          <a:pt x="206" y="21"/>
                        </a:lnTo>
                        <a:lnTo>
                          <a:pt x="175" y="23"/>
                        </a:lnTo>
                        <a:lnTo>
                          <a:pt x="142" y="23"/>
                        </a:lnTo>
                        <a:lnTo>
                          <a:pt x="108" y="25"/>
                        </a:lnTo>
                        <a:lnTo>
                          <a:pt x="73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9A9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7" name="Freeform 187">
                    <a:extLst>
                      <a:ext uri="{FF2B5EF4-FFF2-40B4-BE49-F238E27FC236}">
                        <a16:creationId xmlns:a16="http://schemas.microsoft.com/office/drawing/2014/main" id="{A76BB865-5FDB-4647-9847-AAC1EE1A73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6" cy="12"/>
                  </a:xfrm>
                  <a:custGeom>
                    <a:avLst/>
                    <a:gdLst>
                      <a:gd name="T0" fmla="*/ 0 w 371"/>
                      <a:gd name="T1" fmla="*/ 25 h 25"/>
                      <a:gd name="T2" fmla="*/ 36 w 371"/>
                      <a:gd name="T3" fmla="*/ 25 h 25"/>
                      <a:gd name="T4" fmla="*/ 73 w 371"/>
                      <a:gd name="T5" fmla="*/ 25 h 25"/>
                      <a:gd name="T6" fmla="*/ 108 w 371"/>
                      <a:gd name="T7" fmla="*/ 25 h 25"/>
                      <a:gd name="T8" fmla="*/ 142 w 371"/>
                      <a:gd name="T9" fmla="*/ 23 h 25"/>
                      <a:gd name="T10" fmla="*/ 175 w 371"/>
                      <a:gd name="T11" fmla="*/ 23 h 25"/>
                      <a:gd name="T12" fmla="*/ 206 w 371"/>
                      <a:gd name="T13" fmla="*/ 21 h 25"/>
                      <a:gd name="T14" fmla="*/ 235 w 371"/>
                      <a:gd name="T15" fmla="*/ 19 h 25"/>
                      <a:gd name="T16" fmla="*/ 261 w 371"/>
                      <a:gd name="T17" fmla="*/ 19 h 25"/>
                      <a:gd name="T18" fmla="*/ 286 w 371"/>
                      <a:gd name="T19" fmla="*/ 17 h 25"/>
                      <a:gd name="T20" fmla="*/ 308 w 371"/>
                      <a:gd name="T21" fmla="*/ 15 h 25"/>
                      <a:gd name="T22" fmla="*/ 327 w 371"/>
                      <a:gd name="T23" fmla="*/ 12 h 25"/>
                      <a:gd name="T24" fmla="*/ 342 w 371"/>
                      <a:gd name="T25" fmla="*/ 10 h 25"/>
                      <a:gd name="T26" fmla="*/ 354 w 371"/>
                      <a:gd name="T27" fmla="*/ 8 h 25"/>
                      <a:gd name="T28" fmla="*/ 363 w 371"/>
                      <a:gd name="T29" fmla="*/ 6 h 25"/>
                      <a:gd name="T30" fmla="*/ 369 w 371"/>
                      <a:gd name="T31" fmla="*/ 2 h 25"/>
                      <a:gd name="T32" fmla="*/ 371 w 371"/>
                      <a:gd name="T33" fmla="*/ 0 h 25"/>
                      <a:gd name="T34" fmla="*/ 365 w 371"/>
                      <a:gd name="T35" fmla="*/ 0 h 25"/>
                      <a:gd name="T36" fmla="*/ 363 w 371"/>
                      <a:gd name="T37" fmla="*/ 2 h 25"/>
                      <a:gd name="T38" fmla="*/ 358 w 371"/>
                      <a:gd name="T39" fmla="*/ 6 h 25"/>
                      <a:gd name="T40" fmla="*/ 350 w 371"/>
                      <a:gd name="T41" fmla="*/ 8 h 25"/>
                      <a:gd name="T42" fmla="*/ 336 w 371"/>
                      <a:gd name="T43" fmla="*/ 10 h 25"/>
                      <a:gd name="T44" fmla="*/ 321 w 371"/>
                      <a:gd name="T45" fmla="*/ 12 h 25"/>
                      <a:gd name="T46" fmla="*/ 304 w 371"/>
                      <a:gd name="T47" fmla="*/ 13 h 25"/>
                      <a:gd name="T48" fmla="*/ 283 w 371"/>
                      <a:gd name="T49" fmla="*/ 15 h 25"/>
                      <a:gd name="T50" fmla="*/ 258 w 371"/>
                      <a:gd name="T51" fmla="*/ 17 h 25"/>
                      <a:gd name="T52" fmla="*/ 233 w 371"/>
                      <a:gd name="T53" fmla="*/ 19 h 25"/>
                      <a:gd name="T54" fmla="*/ 204 w 371"/>
                      <a:gd name="T55" fmla="*/ 21 h 25"/>
                      <a:gd name="T56" fmla="*/ 173 w 371"/>
                      <a:gd name="T57" fmla="*/ 23 h 25"/>
                      <a:gd name="T58" fmla="*/ 140 w 371"/>
                      <a:gd name="T59" fmla="*/ 23 h 25"/>
                      <a:gd name="T60" fmla="*/ 106 w 371"/>
                      <a:gd name="T61" fmla="*/ 25 h 25"/>
                      <a:gd name="T62" fmla="*/ 71 w 371"/>
                      <a:gd name="T63" fmla="*/ 25 h 25"/>
                      <a:gd name="T64" fmla="*/ 36 w 371"/>
                      <a:gd name="T65" fmla="*/ 25 h 25"/>
                      <a:gd name="T66" fmla="*/ 0 w 371"/>
                      <a:gd name="T67" fmla="*/ 25 h 25"/>
                      <a:gd name="T68" fmla="*/ 0 w 371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1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3" y="25"/>
                        </a:lnTo>
                        <a:lnTo>
                          <a:pt x="108" y="25"/>
                        </a:lnTo>
                        <a:lnTo>
                          <a:pt x="142" y="23"/>
                        </a:lnTo>
                        <a:lnTo>
                          <a:pt x="175" y="23"/>
                        </a:lnTo>
                        <a:lnTo>
                          <a:pt x="206" y="21"/>
                        </a:lnTo>
                        <a:lnTo>
                          <a:pt x="235" y="19"/>
                        </a:lnTo>
                        <a:lnTo>
                          <a:pt x="261" y="19"/>
                        </a:lnTo>
                        <a:lnTo>
                          <a:pt x="286" y="17"/>
                        </a:lnTo>
                        <a:lnTo>
                          <a:pt x="308" y="15"/>
                        </a:lnTo>
                        <a:lnTo>
                          <a:pt x="327" y="12"/>
                        </a:lnTo>
                        <a:lnTo>
                          <a:pt x="342" y="10"/>
                        </a:lnTo>
                        <a:lnTo>
                          <a:pt x="354" y="8"/>
                        </a:lnTo>
                        <a:lnTo>
                          <a:pt x="363" y="6"/>
                        </a:lnTo>
                        <a:lnTo>
                          <a:pt x="369" y="2"/>
                        </a:lnTo>
                        <a:lnTo>
                          <a:pt x="371" y="0"/>
                        </a:lnTo>
                        <a:lnTo>
                          <a:pt x="365" y="0"/>
                        </a:lnTo>
                        <a:lnTo>
                          <a:pt x="363" y="2"/>
                        </a:lnTo>
                        <a:lnTo>
                          <a:pt x="358" y="6"/>
                        </a:lnTo>
                        <a:lnTo>
                          <a:pt x="350" y="8"/>
                        </a:lnTo>
                        <a:lnTo>
                          <a:pt x="336" y="10"/>
                        </a:lnTo>
                        <a:lnTo>
                          <a:pt x="321" y="12"/>
                        </a:lnTo>
                        <a:lnTo>
                          <a:pt x="304" y="13"/>
                        </a:lnTo>
                        <a:lnTo>
                          <a:pt x="283" y="15"/>
                        </a:lnTo>
                        <a:lnTo>
                          <a:pt x="258" y="17"/>
                        </a:lnTo>
                        <a:lnTo>
                          <a:pt x="233" y="19"/>
                        </a:lnTo>
                        <a:lnTo>
                          <a:pt x="204" y="21"/>
                        </a:lnTo>
                        <a:lnTo>
                          <a:pt x="173" y="23"/>
                        </a:lnTo>
                        <a:lnTo>
                          <a:pt x="140" y="23"/>
                        </a:lnTo>
                        <a:lnTo>
                          <a:pt x="106" y="25"/>
                        </a:lnTo>
                        <a:lnTo>
                          <a:pt x="71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8A8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8" name="Freeform 188">
                    <a:extLst>
                      <a:ext uri="{FF2B5EF4-FFF2-40B4-BE49-F238E27FC236}">
                        <a16:creationId xmlns:a16="http://schemas.microsoft.com/office/drawing/2014/main" id="{F24F52BA-4553-4724-A3D7-2992AB867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3" cy="12"/>
                  </a:xfrm>
                  <a:custGeom>
                    <a:avLst/>
                    <a:gdLst>
                      <a:gd name="T0" fmla="*/ 0 w 365"/>
                      <a:gd name="T1" fmla="*/ 25 h 25"/>
                      <a:gd name="T2" fmla="*/ 36 w 365"/>
                      <a:gd name="T3" fmla="*/ 25 h 25"/>
                      <a:gd name="T4" fmla="*/ 71 w 365"/>
                      <a:gd name="T5" fmla="*/ 25 h 25"/>
                      <a:gd name="T6" fmla="*/ 106 w 365"/>
                      <a:gd name="T7" fmla="*/ 25 h 25"/>
                      <a:gd name="T8" fmla="*/ 140 w 365"/>
                      <a:gd name="T9" fmla="*/ 23 h 25"/>
                      <a:gd name="T10" fmla="*/ 173 w 365"/>
                      <a:gd name="T11" fmla="*/ 23 h 25"/>
                      <a:gd name="T12" fmla="*/ 204 w 365"/>
                      <a:gd name="T13" fmla="*/ 21 h 25"/>
                      <a:gd name="T14" fmla="*/ 233 w 365"/>
                      <a:gd name="T15" fmla="*/ 19 h 25"/>
                      <a:gd name="T16" fmla="*/ 258 w 365"/>
                      <a:gd name="T17" fmla="*/ 17 h 25"/>
                      <a:gd name="T18" fmla="*/ 283 w 365"/>
                      <a:gd name="T19" fmla="*/ 15 h 25"/>
                      <a:gd name="T20" fmla="*/ 304 w 365"/>
                      <a:gd name="T21" fmla="*/ 13 h 25"/>
                      <a:gd name="T22" fmla="*/ 321 w 365"/>
                      <a:gd name="T23" fmla="*/ 12 h 25"/>
                      <a:gd name="T24" fmla="*/ 336 w 365"/>
                      <a:gd name="T25" fmla="*/ 10 h 25"/>
                      <a:gd name="T26" fmla="*/ 350 w 365"/>
                      <a:gd name="T27" fmla="*/ 8 h 25"/>
                      <a:gd name="T28" fmla="*/ 358 w 365"/>
                      <a:gd name="T29" fmla="*/ 6 h 25"/>
                      <a:gd name="T30" fmla="*/ 363 w 365"/>
                      <a:gd name="T31" fmla="*/ 2 h 25"/>
                      <a:gd name="T32" fmla="*/ 365 w 365"/>
                      <a:gd name="T33" fmla="*/ 0 h 25"/>
                      <a:gd name="T34" fmla="*/ 360 w 365"/>
                      <a:gd name="T35" fmla="*/ 0 h 25"/>
                      <a:gd name="T36" fmla="*/ 358 w 365"/>
                      <a:gd name="T37" fmla="*/ 2 h 25"/>
                      <a:gd name="T38" fmla="*/ 352 w 365"/>
                      <a:gd name="T39" fmla="*/ 6 h 25"/>
                      <a:gd name="T40" fmla="*/ 344 w 365"/>
                      <a:gd name="T41" fmla="*/ 8 h 25"/>
                      <a:gd name="T42" fmla="*/ 333 w 365"/>
                      <a:gd name="T43" fmla="*/ 10 h 25"/>
                      <a:gd name="T44" fmla="*/ 317 w 365"/>
                      <a:gd name="T45" fmla="*/ 12 h 25"/>
                      <a:gd name="T46" fmla="*/ 298 w 365"/>
                      <a:gd name="T47" fmla="*/ 13 h 25"/>
                      <a:gd name="T48" fmla="*/ 277 w 365"/>
                      <a:gd name="T49" fmla="*/ 15 h 25"/>
                      <a:gd name="T50" fmla="*/ 254 w 365"/>
                      <a:gd name="T51" fmla="*/ 17 h 25"/>
                      <a:gd name="T52" fmla="*/ 229 w 365"/>
                      <a:gd name="T53" fmla="*/ 19 h 25"/>
                      <a:gd name="T54" fmla="*/ 200 w 365"/>
                      <a:gd name="T55" fmla="*/ 21 h 25"/>
                      <a:gd name="T56" fmla="*/ 169 w 365"/>
                      <a:gd name="T57" fmla="*/ 21 h 25"/>
                      <a:gd name="T58" fmla="*/ 138 w 365"/>
                      <a:gd name="T59" fmla="*/ 23 h 25"/>
                      <a:gd name="T60" fmla="*/ 106 w 365"/>
                      <a:gd name="T61" fmla="*/ 23 h 25"/>
                      <a:gd name="T62" fmla="*/ 71 w 365"/>
                      <a:gd name="T63" fmla="*/ 25 h 25"/>
                      <a:gd name="T64" fmla="*/ 36 w 365"/>
                      <a:gd name="T65" fmla="*/ 25 h 25"/>
                      <a:gd name="T66" fmla="*/ 0 w 365"/>
                      <a:gd name="T67" fmla="*/ 25 h 25"/>
                      <a:gd name="T68" fmla="*/ 0 w 365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65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1" y="25"/>
                        </a:lnTo>
                        <a:lnTo>
                          <a:pt x="106" y="25"/>
                        </a:lnTo>
                        <a:lnTo>
                          <a:pt x="140" y="23"/>
                        </a:lnTo>
                        <a:lnTo>
                          <a:pt x="173" y="23"/>
                        </a:lnTo>
                        <a:lnTo>
                          <a:pt x="204" y="21"/>
                        </a:lnTo>
                        <a:lnTo>
                          <a:pt x="233" y="19"/>
                        </a:lnTo>
                        <a:lnTo>
                          <a:pt x="258" y="17"/>
                        </a:lnTo>
                        <a:lnTo>
                          <a:pt x="283" y="15"/>
                        </a:lnTo>
                        <a:lnTo>
                          <a:pt x="304" y="13"/>
                        </a:lnTo>
                        <a:lnTo>
                          <a:pt x="321" y="12"/>
                        </a:lnTo>
                        <a:lnTo>
                          <a:pt x="336" y="10"/>
                        </a:lnTo>
                        <a:lnTo>
                          <a:pt x="350" y="8"/>
                        </a:lnTo>
                        <a:lnTo>
                          <a:pt x="358" y="6"/>
                        </a:lnTo>
                        <a:lnTo>
                          <a:pt x="363" y="2"/>
                        </a:lnTo>
                        <a:lnTo>
                          <a:pt x="365" y="0"/>
                        </a:lnTo>
                        <a:lnTo>
                          <a:pt x="360" y="0"/>
                        </a:lnTo>
                        <a:lnTo>
                          <a:pt x="358" y="2"/>
                        </a:lnTo>
                        <a:lnTo>
                          <a:pt x="352" y="6"/>
                        </a:lnTo>
                        <a:lnTo>
                          <a:pt x="344" y="8"/>
                        </a:lnTo>
                        <a:lnTo>
                          <a:pt x="333" y="10"/>
                        </a:lnTo>
                        <a:lnTo>
                          <a:pt x="317" y="12"/>
                        </a:lnTo>
                        <a:lnTo>
                          <a:pt x="298" y="13"/>
                        </a:lnTo>
                        <a:lnTo>
                          <a:pt x="277" y="15"/>
                        </a:lnTo>
                        <a:lnTo>
                          <a:pt x="254" y="17"/>
                        </a:lnTo>
                        <a:lnTo>
                          <a:pt x="229" y="19"/>
                        </a:lnTo>
                        <a:lnTo>
                          <a:pt x="200" y="21"/>
                        </a:lnTo>
                        <a:lnTo>
                          <a:pt x="169" y="21"/>
                        </a:lnTo>
                        <a:lnTo>
                          <a:pt x="138" y="23"/>
                        </a:lnTo>
                        <a:lnTo>
                          <a:pt x="106" y="23"/>
                        </a:lnTo>
                        <a:lnTo>
                          <a:pt x="71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6A6A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39" name="Freeform 189">
                    <a:extLst>
                      <a:ext uri="{FF2B5EF4-FFF2-40B4-BE49-F238E27FC236}">
                        <a16:creationId xmlns:a16="http://schemas.microsoft.com/office/drawing/2014/main" id="{403F1168-4A58-4988-8955-48DA38AA0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0" cy="12"/>
                  </a:xfrm>
                  <a:custGeom>
                    <a:avLst/>
                    <a:gdLst>
                      <a:gd name="T0" fmla="*/ 0 w 360"/>
                      <a:gd name="T1" fmla="*/ 25 h 25"/>
                      <a:gd name="T2" fmla="*/ 36 w 360"/>
                      <a:gd name="T3" fmla="*/ 25 h 25"/>
                      <a:gd name="T4" fmla="*/ 71 w 360"/>
                      <a:gd name="T5" fmla="*/ 25 h 25"/>
                      <a:gd name="T6" fmla="*/ 106 w 360"/>
                      <a:gd name="T7" fmla="*/ 23 h 25"/>
                      <a:gd name="T8" fmla="*/ 138 w 360"/>
                      <a:gd name="T9" fmla="*/ 23 h 25"/>
                      <a:gd name="T10" fmla="*/ 169 w 360"/>
                      <a:gd name="T11" fmla="*/ 21 h 25"/>
                      <a:gd name="T12" fmla="*/ 200 w 360"/>
                      <a:gd name="T13" fmla="*/ 21 h 25"/>
                      <a:gd name="T14" fmla="*/ 229 w 360"/>
                      <a:gd name="T15" fmla="*/ 19 h 25"/>
                      <a:gd name="T16" fmla="*/ 254 w 360"/>
                      <a:gd name="T17" fmla="*/ 17 h 25"/>
                      <a:gd name="T18" fmla="*/ 277 w 360"/>
                      <a:gd name="T19" fmla="*/ 15 h 25"/>
                      <a:gd name="T20" fmla="*/ 298 w 360"/>
                      <a:gd name="T21" fmla="*/ 13 h 25"/>
                      <a:gd name="T22" fmla="*/ 317 w 360"/>
                      <a:gd name="T23" fmla="*/ 12 h 25"/>
                      <a:gd name="T24" fmla="*/ 333 w 360"/>
                      <a:gd name="T25" fmla="*/ 10 h 25"/>
                      <a:gd name="T26" fmla="*/ 344 w 360"/>
                      <a:gd name="T27" fmla="*/ 8 h 25"/>
                      <a:gd name="T28" fmla="*/ 352 w 360"/>
                      <a:gd name="T29" fmla="*/ 6 h 25"/>
                      <a:gd name="T30" fmla="*/ 358 w 360"/>
                      <a:gd name="T31" fmla="*/ 2 h 25"/>
                      <a:gd name="T32" fmla="*/ 360 w 360"/>
                      <a:gd name="T33" fmla="*/ 0 h 25"/>
                      <a:gd name="T34" fmla="*/ 354 w 360"/>
                      <a:gd name="T35" fmla="*/ 0 h 25"/>
                      <a:gd name="T36" fmla="*/ 352 w 360"/>
                      <a:gd name="T37" fmla="*/ 2 h 25"/>
                      <a:gd name="T38" fmla="*/ 346 w 360"/>
                      <a:gd name="T39" fmla="*/ 6 h 25"/>
                      <a:gd name="T40" fmla="*/ 338 w 360"/>
                      <a:gd name="T41" fmla="*/ 8 h 25"/>
                      <a:gd name="T42" fmla="*/ 327 w 360"/>
                      <a:gd name="T43" fmla="*/ 10 h 25"/>
                      <a:gd name="T44" fmla="*/ 311 w 360"/>
                      <a:gd name="T45" fmla="*/ 12 h 25"/>
                      <a:gd name="T46" fmla="*/ 294 w 360"/>
                      <a:gd name="T47" fmla="*/ 13 h 25"/>
                      <a:gd name="T48" fmla="*/ 273 w 360"/>
                      <a:gd name="T49" fmla="*/ 15 h 25"/>
                      <a:gd name="T50" fmla="*/ 250 w 360"/>
                      <a:gd name="T51" fmla="*/ 17 h 25"/>
                      <a:gd name="T52" fmla="*/ 225 w 360"/>
                      <a:gd name="T53" fmla="*/ 19 h 25"/>
                      <a:gd name="T54" fmla="*/ 196 w 360"/>
                      <a:gd name="T55" fmla="*/ 21 h 25"/>
                      <a:gd name="T56" fmla="*/ 167 w 360"/>
                      <a:gd name="T57" fmla="*/ 21 h 25"/>
                      <a:gd name="T58" fmla="*/ 136 w 360"/>
                      <a:gd name="T59" fmla="*/ 23 h 25"/>
                      <a:gd name="T60" fmla="*/ 104 w 360"/>
                      <a:gd name="T61" fmla="*/ 23 h 25"/>
                      <a:gd name="T62" fmla="*/ 69 w 360"/>
                      <a:gd name="T63" fmla="*/ 25 h 25"/>
                      <a:gd name="T64" fmla="*/ 34 w 360"/>
                      <a:gd name="T65" fmla="*/ 25 h 25"/>
                      <a:gd name="T66" fmla="*/ 0 w 360"/>
                      <a:gd name="T67" fmla="*/ 25 h 25"/>
                      <a:gd name="T68" fmla="*/ 0 w 360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60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1" y="25"/>
                        </a:lnTo>
                        <a:lnTo>
                          <a:pt x="106" y="23"/>
                        </a:lnTo>
                        <a:lnTo>
                          <a:pt x="138" y="23"/>
                        </a:lnTo>
                        <a:lnTo>
                          <a:pt x="169" y="21"/>
                        </a:lnTo>
                        <a:lnTo>
                          <a:pt x="200" y="21"/>
                        </a:lnTo>
                        <a:lnTo>
                          <a:pt x="229" y="19"/>
                        </a:lnTo>
                        <a:lnTo>
                          <a:pt x="254" y="17"/>
                        </a:lnTo>
                        <a:lnTo>
                          <a:pt x="277" y="15"/>
                        </a:lnTo>
                        <a:lnTo>
                          <a:pt x="298" y="13"/>
                        </a:lnTo>
                        <a:lnTo>
                          <a:pt x="317" y="12"/>
                        </a:lnTo>
                        <a:lnTo>
                          <a:pt x="333" y="10"/>
                        </a:lnTo>
                        <a:lnTo>
                          <a:pt x="344" y="8"/>
                        </a:lnTo>
                        <a:lnTo>
                          <a:pt x="352" y="6"/>
                        </a:lnTo>
                        <a:lnTo>
                          <a:pt x="358" y="2"/>
                        </a:lnTo>
                        <a:lnTo>
                          <a:pt x="360" y="0"/>
                        </a:lnTo>
                        <a:lnTo>
                          <a:pt x="354" y="0"/>
                        </a:lnTo>
                        <a:lnTo>
                          <a:pt x="352" y="2"/>
                        </a:lnTo>
                        <a:lnTo>
                          <a:pt x="346" y="6"/>
                        </a:lnTo>
                        <a:lnTo>
                          <a:pt x="338" y="8"/>
                        </a:lnTo>
                        <a:lnTo>
                          <a:pt x="327" y="10"/>
                        </a:lnTo>
                        <a:lnTo>
                          <a:pt x="311" y="12"/>
                        </a:lnTo>
                        <a:lnTo>
                          <a:pt x="294" y="13"/>
                        </a:lnTo>
                        <a:lnTo>
                          <a:pt x="273" y="15"/>
                        </a:lnTo>
                        <a:lnTo>
                          <a:pt x="250" y="17"/>
                        </a:lnTo>
                        <a:lnTo>
                          <a:pt x="225" y="19"/>
                        </a:lnTo>
                        <a:lnTo>
                          <a:pt x="196" y="21"/>
                        </a:lnTo>
                        <a:lnTo>
                          <a:pt x="167" y="21"/>
                        </a:lnTo>
                        <a:lnTo>
                          <a:pt x="136" y="23"/>
                        </a:lnTo>
                        <a:lnTo>
                          <a:pt x="104" y="23"/>
                        </a:lnTo>
                        <a:lnTo>
                          <a:pt x="69" y="25"/>
                        </a:lnTo>
                        <a:lnTo>
                          <a:pt x="34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0" name="Freeform 190">
                    <a:extLst>
                      <a:ext uri="{FF2B5EF4-FFF2-40B4-BE49-F238E27FC236}">
                        <a16:creationId xmlns:a16="http://schemas.microsoft.com/office/drawing/2014/main" id="{542462F9-D2F9-4C93-B883-1FD3526298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77" cy="12"/>
                  </a:xfrm>
                  <a:custGeom>
                    <a:avLst/>
                    <a:gdLst>
                      <a:gd name="T0" fmla="*/ 0 w 354"/>
                      <a:gd name="T1" fmla="*/ 25 h 25"/>
                      <a:gd name="T2" fmla="*/ 34 w 354"/>
                      <a:gd name="T3" fmla="*/ 25 h 25"/>
                      <a:gd name="T4" fmla="*/ 69 w 354"/>
                      <a:gd name="T5" fmla="*/ 25 h 25"/>
                      <a:gd name="T6" fmla="*/ 104 w 354"/>
                      <a:gd name="T7" fmla="*/ 23 h 25"/>
                      <a:gd name="T8" fmla="*/ 136 w 354"/>
                      <a:gd name="T9" fmla="*/ 23 h 25"/>
                      <a:gd name="T10" fmla="*/ 167 w 354"/>
                      <a:gd name="T11" fmla="*/ 21 h 25"/>
                      <a:gd name="T12" fmla="*/ 196 w 354"/>
                      <a:gd name="T13" fmla="*/ 21 h 25"/>
                      <a:gd name="T14" fmla="*/ 225 w 354"/>
                      <a:gd name="T15" fmla="*/ 19 h 25"/>
                      <a:gd name="T16" fmla="*/ 250 w 354"/>
                      <a:gd name="T17" fmla="*/ 17 h 25"/>
                      <a:gd name="T18" fmla="*/ 273 w 354"/>
                      <a:gd name="T19" fmla="*/ 15 h 25"/>
                      <a:gd name="T20" fmla="*/ 294 w 354"/>
                      <a:gd name="T21" fmla="*/ 13 h 25"/>
                      <a:gd name="T22" fmla="*/ 311 w 354"/>
                      <a:gd name="T23" fmla="*/ 12 h 25"/>
                      <a:gd name="T24" fmla="*/ 327 w 354"/>
                      <a:gd name="T25" fmla="*/ 10 h 25"/>
                      <a:gd name="T26" fmla="*/ 338 w 354"/>
                      <a:gd name="T27" fmla="*/ 8 h 25"/>
                      <a:gd name="T28" fmla="*/ 346 w 354"/>
                      <a:gd name="T29" fmla="*/ 6 h 25"/>
                      <a:gd name="T30" fmla="*/ 352 w 354"/>
                      <a:gd name="T31" fmla="*/ 2 h 25"/>
                      <a:gd name="T32" fmla="*/ 354 w 354"/>
                      <a:gd name="T33" fmla="*/ 0 h 25"/>
                      <a:gd name="T34" fmla="*/ 348 w 354"/>
                      <a:gd name="T35" fmla="*/ 0 h 25"/>
                      <a:gd name="T36" fmla="*/ 346 w 354"/>
                      <a:gd name="T37" fmla="*/ 2 h 25"/>
                      <a:gd name="T38" fmla="*/ 340 w 354"/>
                      <a:gd name="T39" fmla="*/ 6 h 25"/>
                      <a:gd name="T40" fmla="*/ 331 w 354"/>
                      <a:gd name="T41" fmla="*/ 8 h 25"/>
                      <a:gd name="T42" fmla="*/ 317 w 354"/>
                      <a:gd name="T43" fmla="*/ 10 h 25"/>
                      <a:gd name="T44" fmla="*/ 302 w 354"/>
                      <a:gd name="T45" fmla="*/ 12 h 25"/>
                      <a:gd name="T46" fmla="*/ 281 w 354"/>
                      <a:gd name="T47" fmla="*/ 13 h 25"/>
                      <a:gd name="T48" fmla="*/ 258 w 354"/>
                      <a:gd name="T49" fmla="*/ 15 h 25"/>
                      <a:gd name="T50" fmla="*/ 233 w 354"/>
                      <a:gd name="T51" fmla="*/ 17 h 25"/>
                      <a:gd name="T52" fmla="*/ 204 w 354"/>
                      <a:gd name="T53" fmla="*/ 19 h 25"/>
                      <a:gd name="T54" fmla="*/ 175 w 354"/>
                      <a:gd name="T55" fmla="*/ 21 h 25"/>
                      <a:gd name="T56" fmla="*/ 142 w 354"/>
                      <a:gd name="T57" fmla="*/ 21 h 25"/>
                      <a:gd name="T58" fmla="*/ 108 w 354"/>
                      <a:gd name="T59" fmla="*/ 23 h 25"/>
                      <a:gd name="T60" fmla="*/ 73 w 354"/>
                      <a:gd name="T61" fmla="*/ 23 h 25"/>
                      <a:gd name="T62" fmla="*/ 36 w 354"/>
                      <a:gd name="T63" fmla="*/ 23 h 25"/>
                      <a:gd name="T64" fmla="*/ 0 w 354"/>
                      <a:gd name="T65" fmla="*/ 25 h 25"/>
                      <a:gd name="T66" fmla="*/ 0 w 354"/>
                      <a:gd name="T67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54" h="25">
                        <a:moveTo>
                          <a:pt x="0" y="25"/>
                        </a:moveTo>
                        <a:lnTo>
                          <a:pt x="34" y="25"/>
                        </a:lnTo>
                        <a:lnTo>
                          <a:pt x="69" y="25"/>
                        </a:lnTo>
                        <a:lnTo>
                          <a:pt x="104" y="23"/>
                        </a:lnTo>
                        <a:lnTo>
                          <a:pt x="136" y="23"/>
                        </a:lnTo>
                        <a:lnTo>
                          <a:pt x="167" y="21"/>
                        </a:lnTo>
                        <a:lnTo>
                          <a:pt x="196" y="21"/>
                        </a:lnTo>
                        <a:lnTo>
                          <a:pt x="225" y="19"/>
                        </a:lnTo>
                        <a:lnTo>
                          <a:pt x="250" y="17"/>
                        </a:lnTo>
                        <a:lnTo>
                          <a:pt x="273" y="15"/>
                        </a:lnTo>
                        <a:lnTo>
                          <a:pt x="294" y="13"/>
                        </a:lnTo>
                        <a:lnTo>
                          <a:pt x="311" y="12"/>
                        </a:lnTo>
                        <a:lnTo>
                          <a:pt x="327" y="10"/>
                        </a:lnTo>
                        <a:lnTo>
                          <a:pt x="338" y="8"/>
                        </a:lnTo>
                        <a:lnTo>
                          <a:pt x="346" y="6"/>
                        </a:lnTo>
                        <a:lnTo>
                          <a:pt x="352" y="2"/>
                        </a:lnTo>
                        <a:lnTo>
                          <a:pt x="354" y="0"/>
                        </a:lnTo>
                        <a:lnTo>
                          <a:pt x="348" y="0"/>
                        </a:lnTo>
                        <a:lnTo>
                          <a:pt x="346" y="2"/>
                        </a:lnTo>
                        <a:lnTo>
                          <a:pt x="340" y="6"/>
                        </a:lnTo>
                        <a:lnTo>
                          <a:pt x="331" y="8"/>
                        </a:lnTo>
                        <a:lnTo>
                          <a:pt x="317" y="10"/>
                        </a:lnTo>
                        <a:lnTo>
                          <a:pt x="302" y="12"/>
                        </a:lnTo>
                        <a:lnTo>
                          <a:pt x="281" y="13"/>
                        </a:lnTo>
                        <a:lnTo>
                          <a:pt x="258" y="15"/>
                        </a:lnTo>
                        <a:lnTo>
                          <a:pt x="233" y="17"/>
                        </a:lnTo>
                        <a:lnTo>
                          <a:pt x="204" y="19"/>
                        </a:lnTo>
                        <a:lnTo>
                          <a:pt x="175" y="21"/>
                        </a:lnTo>
                        <a:lnTo>
                          <a:pt x="142" y="21"/>
                        </a:lnTo>
                        <a:lnTo>
                          <a:pt x="108" y="23"/>
                        </a:lnTo>
                        <a:lnTo>
                          <a:pt x="73" y="23"/>
                        </a:lnTo>
                        <a:lnTo>
                          <a:pt x="36" y="23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3A3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1" name="Freeform 191">
                    <a:extLst>
                      <a:ext uri="{FF2B5EF4-FFF2-40B4-BE49-F238E27FC236}">
                        <a16:creationId xmlns:a16="http://schemas.microsoft.com/office/drawing/2014/main" id="{1DF3D1AD-BD7C-4543-9B0E-22C48F630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74" cy="12"/>
                  </a:xfrm>
                  <a:custGeom>
                    <a:avLst/>
                    <a:gdLst>
                      <a:gd name="T0" fmla="*/ 0 w 348"/>
                      <a:gd name="T1" fmla="*/ 25 h 25"/>
                      <a:gd name="T2" fmla="*/ 36 w 348"/>
                      <a:gd name="T3" fmla="*/ 23 h 25"/>
                      <a:gd name="T4" fmla="*/ 73 w 348"/>
                      <a:gd name="T5" fmla="*/ 23 h 25"/>
                      <a:gd name="T6" fmla="*/ 108 w 348"/>
                      <a:gd name="T7" fmla="*/ 23 h 25"/>
                      <a:gd name="T8" fmla="*/ 142 w 348"/>
                      <a:gd name="T9" fmla="*/ 21 h 25"/>
                      <a:gd name="T10" fmla="*/ 175 w 348"/>
                      <a:gd name="T11" fmla="*/ 21 h 25"/>
                      <a:gd name="T12" fmla="*/ 204 w 348"/>
                      <a:gd name="T13" fmla="*/ 19 h 25"/>
                      <a:gd name="T14" fmla="*/ 233 w 348"/>
                      <a:gd name="T15" fmla="*/ 17 h 25"/>
                      <a:gd name="T16" fmla="*/ 258 w 348"/>
                      <a:gd name="T17" fmla="*/ 15 h 25"/>
                      <a:gd name="T18" fmla="*/ 281 w 348"/>
                      <a:gd name="T19" fmla="*/ 13 h 25"/>
                      <a:gd name="T20" fmla="*/ 302 w 348"/>
                      <a:gd name="T21" fmla="*/ 12 h 25"/>
                      <a:gd name="T22" fmla="*/ 317 w 348"/>
                      <a:gd name="T23" fmla="*/ 10 h 25"/>
                      <a:gd name="T24" fmla="*/ 331 w 348"/>
                      <a:gd name="T25" fmla="*/ 8 h 25"/>
                      <a:gd name="T26" fmla="*/ 340 w 348"/>
                      <a:gd name="T27" fmla="*/ 6 h 25"/>
                      <a:gd name="T28" fmla="*/ 346 w 348"/>
                      <a:gd name="T29" fmla="*/ 2 h 25"/>
                      <a:gd name="T30" fmla="*/ 348 w 348"/>
                      <a:gd name="T31" fmla="*/ 0 h 25"/>
                      <a:gd name="T32" fmla="*/ 342 w 348"/>
                      <a:gd name="T33" fmla="*/ 0 h 25"/>
                      <a:gd name="T34" fmla="*/ 340 w 348"/>
                      <a:gd name="T35" fmla="*/ 2 h 25"/>
                      <a:gd name="T36" fmla="*/ 335 w 348"/>
                      <a:gd name="T37" fmla="*/ 6 h 25"/>
                      <a:gd name="T38" fmla="*/ 325 w 348"/>
                      <a:gd name="T39" fmla="*/ 8 h 25"/>
                      <a:gd name="T40" fmla="*/ 311 w 348"/>
                      <a:gd name="T41" fmla="*/ 10 h 25"/>
                      <a:gd name="T42" fmla="*/ 296 w 348"/>
                      <a:gd name="T43" fmla="*/ 12 h 25"/>
                      <a:gd name="T44" fmla="*/ 277 w 348"/>
                      <a:gd name="T45" fmla="*/ 13 h 25"/>
                      <a:gd name="T46" fmla="*/ 254 w 348"/>
                      <a:gd name="T47" fmla="*/ 15 h 25"/>
                      <a:gd name="T48" fmla="*/ 229 w 348"/>
                      <a:gd name="T49" fmla="*/ 17 h 25"/>
                      <a:gd name="T50" fmla="*/ 202 w 348"/>
                      <a:gd name="T51" fmla="*/ 19 h 25"/>
                      <a:gd name="T52" fmla="*/ 171 w 348"/>
                      <a:gd name="T53" fmla="*/ 21 h 25"/>
                      <a:gd name="T54" fmla="*/ 140 w 348"/>
                      <a:gd name="T55" fmla="*/ 21 h 25"/>
                      <a:gd name="T56" fmla="*/ 106 w 348"/>
                      <a:gd name="T57" fmla="*/ 23 h 25"/>
                      <a:gd name="T58" fmla="*/ 71 w 348"/>
                      <a:gd name="T59" fmla="*/ 23 h 25"/>
                      <a:gd name="T60" fmla="*/ 36 w 348"/>
                      <a:gd name="T61" fmla="*/ 23 h 25"/>
                      <a:gd name="T62" fmla="*/ 0 w 348"/>
                      <a:gd name="T63" fmla="*/ 23 h 25"/>
                      <a:gd name="T64" fmla="*/ 0 w 348"/>
                      <a:gd name="T65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8" h="25">
                        <a:moveTo>
                          <a:pt x="0" y="25"/>
                        </a:moveTo>
                        <a:lnTo>
                          <a:pt x="36" y="23"/>
                        </a:lnTo>
                        <a:lnTo>
                          <a:pt x="73" y="23"/>
                        </a:lnTo>
                        <a:lnTo>
                          <a:pt x="108" y="23"/>
                        </a:lnTo>
                        <a:lnTo>
                          <a:pt x="142" y="21"/>
                        </a:lnTo>
                        <a:lnTo>
                          <a:pt x="175" y="21"/>
                        </a:lnTo>
                        <a:lnTo>
                          <a:pt x="204" y="19"/>
                        </a:lnTo>
                        <a:lnTo>
                          <a:pt x="233" y="17"/>
                        </a:lnTo>
                        <a:lnTo>
                          <a:pt x="258" y="15"/>
                        </a:lnTo>
                        <a:lnTo>
                          <a:pt x="281" y="13"/>
                        </a:lnTo>
                        <a:lnTo>
                          <a:pt x="302" y="12"/>
                        </a:lnTo>
                        <a:lnTo>
                          <a:pt x="317" y="10"/>
                        </a:lnTo>
                        <a:lnTo>
                          <a:pt x="331" y="8"/>
                        </a:lnTo>
                        <a:lnTo>
                          <a:pt x="340" y="6"/>
                        </a:lnTo>
                        <a:lnTo>
                          <a:pt x="346" y="2"/>
                        </a:lnTo>
                        <a:lnTo>
                          <a:pt x="348" y="0"/>
                        </a:lnTo>
                        <a:lnTo>
                          <a:pt x="342" y="0"/>
                        </a:lnTo>
                        <a:lnTo>
                          <a:pt x="340" y="2"/>
                        </a:lnTo>
                        <a:lnTo>
                          <a:pt x="335" y="6"/>
                        </a:lnTo>
                        <a:lnTo>
                          <a:pt x="325" y="8"/>
                        </a:lnTo>
                        <a:lnTo>
                          <a:pt x="311" y="10"/>
                        </a:lnTo>
                        <a:lnTo>
                          <a:pt x="296" y="12"/>
                        </a:lnTo>
                        <a:lnTo>
                          <a:pt x="277" y="13"/>
                        </a:lnTo>
                        <a:lnTo>
                          <a:pt x="254" y="15"/>
                        </a:lnTo>
                        <a:lnTo>
                          <a:pt x="229" y="17"/>
                        </a:lnTo>
                        <a:lnTo>
                          <a:pt x="202" y="19"/>
                        </a:lnTo>
                        <a:lnTo>
                          <a:pt x="171" y="21"/>
                        </a:lnTo>
                        <a:lnTo>
                          <a:pt x="140" y="21"/>
                        </a:lnTo>
                        <a:lnTo>
                          <a:pt x="106" y="23"/>
                        </a:lnTo>
                        <a:lnTo>
                          <a:pt x="71" y="23"/>
                        </a:lnTo>
                        <a:lnTo>
                          <a:pt x="36" y="23"/>
                        </a:lnTo>
                        <a:lnTo>
                          <a:pt x="0" y="23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2A2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2" name="Freeform 192">
                    <a:extLst>
                      <a:ext uri="{FF2B5EF4-FFF2-40B4-BE49-F238E27FC236}">
                        <a16:creationId xmlns:a16="http://schemas.microsoft.com/office/drawing/2014/main" id="{09441942-8144-4E5A-B708-CB332481E9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71" cy="12"/>
                  </a:xfrm>
                  <a:custGeom>
                    <a:avLst/>
                    <a:gdLst>
                      <a:gd name="T0" fmla="*/ 0 w 342"/>
                      <a:gd name="T1" fmla="*/ 23 h 23"/>
                      <a:gd name="T2" fmla="*/ 36 w 342"/>
                      <a:gd name="T3" fmla="*/ 23 h 23"/>
                      <a:gd name="T4" fmla="*/ 71 w 342"/>
                      <a:gd name="T5" fmla="*/ 23 h 23"/>
                      <a:gd name="T6" fmla="*/ 106 w 342"/>
                      <a:gd name="T7" fmla="*/ 23 h 23"/>
                      <a:gd name="T8" fmla="*/ 140 w 342"/>
                      <a:gd name="T9" fmla="*/ 21 h 23"/>
                      <a:gd name="T10" fmla="*/ 171 w 342"/>
                      <a:gd name="T11" fmla="*/ 21 h 23"/>
                      <a:gd name="T12" fmla="*/ 202 w 342"/>
                      <a:gd name="T13" fmla="*/ 19 h 23"/>
                      <a:gd name="T14" fmla="*/ 229 w 342"/>
                      <a:gd name="T15" fmla="*/ 17 h 23"/>
                      <a:gd name="T16" fmla="*/ 254 w 342"/>
                      <a:gd name="T17" fmla="*/ 15 h 23"/>
                      <a:gd name="T18" fmla="*/ 277 w 342"/>
                      <a:gd name="T19" fmla="*/ 13 h 23"/>
                      <a:gd name="T20" fmla="*/ 296 w 342"/>
                      <a:gd name="T21" fmla="*/ 12 h 23"/>
                      <a:gd name="T22" fmla="*/ 311 w 342"/>
                      <a:gd name="T23" fmla="*/ 10 h 23"/>
                      <a:gd name="T24" fmla="*/ 325 w 342"/>
                      <a:gd name="T25" fmla="*/ 8 h 23"/>
                      <a:gd name="T26" fmla="*/ 335 w 342"/>
                      <a:gd name="T27" fmla="*/ 6 h 23"/>
                      <a:gd name="T28" fmla="*/ 340 w 342"/>
                      <a:gd name="T29" fmla="*/ 2 h 23"/>
                      <a:gd name="T30" fmla="*/ 342 w 342"/>
                      <a:gd name="T31" fmla="*/ 0 h 23"/>
                      <a:gd name="T32" fmla="*/ 336 w 342"/>
                      <a:gd name="T33" fmla="*/ 0 h 23"/>
                      <a:gd name="T34" fmla="*/ 335 w 342"/>
                      <a:gd name="T35" fmla="*/ 2 h 23"/>
                      <a:gd name="T36" fmla="*/ 329 w 342"/>
                      <a:gd name="T37" fmla="*/ 6 h 23"/>
                      <a:gd name="T38" fmla="*/ 319 w 342"/>
                      <a:gd name="T39" fmla="*/ 8 h 23"/>
                      <a:gd name="T40" fmla="*/ 308 w 342"/>
                      <a:gd name="T41" fmla="*/ 10 h 23"/>
                      <a:gd name="T42" fmla="*/ 290 w 342"/>
                      <a:gd name="T43" fmla="*/ 12 h 23"/>
                      <a:gd name="T44" fmla="*/ 271 w 342"/>
                      <a:gd name="T45" fmla="*/ 13 h 23"/>
                      <a:gd name="T46" fmla="*/ 250 w 342"/>
                      <a:gd name="T47" fmla="*/ 15 h 23"/>
                      <a:gd name="T48" fmla="*/ 225 w 342"/>
                      <a:gd name="T49" fmla="*/ 17 h 23"/>
                      <a:gd name="T50" fmla="*/ 198 w 342"/>
                      <a:gd name="T51" fmla="*/ 19 h 23"/>
                      <a:gd name="T52" fmla="*/ 169 w 342"/>
                      <a:gd name="T53" fmla="*/ 21 h 23"/>
                      <a:gd name="T54" fmla="*/ 136 w 342"/>
                      <a:gd name="T55" fmla="*/ 21 h 23"/>
                      <a:gd name="T56" fmla="*/ 104 w 342"/>
                      <a:gd name="T57" fmla="*/ 23 h 23"/>
                      <a:gd name="T58" fmla="*/ 71 w 342"/>
                      <a:gd name="T59" fmla="*/ 23 h 23"/>
                      <a:gd name="T60" fmla="*/ 36 w 342"/>
                      <a:gd name="T61" fmla="*/ 23 h 23"/>
                      <a:gd name="T62" fmla="*/ 0 w 342"/>
                      <a:gd name="T63" fmla="*/ 23 h 23"/>
                      <a:gd name="T64" fmla="*/ 0 w 342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2" h="23">
                        <a:moveTo>
                          <a:pt x="0" y="23"/>
                        </a:moveTo>
                        <a:lnTo>
                          <a:pt x="36" y="23"/>
                        </a:lnTo>
                        <a:lnTo>
                          <a:pt x="71" y="23"/>
                        </a:lnTo>
                        <a:lnTo>
                          <a:pt x="106" y="23"/>
                        </a:lnTo>
                        <a:lnTo>
                          <a:pt x="140" y="21"/>
                        </a:lnTo>
                        <a:lnTo>
                          <a:pt x="171" y="21"/>
                        </a:lnTo>
                        <a:lnTo>
                          <a:pt x="202" y="19"/>
                        </a:lnTo>
                        <a:lnTo>
                          <a:pt x="229" y="17"/>
                        </a:lnTo>
                        <a:lnTo>
                          <a:pt x="254" y="15"/>
                        </a:lnTo>
                        <a:lnTo>
                          <a:pt x="277" y="13"/>
                        </a:lnTo>
                        <a:lnTo>
                          <a:pt x="296" y="12"/>
                        </a:lnTo>
                        <a:lnTo>
                          <a:pt x="311" y="10"/>
                        </a:lnTo>
                        <a:lnTo>
                          <a:pt x="325" y="8"/>
                        </a:lnTo>
                        <a:lnTo>
                          <a:pt x="335" y="6"/>
                        </a:lnTo>
                        <a:lnTo>
                          <a:pt x="340" y="2"/>
                        </a:lnTo>
                        <a:lnTo>
                          <a:pt x="342" y="0"/>
                        </a:lnTo>
                        <a:lnTo>
                          <a:pt x="336" y="0"/>
                        </a:lnTo>
                        <a:lnTo>
                          <a:pt x="335" y="2"/>
                        </a:lnTo>
                        <a:lnTo>
                          <a:pt x="329" y="6"/>
                        </a:lnTo>
                        <a:lnTo>
                          <a:pt x="319" y="8"/>
                        </a:lnTo>
                        <a:lnTo>
                          <a:pt x="308" y="10"/>
                        </a:lnTo>
                        <a:lnTo>
                          <a:pt x="290" y="12"/>
                        </a:lnTo>
                        <a:lnTo>
                          <a:pt x="271" y="13"/>
                        </a:lnTo>
                        <a:lnTo>
                          <a:pt x="250" y="15"/>
                        </a:lnTo>
                        <a:lnTo>
                          <a:pt x="225" y="17"/>
                        </a:lnTo>
                        <a:lnTo>
                          <a:pt x="198" y="19"/>
                        </a:lnTo>
                        <a:lnTo>
                          <a:pt x="169" y="21"/>
                        </a:lnTo>
                        <a:lnTo>
                          <a:pt x="136" y="21"/>
                        </a:lnTo>
                        <a:lnTo>
                          <a:pt x="104" y="23"/>
                        </a:lnTo>
                        <a:lnTo>
                          <a:pt x="71" y="23"/>
                        </a:lnTo>
                        <a:lnTo>
                          <a:pt x="36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3" name="Freeform 193">
                    <a:extLst>
                      <a:ext uri="{FF2B5EF4-FFF2-40B4-BE49-F238E27FC236}">
                        <a16:creationId xmlns:a16="http://schemas.microsoft.com/office/drawing/2014/main" id="{A9314256-DC19-4246-B542-71D85D3D8C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8" cy="12"/>
                  </a:xfrm>
                  <a:custGeom>
                    <a:avLst/>
                    <a:gdLst>
                      <a:gd name="T0" fmla="*/ 0 w 336"/>
                      <a:gd name="T1" fmla="*/ 23 h 23"/>
                      <a:gd name="T2" fmla="*/ 36 w 336"/>
                      <a:gd name="T3" fmla="*/ 23 h 23"/>
                      <a:gd name="T4" fmla="*/ 71 w 336"/>
                      <a:gd name="T5" fmla="*/ 23 h 23"/>
                      <a:gd name="T6" fmla="*/ 104 w 336"/>
                      <a:gd name="T7" fmla="*/ 23 h 23"/>
                      <a:gd name="T8" fmla="*/ 136 w 336"/>
                      <a:gd name="T9" fmla="*/ 21 h 23"/>
                      <a:gd name="T10" fmla="*/ 169 w 336"/>
                      <a:gd name="T11" fmla="*/ 21 h 23"/>
                      <a:gd name="T12" fmla="*/ 198 w 336"/>
                      <a:gd name="T13" fmla="*/ 19 h 23"/>
                      <a:gd name="T14" fmla="*/ 225 w 336"/>
                      <a:gd name="T15" fmla="*/ 17 h 23"/>
                      <a:gd name="T16" fmla="*/ 250 w 336"/>
                      <a:gd name="T17" fmla="*/ 15 h 23"/>
                      <a:gd name="T18" fmla="*/ 271 w 336"/>
                      <a:gd name="T19" fmla="*/ 13 h 23"/>
                      <a:gd name="T20" fmla="*/ 290 w 336"/>
                      <a:gd name="T21" fmla="*/ 12 h 23"/>
                      <a:gd name="T22" fmla="*/ 308 w 336"/>
                      <a:gd name="T23" fmla="*/ 10 h 23"/>
                      <a:gd name="T24" fmla="*/ 319 w 336"/>
                      <a:gd name="T25" fmla="*/ 8 h 23"/>
                      <a:gd name="T26" fmla="*/ 329 w 336"/>
                      <a:gd name="T27" fmla="*/ 6 h 23"/>
                      <a:gd name="T28" fmla="*/ 335 w 336"/>
                      <a:gd name="T29" fmla="*/ 2 h 23"/>
                      <a:gd name="T30" fmla="*/ 336 w 336"/>
                      <a:gd name="T31" fmla="*/ 0 h 23"/>
                      <a:gd name="T32" fmla="*/ 331 w 336"/>
                      <a:gd name="T33" fmla="*/ 0 h 23"/>
                      <a:gd name="T34" fmla="*/ 329 w 336"/>
                      <a:gd name="T35" fmla="*/ 2 h 23"/>
                      <a:gd name="T36" fmla="*/ 323 w 336"/>
                      <a:gd name="T37" fmla="*/ 6 h 23"/>
                      <a:gd name="T38" fmla="*/ 313 w 336"/>
                      <a:gd name="T39" fmla="*/ 8 h 23"/>
                      <a:gd name="T40" fmla="*/ 302 w 336"/>
                      <a:gd name="T41" fmla="*/ 10 h 23"/>
                      <a:gd name="T42" fmla="*/ 286 w 336"/>
                      <a:gd name="T43" fmla="*/ 12 h 23"/>
                      <a:gd name="T44" fmla="*/ 267 w 336"/>
                      <a:gd name="T45" fmla="*/ 13 h 23"/>
                      <a:gd name="T46" fmla="*/ 246 w 336"/>
                      <a:gd name="T47" fmla="*/ 15 h 23"/>
                      <a:gd name="T48" fmla="*/ 221 w 336"/>
                      <a:gd name="T49" fmla="*/ 17 h 23"/>
                      <a:gd name="T50" fmla="*/ 194 w 336"/>
                      <a:gd name="T51" fmla="*/ 19 h 23"/>
                      <a:gd name="T52" fmla="*/ 165 w 336"/>
                      <a:gd name="T53" fmla="*/ 19 h 23"/>
                      <a:gd name="T54" fmla="*/ 134 w 336"/>
                      <a:gd name="T55" fmla="*/ 21 h 23"/>
                      <a:gd name="T56" fmla="*/ 102 w 336"/>
                      <a:gd name="T57" fmla="*/ 21 h 23"/>
                      <a:gd name="T58" fmla="*/ 69 w 336"/>
                      <a:gd name="T59" fmla="*/ 23 h 23"/>
                      <a:gd name="T60" fmla="*/ 34 w 336"/>
                      <a:gd name="T61" fmla="*/ 23 h 23"/>
                      <a:gd name="T62" fmla="*/ 0 w 336"/>
                      <a:gd name="T63" fmla="*/ 23 h 23"/>
                      <a:gd name="T64" fmla="*/ 0 w 336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36" h="23">
                        <a:moveTo>
                          <a:pt x="0" y="23"/>
                        </a:moveTo>
                        <a:lnTo>
                          <a:pt x="36" y="23"/>
                        </a:lnTo>
                        <a:lnTo>
                          <a:pt x="71" y="23"/>
                        </a:lnTo>
                        <a:lnTo>
                          <a:pt x="104" y="23"/>
                        </a:lnTo>
                        <a:lnTo>
                          <a:pt x="136" y="21"/>
                        </a:lnTo>
                        <a:lnTo>
                          <a:pt x="169" y="21"/>
                        </a:lnTo>
                        <a:lnTo>
                          <a:pt x="198" y="19"/>
                        </a:lnTo>
                        <a:lnTo>
                          <a:pt x="225" y="17"/>
                        </a:lnTo>
                        <a:lnTo>
                          <a:pt x="250" y="15"/>
                        </a:lnTo>
                        <a:lnTo>
                          <a:pt x="271" y="13"/>
                        </a:lnTo>
                        <a:lnTo>
                          <a:pt x="290" y="12"/>
                        </a:lnTo>
                        <a:lnTo>
                          <a:pt x="308" y="10"/>
                        </a:lnTo>
                        <a:lnTo>
                          <a:pt x="319" y="8"/>
                        </a:lnTo>
                        <a:lnTo>
                          <a:pt x="329" y="6"/>
                        </a:lnTo>
                        <a:lnTo>
                          <a:pt x="335" y="2"/>
                        </a:lnTo>
                        <a:lnTo>
                          <a:pt x="336" y="0"/>
                        </a:lnTo>
                        <a:lnTo>
                          <a:pt x="331" y="0"/>
                        </a:lnTo>
                        <a:lnTo>
                          <a:pt x="329" y="2"/>
                        </a:lnTo>
                        <a:lnTo>
                          <a:pt x="323" y="6"/>
                        </a:lnTo>
                        <a:lnTo>
                          <a:pt x="313" y="8"/>
                        </a:lnTo>
                        <a:lnTo>
                          <a:pt x="302" y="10"/>
                        </a:lnTo>
                        <a:lnTo>
                          <a:pt x="286" y="12"/>
                        </a:lnTo>
                        <a:lnTo>
                          <a:pt x="267" y="13"/>
                        </a:lnTo>
                        <a:lnTo>
                          <a:pt x="246" y="15"/>
                        </a:lnTo>
                        <a:lnTo>
                          <a:pt x="221" y="17"/>
                        </a:lnTo>
                        <a:lnTo>
                          <a:pt x="194" y="19"/>
                        </a:lnTo>
                        <a:lnTo>
                          <a:pt x="165" y="19"/>
                        </a:lnTo>
                        <a:lnTo>
                          <a:pt x="134" y="21"/>
                        </a:lnTo>
                        <a:lnTo>
                          <a:pt x="102" y="21"/>
                        </a:lnTo>
                        <a:lnTo>
                          <a:pt x="69" y="23"/>
                        </a:lnTo>
                        <a:lnTo>
                          <a:pt x="34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E9E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4" name="Freeform 194">
                    <a:extLst>
                      <a:ext uri="{FF2B5EF4-FFF2-40B4-BE49-F238E27FC236}">
                        <a16:creationId xmlns:a16="http://schemas.microsoft.com/office/drawing/2014/main" id="{7F5626C9-1AF8-4BF9-81DC-D80B23FB1D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5" cy="12"/>
                  </a:xfrm>
                  <a:custGeom>
                    <a:avLst/>
                    <a:gdLst>
                      <a:gd name="T0" fmla="*/ 0 w 331"/>
                      <a:gd name="T1" fmla="*/ 23 h 23"/>
                      <a:gd name="T2" fmla="*/ 34 w 331"/>
                      <a:gd name="T3" fmla="*/ 23 h 23"/>
                      <a:gd name="T4" fmla="*/ 69 w 331"/>
                      <a:gd name="T5" fmla="*/ 23 h 23"/>
                      <a:gd name="T6" fmla="*/ 102 w 331"/>
                      <a:gd name="T7" fmla="*/ 21 h 23"/>
                      <a:gd name="T8" fmla="*/ 134 w 331"/>
                      <a:gd name="T9" fmla="*/ 21 h 23"/>
                      <a:gd name="T10" fmla="*/ 165 w 331"/>
                      <a:gd name="T11" fmla="*/ 19 h 23"/>
                      <a:gd name="T12" fmla="*/ 194 w 331"/>
                      <a:gd name="T13" fmla="*/ 19 h 23"/>
                      <a:gd name="T14" fmla="*/ 221 w 331"/>
                      <a:gd name="T15" fmla="*/ 17 h 23"/>
                      <a:gd name="T16" fmla="*/ 246 w 331"/>
                      <a:gd name="T17" fmla="*/ 15 h 23"/>
                      <a:gd name="T18" fmla="*/ 267 w 331"/>
                      <a:gd name="T19" fmla="*/ 13 h 23"/>
                      <a:gd name="T20" fmla="*/ 286 w 331"/>
                      <a:gd name="T21" fmla="*/ 12 h 23"/>
                      <a:gd name="T22" fmla="*/ 302 w 331"/>
                      <a:gd name="T23" fmla="*/ 10 h 23"/>
                      <a:gd name="T24" fmla="*/ 313 w 331"/>
                      <a:gd name="T25" fmla="*/ 8 h 23"/>
                      <a:gd name="T26" fmla="*/ 323 w 331"/>
                      <a:gd name="T27" fmla="*/ 6 h 23"/>
                      <a:gd name="T28" fmla="*/ 329 w 331"/>
                      <a:gd name="T29" fmla="*/ 2 h 23"/>
                      <a:gd name="T30" fmla="*/ 331 w 331"/>
                      <a:gd name="T31" fmla="*/ 0 h 23"/>
                      <a:gd name="T32" fmla="*/ 325 w 331"/>
                      <a:gd name="T33" fmla="*/ 0 h 23"/>
                      <a:gd name="T34" fmla="*/ 323 w 331"/>
                      <a:gd name="T35" fmla="*/ 2 h 23"/>
                      <a:gd name="T36" fmla="*/ 317 w 331"/>
                      <a:gd name="T37" fmla="*/ 6 h 23"/>
                      <a:gd name="T38" fmla="*/ 310 w 331"/>
                      <a:gd name="T39" fmla="*/ 8 h 23"/>
                      <a:gd name="T40" fmla="*/ 296 w 331"/>
                      <a:gd name="T41" fmla="*/ 10 h 23"/>
                      <a:gd name="T42" fmla="*/ 281 w 331"/>
                      <a:gd name="T43" fmla="*/ 12 h 23"/>
                      <a:gd name="T44" fmla="*/ 263 w 331"/>
                      <a:gd name="T45" fmla="*/ 13 h 23"/>
                      <a:gd name="T46" fmla="*/ 242 w 331"/>
                      <a:gd name="T47" fmla="*/ 15 h 23"/>
                      <a:gd name="T48" fmla="*/ 217 w 331"/>
                      <a:gd name="T49" fmla="*/ 17 h 23"/>
                      <a:gd name="T50" fmla="*/ 190 w 331"/>
                      <a:gd name="T51" fmla="*/ 19 h 23"/>
                      <a:gd name="T52" fmla="*/ 163 w 331"/>
                      <a:gd name="T53" fmla="*/ 19 h 23"/>
                      <a:gd name="T54" fmla="*/ 133 w 331"/>
                      <a:gd name="T55" fmla="*/ 21 h 23"/>
                      <a:gd name="T56" fmla="*/ 100 w 331"/>
                      <a:gd name="T57" fmla="*/ 21 h 23"/>
                      <a:gd name="T58" fmla="*/ 67 w 331"/>
                      <a:gd name="T59" fmla="*/ 21 h 23"/>
                      <a:gd name="T60" fmla="*/ 34 w 331"/>
                      <a:gd name="T61" fmla="*/ 23 h 23"/>
                      <a:gd name="T62" fmla="*/ 0 w 331"/>
                      <a:gd name="T63" fmla="*/ 23 h 23"/>
                      <a:gd name="T64" fmla="*/ 0 w 331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31" h="23">
                        <a:moveTo>
                          <a:pt x="0" y="23"/>
                        </a:moveTo>
                        <a:lnTo>
                          <a:pt x="34" y="23"/>
                        </a:lnTo>
                        <a:lnTo>
                          <a:pt x="69" y="23"/>
                        </a:lnTo>
                        <a:lnTo>
                          <a:pt x="102" y="21"/>
                        </a:lnTo>
                        <a:lnTo>
                          <a:pt x="134" y="21"/>
                        </a:lnTo>
                        <a:lnTo>
                          <a:pt x="165" y="19"/>
                        </a:lnTo>
                        <a:lnTo>
                          <a:pt x="194" y="19"/>
                        </a:lnTo>
                        <a:lnTo>
                          <a:pt x="221" y="17"/>
                        </a:lnTo>
                        <a:lnTo>
                          <a:pt x="246" y="15"/>
                        </a:lnTo>
                        <a:lnTo>
                          <a:pt x="267" y="13"/>
                        </a:lnTo>
                        <a:lnTo>
                          <a:pt x="286" y="12"/>
                        </a:lnTo>
                        <a:lnTo>
                          <a:pt x="302" y="10"/>
                        </a:lnTo>
                        <a:lnTo>
                          <a:pt x="313" y="8"/>
                        </a:lnTo>
                        <a:lnTo>
                          <a:pt x="323" y="6"/>
                        </a:lnTo>
                        <a:lnTo>
                          <a:pt x="329" y="2"/>
                        </a:lnTo>
                        <a:lnTo>
                          <a:pt x="331" y="0"/>
                        </a:lnTo>
                        <a:lnTo>
                          <a:pt x="325" y="0"/>
                        </a:lnTo>
                        <a:lnTo>
                          <a:pt x="323" y="2"/>
                        </a:lnTo>
                        <a:lnTo>
                          <a:pt x="317" y="6"/>
                        </a:lnTo>
                        <a:lnTo>
                          <a:pt x="310" y="8"/>
                        </a:lnTo>
                        <a:lnTo>
                          <a:pt x="296" y="10"/>
                        </a:lnTo>
                        <a:lnTo>
                          <a:pt x="281" y="12"/>
                        </a:lnTo>
                        <a:lnTo>
                          <a:pt x="263" y="13"/>
                        </a:lnTo>
                        <a:lnTo>
                          <a:pt x="242" y="15"/>
                        </a:lnTo>
                        <a:lnTo>
                          <a:pt x="217" y="17"/>
                        </a:lnTo>
                        <a:lnTo>
                          <a:pt x="190" y="19"/>
                        </a:lnTo>
                        <a:lnTo>
                          <a:pt x="163" y="19"/>
                        </a:lnTo>
                        <a:lnTo>
                          <a:pt x="133" y="21"/>
                        </a:lnTo>
                        <a:lnTo>
                          <a:pt x="100" y="21"/>
                        </a:lnTo>
                        <a:lnTo>
                          <a:pt x="67" y="21"/>
                        </a:lnTo>
                        <a:lnTo>
                          <a:pt x="34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D9D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5" name="Freeform 195">
                    <a:extLst>
                      <a:ext uri="{FF2B5EF4-FFF2-40B4-BE49-F238E27FC236}">
                        <a16:creationId xmlns:a16="http://schemas.microsoft.com/office/drawing/2014/main" id="{05122B7E-AD8D-423B-8850-5ECA1097C8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2" cy="12"/>
                  </a:xfrm>
                  <a:custGeom>
                    <a:avLst/>
                    <a:gdLst>
                      <a:gd name="T0" fmla="*/ 0 w 325"/>
                      <a:gd name="T1" fmla="*/ 23 h 23"/>
                      <a:gd name="T2" fmla="*/ 34 w 325"/>
                      <a:gd name="T3" fmla="*/ 23 h 23"/>
                      <a:gd name="T4" fmla="*/ 67 w 325"/>
                      <a:gd name="T5" fmla="*/ 21 h 23"/>
                      <a:gd name="T6" fmla="*/ 100 w 325"/>
                      <a:gd name="T7" fmla="*/ 21 h 23"/>
                      <a:gd name="T8" fmla="*/ 133 w 325"/>
                      <a:gd name="T9" fmla="*/ 21 h 23"/>
                      <a:gd name="T10" fmla="*/ 163 w 325"/>
                      <a:gd name="T11" fmla="*/ 19 h 23"/>
                      <a:gd name="T12" fmla="*/ 190 w 325"/>
                      <a:gd name="T13" fmla="*/ 19 h 23"/>
                      <a:gd name="T14" fmla="*/ 217 w 325"/>
                      <a:gd name="T15" fmla="*/ 17 h 23"/>
                      <a:gd name="T16" fmla="*/ 242 w 325"/>
                      <a:gd name="T17" fmla="*/ 15 h 23"/>
                      <a:gd name="T18" fmla="*/ 263 w 325"/>
                      <a:gd name="T19" fmla="*/ 13 h 23"/>
                      <a:gd name="T20" fmla="*/ 281 w 325"/>
                      <a:gd name="T21" fmla="*/ 12 h 23"/>
                      <a:gd name="T22" fmla="*/ 296 w 325"/>
                      <a:gd name="T23" fmla="*/ 10 h 23"/>
                      <a:gd name="T24" fmla="*/ 310 w 325"/>
                      <a:gd name="T25" fmla="*/ 8 h 23"/>
                      <a:gd name="T26" fmla="*/ 317 w 325"/>
                      <a:gd name="T27" fmla="*/ 6 h 23"/>
                      <a:gd name="T28" fmla="*/ 323 w 325"/>
                      <a:gd name="T29" fmla="*/ 2 h 23"/>
                      <a:gd name="T30" fmla="*/ 325 w 325"/>
                      <a:gd name="T31" fmla="*/ 0 h 23"/>
                      <a:gd name="T32" fmla="*/ 319 w 325"/>
                      <a:gd name="T33" fmla="*/ 0 h 23"/>
                      <a:gd name="T34" fmla="*/ 317 w 325"/>
                      <a:gd name="T35" fmla="*/ 2 h 23"/>
                      <a:gd name="T36" fmla="*/ 311 w 325"/>
                      <a:gd name="T37" fmla="*/ 6 h 23"/>
                      <a:gd name="T38" fmla="*/ 304 w 325"/>
                      <a:gd name="T39" fmla="*/ 8 h 23"/>
                      <a:gd name="T40" fmla="*/ 290 w 325"/>
                      <a:gd name="T41" fmla="*/ 10 h 23"/>
                      <a:gd name="T42" fmla="*/ 277 w 325"/>
                      <a:gd name="T43" fmla="*/ 12 h 23"/>
                      <a:gd name="T44" fmla="*/ 258 w 325"/>
                      <a:gd name="T45" fmla="*/ 13 h 23"/>
                      <a:gd name="T46" fmla="*/ 236 w 325"/>
                      <a:gd name="T47" fmla="*/ 15 h 23"/>
                      <a:gd name="T48" fmla="*/ 213 w 325"/>
                      <a:gd name="T49" fmla="*/ 17 h 23"/>
                      <a:gd name="T50" fmla="*/ 188 w 325"/>
                      <a:gd name="T51" fmla="*/ 17 h 23"/>
                      <a:gd name="T52" fmla="*/ 159 w 325"/>
                      <a:gd name="T53" fmla="*/ 19 h 23"/>
                      <a:gd name="T54" fmla="*/ 131 w 325"/>
                      <a:gd name="T55" fmla="*/ 21 h 23"/>
                      <a:gd name="T56" fmla="*/ 100 w 325"/>
                      <a:gd name="T57" fmla="*/ 21 h 23"/>
                      <a:gd name="T58" fmla="*/ 67 w 325"/>
                      <a:gd name="T59" fmla="*/ 21 h 23"/>
                      <a:gd name="T60" fmla="*/ 34 w 325"/>
                      <a:gd name="T61" fmla="*/ 21 h 23"/>
                      <a:gd name="T62" fmla="*/ 0 w 325"/>
                      <a:gd name="T63" fmla="*/ 23 h 23"/>
                      <a:gd name="T64" fmla="*/ 0 w 325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25" h="23">
                        <a:moveTo>
                          <a:pt x="0" y="23"/>
                        </a:moveTo>
                        <a:lnTo>
                          <a:pt x="34" y="23"/>
                        </a:lnTo>
                        <a:lnTo>
                          <a:pt x="67" y="21"/>
                        </a:lnTo>
                        <a:lnTo>
                          <a:pt x="100" y="21"/>
                        </a:lnTo>
                        <a:lnTo>
                          <a:pt x="133" y="21"/>
                        </a:lnTo>
                        <a:lnTo>
                          <a:pt x="163" y="19"/>
                        </a:lnTo>
                        <a:lnTo>
                          <a:pt x="190" y="19"/>
                        </a:lnTo>
                        <a:lnTo>
                          <a:pt x="217" y="17"/>
                        </a:lnTo>
                        <a:lnTo>
                          <a:pt x="242" y="15"/>
                        </a:lnTo>
                        <a:lnTo>
                          <a:pt x="263" y="13"/>
                        </a:lnTo>
                        <a:lnTo>
                          <a:pt x="281" y="12"/>
                        </a:lnTo>
                        <a:lnTo>
                          <a:pt x="296" y="10"/>
                        </a:lnTo>
                        <a:lnTo>
                          <a:pt x="310" y="8"/>
                        </a:lnTo>
                        <a:lnTo>
                          <a:pt x="317" y="6"/>
                        </a:lnTo>
                        <a:lnTo>
                          <a:pt x="323" y="2"/>
                        </a:lnTo>
                        <a:lnTo>
                          <a:pt x="325" y="0"/>
                        </a:lnTo>
                        <a:lnTo>
                          <a:pt x="319" y="0"/>
                        </a:lnTo>
                        <a:lnTo>
                          <a:pt x="317" y="2"/>
                        </a:lnTo>
                        <a:lnTo>
                          <a:pt x="311" y="6"/>
                        </a:lnTo>
                        <a:lnTo>
                          <a:pt x="304" y="8"/>
                        </a:lnTo>
                        <a:lnTo>
                          <a:pt x="290" y="10"/>
                        </a:lnTo>
                        <a:lnTo>
                          <a:pt x="277" y="12"/>
                        </a:lnTo>
                        <a:lnTo>
                          <a:pt x="258" y="13"/>
                        </a:lnTo>
                        <a:lnTo>
                          <a:pt x="236" y="15"/>
                        </a:lnTo>
                        <a:lnTo>
                          <a:pt x="213" y="17"/>
                        </a:lnTo>
                        <a:lnTo>
                          <a:pt x="188" y="17"/>
                        </a:lnTo>
                        <a:lnTo>
                          <a:pt x="159" y="19"/>
                        </a:lnTo>
                        <a:lnTo>
                          <a:pt x="131" y="21"/>
                        </a:lnTo>
                        <a:lnTo>
                          <a:pt x="100" y="21"/>
                        </a:lnTo>
                        <a:lnTo>
                          <a:pt x="67" y="21"/>
                        </a:lnTo>
                        <a:lnTo>
                          <a:pt x="34" y="21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B9B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6" name="Freeform 196">
                    <a:extLst>
                      <a:ext uri="{FF2B5EF4-FFF2-40B4-BE49-F238E27FC236}">
                        <a16:creationId xmlns:a16="http://schemas.microsoft.com/office/drawing/2014/main" id="{561A2584-5A53-4911-A8A4-C18A219A61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0" cy="12"/>
                  </a:xfrm>
                  <a:custGeom>
                    <a:avLst/>
                    <a:gdLst>
                      <a:gd name="T0" fmla="*/ 0 w 319"/>
                      <a:gd name="T1" fmla="*/ 23 h 23"/>
                      <a:gd name="T2" fmla="*/ 34 w 319"/>
                      <a:gd name="T3" fmla="*/ 21 h 23"/>
                      <a:gd name="T4" fmla="*/ 67 w 319"/>
                      <a:gd name="T5" fmla="*/ 21 h 23"/>
                      <a:gd name="T6" fmla="*/ 100 w 319"/>
                      <a:gd name="T7" fmla="*/ 21 h 23"/>
                      <a:gd name="T8" fmla="*/ 131 w 319"/>
                      <a:gd name="T9" fmla="*/ 21 h 23"/>
                      <a:gd name="T10" fmla="*/ 159 w 319"/>
                      <a:gd name="T11" fmla="*/ 19 h 23"/>
                      <a:gd name="T12" fmla="*/ 188 w 319"/>
                      <a:gd name="T13" fmla="*/ 17 h 23"/>
                      <a:gd name="T14" fmla="*/ 213 w 319"/>
                      <a:gd name="T15" fmla="*/ 17 h 23"/>
                      <a:gd name="T16" fmla="*/ 236 w 319"/>
                      <a:gd name="T17" fmla="*/ 15 h 23"/>
                      <a:gd name="T18" fmla="*/ 258 w 319"/>
                      <a:gd name="T19" fmla="*/ 13 h 23"/>
                      <a:gd name="T20" fmla="*/ 277 w 319"/>
                      <a:gd name="T21" fmla="*/ 12 h 23"/>
                      <a:gd name="T22" fmla="*/ 290 w 319"/>
                      <a:gd name="T23" fmla="*/ 10 h 23"/>
                      <a:gd name="T24" fmla="*/ 304 w 319"/>
                      <a:gd name="T25" fmla="*/ 8 h 23"/>
                      <a:gd name="T26" fmla="*/ 311 w 319"/>
                      <a:gd name="T27" fmla="*/ 6 h 23"/>
                      <a:gd name="T28" fmla="*/ 317 w 319"/>
                      <a:gd name="T29" fmla="*/ 2 h 23"/>
                      <a:gd name="T30" fmla="*/ 319 w 319"/>
                      <a:gd name="T31" fmla="*/ 0 h 23"/>
                      <a:gd name="T32" fmla="*/ 313 w 319"/>
                      <a:gd name="T33" fmla="*/ 0 h 23"/>
                      <a:gd name="T34" fmla="*/ 311 w 319"/>
                      <a:gd name="T35" fmla="*/ 2 h 23"/>
                      <a:gd name="T36" fmla="*/ 306 w 319"/>
                      <a:gd name="T37" fmla="*/ 6 h 23"/>
                      <a:gd name="T38" fmla="*/ 298 w 319"/>
                      <a:gd name="T39" fmla="*/ 8 h 23"/>
                      <a:gd name="T40" fmla="*/ 286 w 319"/>
                      <a:gd name="T41" fmla="*/ 10 h 23"/>
                      <a:gd name="T42" fmla="*/ 271 w 319"/>
                      <a:gd name="T43" fmla="*/ 12 h 23"/>
                      <a:gd name="T44" fmla="*/ 254 w 319"/>
                      <a:gd name="T45" fmla="*/ 13 h 23"/>
                      <a:gd name="T46" fmla="*/ 233 w 319"/>
                      <a:gd name="T47" fmla="*/ 15 h 23"/>
                      <a:gd name="T48" fmla="*/ 210 w 319"/>
                      <a:gd name="T49" fmla="*/ 15 h 23"/>
                      <a:gd name="T50" fmla="*/ 184 w 319"/>
                      <a:gd name="T51" fmla="*/ 17 h 23"/>
                      <a:gd name="T52" fmla="*/ 158 w 319"/>
                      <a:gd name="T53" fmla="*/ 19 h 23"/>
                      <a:gd name="T54" fmla="*/ 127 w 319"/>
                      <a:gd name="T55" fmla="*/ 19 h 23"/>
                      <a:gd name="T56" fmla="*/ 98 w 319"/>
                      <a:gd name="T57" fmla="*/ 21 h 23"/>
                      <a:gd name="T58" fmla="*/ 65 w 319"/>
                      <a:gd name="T59" fmla="*/ 21 h 23"/>
                      <a:gd name="T60" fmla="*/ 33 w 319"/>
                      <a:gd name="T61" fmla="*/ 21 h 23"/>
                      <a:gd name="T62" fmla="*/ 0 w 319"/>
                      <a:gd name="T63" fmla="*/ 21 h 23"/>
                      <a:gd name="T64" fmla="*/ 0 w 319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19" h="23">
                        <a:moveTo>
                          <a:pt x="0" y="23"/>
                        </a:moveTo>
                        <a:lnTo>
                          <a:pt x="34" y="21"/>
                        </a:lnTo>
                        <a:lnTo>
                          <a:pt x="67" y="21"/>
                        </a:lnTo>
                        <a:lnTo>
                          <a:pt x="100" y="21"/>
                        </a:lnTo>
                        <a:lnTo>
                          <a:pt x="131" y="21"/>
                        </a:lnTo>
                        <a:lnTo>
                          <a:pt x="159" y="19"/>
                        </a:lnTo>
                        <a:lnTo>
                          <a:pt x="188" y="17"/>
                        </a:lnTo>
                        <a:lnTo>
                          <a:pt x="213" y="17"/>
                        </a:lnTo>
                        <a:lnTo>
                          <a:pt x="236" y="15"/>
                        </a:lnTo>
                        <a:lnTo>
                          <a:pt x="258" y="13"/>
                        </a:lnTo>
                        <a:lnTo>
                          <a:pt x="277" y="12"/>
                        </a:lnTo>
                        <a:lnTo>
                          <a:pt x="290" y="10"/>
                        </a:lnTo>
                        <a:lnTo>
                          <a:pt x="304" y="8"/>
                        </a:lnTo>
                        <a:lnTo>
                          <a:pt x="311" y="6"/>
                        </a:lnTo>
                        <a:lnTo>
                          <a:pt x="317" y="2"/>
                        </a:lnTo>
                        <a:lnTo>
                          <a:pt x="319" y="0"/>
                        </a:lnTo>
                        <a:lnTo>
                          <a:pt x="313" y="0"/>
                        </a:lnTo>
                        <a:lnTo>
                          <a:pt x="311" y="2"/>
                        </a:lnTo>
                        <a:lnTo>
                          <a:pt x="306" y="6"/>
                        </a:lnTo>
                        <a:lnTo>
                          <a:pt x="298" y="8"/>
                        </a:lnTo>
                        <a:lnTo>
                          <a:pt x="286" y="10"/>
                        </a:lnTo>
                        <a:lnTo>
                          <a:pt x="271" y="12"/>
                        </a:lnTo>
                        <a:lnTo>
                          <a:pt x="254" y="13"/>
                        </a:lnTo>
                        <a:lnTo>
                          <a:pt x="233" y="15"/>
                        </a:lnTo>
                        <a:lnTo>
                          <a:pt x="210" y="15"/>
                        </a:lnTo>
                        <a:lnTo>
                          <a:pt x="184" y="17"/>
                        </a:lnTo>
                        <a:lnTo>
                          <a:pt x="158" y="19"/>
                        </a:lnTo>
                        <a:lnTo>
                          <a:pt x="127" y="19"/>
                        </a:lnTo>
                        <a:lnTo>
                          <a:pt x="98" y="21"/>
                        </a:lnTo>
                        <a:lnTo>
                          <a:pt x="65" y="21"/>
                        </a:lnTo>
                        <a:lnTo>
                          <a:pt x="33" y="21"/>
                        </a:lnTo>
                        <a:lnTo>
                          <a:pt x="0" y="21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7" name="Freeform 197">
                    <a:extLst>
                      <a:ext uri="{FF2B5EF4-FFF2-40B4-BE49-F238E27FC236}">
                        <a16:creationId xmlns:a16="http://schemas.microsoft.com/office/drawing/2014/main" id="{288317F9-2CDE-411F-B4D9-477617F066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57" cy="11"/>
                  </a:xfrm>
                  <a:custGeom>
                    <a:avLst/>
                    <a:gdLst>
                      <a:gd name="T0" fmla="*/ 0 w 313"/>
                      <a:gd name="T1" fmla="*/ 21 h 21"/>
                      <a:gd name="T2" fmla="*/ 33 w 313"/>
                      <a:gd name="T3" fmla="*/ 21 h 21"/>
                      <a:gd name="T4" fmla="*/ 65 w 313"/>
                      <a:gd name="T5" fmla="*/ 21 h 21"/>
                      <a:gd name="T6" fmla="*/ 98 w 313"/>
                      <a:gd name="T7" fmla="*/ 21 h 21"/>
                      <a:gd name="T8" fmla="*/ 127 w 313"/>
                      <a:gd name="T9" fmla="*/ 19 h 21"/>
                      <a:gd name="T10" fmla="*/ 158 w 313"/>
                      <a:gd name="T11" fmla="*/ 19 h 21"/>
                      <a:gd name="T12" fmla="*/ 184 w 313"/>
                      <a:gd name="T13" fmla="*/ 17 h 21"/>
                      <a:gd name="T14" fmla="*/ 210 w 313"/>
                      <a:gd name="T15" fmla="*/ 15 h 21"/>
                      <a:gd name="T16" fmla="*/ 233 w 313"/>
                      <a:gd name="T17" fmla="*/ 15 h 21"/>
                      <a:gd name="T18" fmla="*/ 254 w 313"/>
                      <a:gd name="T19" fmla="*/ 13 h 21"/>
                      <a:gd name="T20" fmla="*/ 271 w 313"/>
                      <a:gd name="T21" fmla="*/ 12 h 21"/>
                      <a:gd name="T22" fmla="*/ 286 w 313"/>
                      <a:gd name="T23" fmla="*/ 10 h 21"/>
                      <a:gd name="T24" fmla="*/ 298 w 313"/>
                      <a:gd name="T25" fmla="*/ 8 h 21"/>
                      <a:gd name="T26" fmla="*/ 306 w 313"/>
                      <a:gd name="T27" fmla="*/ 6 h 21"/>
                      <a:gd name="T28" fmla="*/ 311 w 313"/>
                      <a:gd name="T29" fmla="*/ 2 h 21"/>
                      <a:gd name="T30" fmla="*/ 313 w 313"/>
                      <a:gd name="T31" fmla="*/ 0 h 21"/>
                      <a:gd name="T32" fmla="*/ 308 w 313"/>
                      <a:gd name="T33" fmla="*/ 0 h 21"/>
                      <a:gd name="T34" fmla="*/ 306 w 313"/>
                      <a:gd name="T35" fmla="*/ 2 h 21"/>
                      <a:gd name="T36" fmla="*/ 300 w 313"/>
                      <a:gd name="T37" fmla="*/ 4 h 21"/>
                      <a:gd name="T38" fmla="*/ 292 w 313"/>
                      <a:gd name="T39" fmla="*/ 8 h 21"/>
                      <a:gd name="T40" fmla="*/ 281 w 313"/>
                      <a:gd name="T41" fmla="*/ 10 h 21"/>
                      <a:gd name="T42" fmla="*/ 265 w 313"/>
                      <a:gd name="T43" fmla="*/ 12 h 21"/>
                      <a:gd name="T44" fmla="*/ 248 w 313"/>
                      <a:gd name="T45" fmla="*/ 13 h 21"/>
                      <a:gd name="T46" fmla="*/ 229 w 313"/>
                      <a:gd name="T47" fmla="*/ 15 h 21"/>
                      <a:gd name="T48" fmla="*/ 206 w 313"/>
                      <a:gd name="T49" fmla="*/ 15 h 21"/>
                      <a:gd name="T50" fmla="*/ 181 w 313"/>
                      <a:gd name="T51" fmla="*/ 17 h 21"/>
                      <a:gd name="T52" fmla="*/ 154 w 313"/>
                      <a:gd name="T53" fmla="*/ 19 h 21"/>
                      <a:gd name="T54" fmla="*/ 125 w 313"/>
                      <a:gd name="T55" fmla="*/ 19 h 21"/>
                      <a:gd name="T56" fmla="*/ 96 w 313"/>
                      <a:gd name="T57" fmla="*/ 21 h 21"/>
                      <a:gd name="T58" fmla="*/ 65 w 313"/>
                      <a:gd name="T59" fmla="*/ 21 h 21"/>
                      <a:gd name="T60" fmla="*/ 33 w 313"/>
                      <a:gd name="T61" fmla="*/ 21 h 21"/>
                      <a:gd name="T62" fmla="*/ 0 w 313"/>
                      <a:gd name="T63" fmla="*/ 21 h 21"/>
                      <a:gd name="T64" fmla="*/ 0 w 313"/>
                      <a:gd name="T65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13" h="21">
                        <a:moveTo>
                          <a:pt x="0" y="21"/>
                        </a:moveTo>
                        <a:lnTo>
                          <a:pt x="33" y="21"/>
                        </a:lnTo>
                        <a:lnTo>
                          <a:pt x="65" y="21"/>
                        </a:lnTo>
                        <a:lnTo>
                          <a:pt x="98" y="21"/>
                        </a:lnTo>
                        <a:lnTo>
                          <a:pt x="127" y="19"/>
                        </a:lnTo>
                        <a:lnTo>
                          <a:pt x="158" y="19"/>
                        </a:lnTo>
                        <a:lnTo>
                          <a:pt x="184" y="17"/>
                        </a:lnTo>
                        <a:lnTo>
                          <a:pt x="210" y="15"/>
                        </a:lnTo>
                        <a:lnTo>
                          <a:pt x="233" y="15"/>
                        </a:lnTo>
                        <a:lnTo>
                          <a:pt x="254" y="13"/>
                        </a:lnTo>
                        <a:lnTo>
                          <a:pt x="271" y="12"/>
                        </a:lnTo>
                        <a:lnTo>
                          <a:pt x="286" y="10"/>
                        </a:lnTo>
                        <a:lnTo>
                          <a:pt x="298" y="8"/>
                        </a:lnTo>
                        <a:lnTo>
                          <a:pt x="306" y="6"/>
                        </a:lnTo>
                        <a:lnTo>
                          <a:pt x="311" y="2"/>
                        </a:lnTo>
                        <a:lnTo>
                          <a:pt x="313" y="0"/>
                        </a:lnTo>
                        <a:lnTo>
                          <a:pt x="308" y="0"/>
                        </a:lnTo>
                        <a:lnTo>
                          <a:pt x="306" y="2"/>
                        </a:lnTo>
                        <a:lnTo>
                          <a:pt x="300" y="4"/>
                        </a:lnTo>
                        <a:lnTo>
                          <a:pt x="292" y="8"/>
                        </a:lnTo>
                        <a:lnTo>
                          <a:pt x="281" y="10"/>
                        </a:lnTo>
                        <a:lnTo>
                          <a:pt x="265" y="12"/>
                        </a:lnTo>
                        <a:lnTo>
                          <a:pt x="248" y="13"/>
                        </a:lnTo>
                        <a:lnTo>
                          <a:pt x="229" y="15"/>
                        </a:lnTo>
                        <a:lnTo>
                          <a:pt x="206" y="15"/>
                        </a:lnTo>
                        <a:lnTo>
                          <a:pt x="181" y="17"/>
                        </a:lnTo>
                        <a:lnTo>
                          <a:pt x="154" y="19"/>
                        </a:lnTo>
                        <a:lnTo>
                          <a:pt x="125" y="19"/>
                        </a:lnTo>
                        <a:lnTo>
                          <a:pt x="96" y="21"/>
                        </a:lnTo>
                        <a:lnTo>
                          <a:pt x="65" y="21"/>
                        </a:lnTo>
                        <a:lnTo>
                          <a:pt x="33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8989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8" name="Freeform 198">
                    <a:extLst>
                      <a:ext uri="{FF2B5EF4-FFF2-40B4-BE49-F238E27FC236}">
                        <a16:creationId xmlns:a16="http://schemas.microsoft.com/office/drawing/2014/main" id="{EA0B7F5A-F871-4E4B-A305-28FAE4B44C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54" cy="11"/>
                  </a:xfrm>
                  <a:custGeom>
                    <a:avLst/>
                    <a:gdLst>
                      <a:gd name="T0" fmla="*/ 0 w 308"/>
                      <a:gd name="T1" fmla="*/ 21 h 21"/>
                      <a:gd name="T2" fmla="*/ 33 w 308"/>
                      <a:gd name="T3" fmla="*/ 21 h 21"/>
                      <a:gd name="T4" fmla="*/ 65 w 308"/>
                      <a:gd name="T5" fmla="*/ 21 h 21"/>
                      <a:gd name="T6" fmla="*/ 96 w 308"/>
                      <a:gd name="T7" fmla="*/ 21 h 21"/>
                      <a:gd name="T8" fmla="*/ 125 w 308"/>
                      <a:gd name="T9" fmla="*/ 19 h 21"/>
                      <a:gd name="T10" fmla="*/ 154 w 308"/>
                      <a:gd name="T11" fmla="*/ 19 h 21"/>
                      <a:gd name="T12" fmla="*/ 181 w 308"/>
                      <a:gd name="T13" fmla="*/ 17 h 21"/>
                      <a:gd name="T14" fmla="*/ 206 w 308"/>
                      <a:gd name="T15" fmla="*/ 15 h 21"/>
                      <a:gd name="T16" fmla="*/ 229 w 308"/>
                      <a:gd name="T17" fmla="*/ 15 h 21"/>
                      <a:gd name="T18" fmla="*/ 248 w 308"/>
                      <a:gd name="T19" fmla="*/ 13 h 21"/>
                      <a:gd name="T20" fmla="*/ 265 w 308"/>
                      <a:gd name="T21" fmla="*/ 12 h 21"/>
                      <a:gd name="T22" fmla="*/ 281 w 308"/>
                      <a:gd name="T23" fmla="*/ 10 h 21"/>
                      <a:gd name="T24" fmla="*/ 292 w 308"/>
                      <a:gd name="T25" fmla="*/ 8 h 21"/>
                      <a:gd name="T26" fmla="*/ 300 w 308"/>
                      <a:gd name="T27" fmla="*/ 4 h 21"/>
                      <a:gd name="T28" fmla="*/ 306 w 308"/>
                      <a:gd name="T29" fmla="*/ 2 h 21"/>
                      <a:gd name="T30" fmla="*/ 308 w 308"/>
                      <a:gd name="T31" fmla="*/ 0 h 21"/>
                      <a:gd name="T32" fmla="*/ 302 w 308"/>
                      <a:gd name="T33" fmla="*/ 0 h 21"/>
                      <a:gd name="T34" fmla="*/ 300 w 308"/>
                      <a:gd name="T35" fmla="*/ 2 h 21"/>
                      <a:gd name="T36" fmla="*/ 294 w 308"/>
                      <a:gd name="T37" fmla="*/ 6 h 21"/>
                      <a:gd name="T38" fmla="*/ 285 w 308"/>
                      <a:gd name="T39" fmla="*/ 8 h 21"/>
                      <a:gd name="T40" fmla="*/ 271 w 308"/>
                      <a:gd name="T41" fmla="*/ 10 h 21"/>
                      <a:gd name="T42" fmla="*/ 256 w 308"/>
                      <a:gd name="T43" fmla="*/ 12 h 21"/>
                      <a:gd name="T44" fmla="*/ 236 w 308"/>
                      <a:gd name="T45" fmla="*/ 13 h 21"/>
                      <a:gd name="T46" fmla="*/ 213 w 308"/>
                      <a:gd name="T47" fmla="*/ 15 h 21"/>
                      <a:gd name="T48" fmla="*/ 188 w 308"/>
                      <a:gd name="T49" fmla="*/ 17 h 21"/>
                      <a:gd name="T50" fmla="*/ 161 w 308"/>
                      <a:gd name="T51" fmla="*/ 17 h 21"/>
                      <a:gd name="T52" fmla="*/ 131 w 308"/>
                      <a:gd name="T53" fmla="*/ 19 h 21"/>
                      <a:gd name="T54" fmla="*/ 100 w 308"/>
                      <a:gd name="T55" fmla="*/ 19 h 21"/>
                      <a:gd name="T56" fmla="*/ 67 w 308"/>
                      <a:gd name="T57" fmla="*/ 21 h 21"/>
                      <a:gd name="T58" fmla="*/ 34 w 308"/>
                      <a:gd name="T59" fmla="*/ 21 h 21"/>
                      <a:gd name="T60" fmla="*/ 0 w 308"/>
                      <a:gd name="T61" fmla="*/ 21 h 21"/>
                      <a:gd name="T62" fmla="*/ 0 w 308"/>
                      <a:gd name="T63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08" h="21">
                        <a:moveTo>
                          <a:pt x="0" y="21"/>
                        </a:moveTo>
                        <a:lnTo>
                          <a:pt x="33" y="21"/>
                        </a:lnTo>
                        <a:lnTo>
                          <a:pt x="65" y="21"/>
                        </a:lnTo>
                        <a:lnTo>
                          <a:pt x="96" y="21"/>
                        </a:lnTo>
                        <a:lnTo>
                          <a:pt x="125" y="19"/>
                        </a:lnTo>
                        <a:lnTo>
                          <a:pt x="154" y="19"/>
                        </a:lnTo>
                        <a:lnTo>
                          <a:pt x="181" y="17"/>
                        </a:lnTo>
                        <a:lnTo>
                          <a:pt x="206" y="15"/>
                        </a:lnTo>
                        <a:lnTo>
                          <a:pt x="229" y="15"/>
                        </a:lnTo>
                        <a:lnTo>
                          <a:pt x="248" y="13"/>
                        </a:lnTo>
                        <a:lnTo>
                          <a:pt x="265" y="12"/>
                        </a:lnTo>
                        <a:lnTo>
                          <a:pt x="281" y="10"/>
                        </a:lnTo>
                        <a:lnTo>
                          <a:pt x="292" y="8"/>
                        </a:lnTo>
                        <a:lnTo>
                          <a:pt x="300" y="4"/>
                        </a:lnTo>
                        <a:lnTo>
                          <a:pt x="306" y="2"/>
                        </a:lnTo>
                        <a:lnTo>
                          <a:pt x="308" y="0"/>
                        </a:lnTo>
                        <a:lnTo>
                          <a:pt x="302" y="0"/>
                        </a:lnTo>
                        <a:lnTo>
                          <a:pt x="300" y="2"/>
                        </a:lnTo>
                        <a:lnTo>
                          <a:pt x="294" y="6"/>
                        </a:lnTo>
                        <a:lnTo>
                          <a:pt x="285" y="8"/>
                        </a:lnTo>
                        <a:lnTo>
                          <a:pt x="271" y="10"/>
                        </a:lnTo>
                        <a:lnTo>
                          <a:pt x="256" y="12"/>
                        </a:lnTo>
                        <a:lnTo>
                          <a:pt x="236" y="13"/>
                        </a:lnTo>
                        <a:lnTo>
                          <a:pt x="213" y="15"/>
                        </a:lnTo>
                        <a:lnTo>
                          <a:pt x="188" y="17"/>
                        </a:lnTo>
                        <a:lnTo>
                          <a:pt x="161" y="17"/>
                        </a:lnTo>
                        <a:lnTo>
                          <a:pt x="131" y="19"/>
                        </a:lnTo>
                        <a:lnTo>
                          <a:pt x="100" y="19"/>
                        </a:lnTo>
                        <a:lnTo>
                          <a:pt x="67" y="21"/>
                        </a:lnTo>
                        <a:lnTo>
                          <a:pt x="34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9" name="Freeform 199">
                    <a:extLst>
                      <a:ext uri="{FF2B5EF4-FFF2-40B4-BE49-F238E27FC236}">
                        <a16:creationId xmlns:a16="http://schemas.microsoft.com/office/drawing/2014/main" id="{772F4825-991F-40CB-AD20-CE162ED921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51" cy="11"/>
                  </a:xfrm>
                  <a:custGeom>
                    <a:avLst/>
                    <a:gdLst>
                      <a:gd name="T0" fmla="*/ 0 w 302"/>
                      <a:gd name="T1" fmla="*/ 21 h 21"/>
                      <a:gd name="T2" fmla="*/ 34 w 302"/>
                      <a:gd name="T3" fmla="*/ 21 h 21"/>
                      <a:gd name="T4" fmla="*/ 67 w 302"/>
                      <a:gd name="T5" fmla="*/ 21 h 21"/>
                      <a:gd name="T6" fmla="*/ 100 w 302"/>
                      <a:gd name="T7" fmla="*/ 19 h 21"/>
                      <a:gd name="T8" fmla="*/ 131 w 302"/>
                      <a:gd name="T9" fmla="*/ 19 h 21"/>
                      <a:gd name="T10" fmla="*/ 161 w 302"/>
                      <a:gd name="T11" fmla="*/ 17 h 21"/>
                      <a:gd name="T12" fmla="*/ 188 w 302"/>
                      <a:gd name="T13" fmla="*/ 17 h 21"/>
                      <a:gd name="T14" fmla="*/ 213 w 302"/>
                      <a:gd name="T15" fmla="*/ 15 h 21"/>
                      <a:gd name="T16" fmla="*/ 236 w 302"/>
                      <a:gd name="T17" fmla="*/ 13 h 21"/>
                      <a:gd name="T18" fmla="*/ 256 w 302"/>
                      <a:gd name="T19" fmla="*/ 12 h 21"/>
                      <a:gd name="T20" fmla="*/ 271 w 302"/>
                      <a:gd name="T21" fmla="*/ 10 h 21"/>
                      <a:gd name="T22" fmla="*/ 285 w 302"/>
                      <a:gd name="T23" fmla="*/ 8 h 21"/>
                      <a:gd name="T24" fmla="*/ 294 w 302"/>
                      <a:gd name="T25" fmla="*/ 6 h 21"/>
                      <a:gd name="T26" fmla="*/ 300 w 302"/>
                      <a:gd name="T27" fmla="*/ 2 h 21"/>
                      <a:gd name="T28" fmla="*/ 302 w 302"/>
                      <a:gd name="T29" fmla="*/ 0 h 21"/>
                      <a:gd name="T30" fmla="*/ 296 w 302"/>
                      <a:gd name="T31" fmla="*/ 0 h 21"/>
                      <a:gd name="T32" fmla="*/ 294 w 302"/>
                      <a:gd name="T33" fmla="*/ 2 h 21"/>
                      <a:gd name="T34" fmla="*/ 288 w 302"/>
                      <a:gd name="T35" fmla="*/ 6 h 21"/>
                      <a:gd name="T36" fmla="*/ 279 w 302"/>
                      <a:gd name="T37" fmla="*/ 8 h 21"/>
                      <a:gd name="T38" fmla="*/ 267 w 302"/>
                      <a:gd name="T39" fmla="*/ 10 h 21"/>
                      <a:gd name="T40" fmla="*/ 250 w 302"/>
                      <a:gd name="T41" fmla="*/ 12 h 21"/>
                      <a:gd name="T42" fmla="*/ 231 w 302"/>
                      <a:gd name="T43" fmla="*/ 13 h 21"/>
                      <a:gd name="T44" fmla="*/ 210 w 302"/>
                      <a:gd name="T45" fmla="*/ 15 h 21"/>
                      <a:gd name="T46" fmla="*/ 184 w 302"/>
                      <a:gd name="T47" fmla="*/ 15 h 21"/>
                      <a:gd name="T48" fmla="*/ 158 w 302"/>
                      <a:gd name="T49" fmla="*/ 17 h 21"/>
                      <a:gd name="T50" fmla="*/ 129 w 302"/>
                      <a:gd name="T51" fmla="*/ 19 h 21"/>
                      <a:gd name="T52" fmla="*/ 98 w 302"/>
                      <a:gd name="T53" fmla="*/ 19 h 21"/>
                      <a:gd name="T54" fmla="*/ 67 w 302"/>
                      <a:gd name="T55" fmla="*/ 19 h 21"/>
                      <a:gd name="T56" fmla="*/ 34 w 302"/>
                      <a:gd name="T57" fmla="*/ 21 h 21"/>
                      <a:gd name="T58" fmla="*/ 0 w 302"/>
                      <a:gd name="T59" fmla="*/ 21 h 21"/>
                      <a:gd name="T60" fmla="*/ 0 w 302"/>
                      <a:gd name="T61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302" h="21">
                        <a:moveTo>
                          <a:pt x="0" y="21"/>
                        </a:moveTo>
                        <a:lnTo>
                          <a:pt x="34" y="21"/>
                        </a:lnTo>
                        <a:lnTo>
                          <a:pt x="67" y="21"/>
                        </a:lnTo>
                        <a:lnTo>
                          <a:pt x="100" y="19"/>
                        </a:lnTo>
                        <a:lnTo>
                          <a:pt x="131" y="19"/>
                        </a:lnTo>
                        <a:lnTo>
                          <a:pt x="161" y="17"/>
                        </a:lnTo>
                        <a:lnTo>
                          <a:pt x="188" y="17"/>
                        </a:lnTo>
                        <a:lnTo>
                          <a:pt x="213" y="15"/>
                        </a:lnTo>
                        <a:lnTo>
                          <a:pt x="236" y="13"/>
                        </a:lnTo>
                        <a:lnTo>
                          <a:pt x="256" y="12"/>
                        </a:lnTo>
                        <a:lnTo>
                          <a:pt x="271" y="10"/>
                        </a:lnTo>
                        <a:lnTo>
                          <a:pt x="285" y="8"/>
                        </a:lnTo>
                        <a:lnTo>
                          <a:pt x="294" y="6"/>
                        </a:lnTo>
                        <a:lnTo>
                          <a:pt x="300" y="2"/>
                        </a:lnTo>
                        <a:lnTo>
                          <a:pt x="302" y="0"/>
                        </a:lnTo>
                        <a:lnTo>
                          <a:pt x="296" y="0"/>
                        </a:lnTo>
                        <a:lnTo>
                          <a:pt x="294" y="2"/>
                        </a:lnTo>
                        <a:lnTo>
                          <a:pt x="288" y="6"/>
                        </a:lnTo>
                        <a:lnTo>
                          <a:pt x="279" y="8"/>
                        </a:lnTo>
                        <a:lnTo>
                          <a:pt x="267" y="10"/>
                        </a:lnTo>
                        <a:lnTo>
                          <a:pt x="250" y="12"/>
                        </a:lnTo>
                        <a:lnTo>
                          <a:pt x="231" y="13"/>
                        </a:lnTo>
                        <a:lnTo>
                          <a:pt x="210" y="15"/>
                        </a:lnTo>
                        <a:lnTo>
                          <a:pt x="184" y="15"/>
                        </a:lnTo>
                        <a:lnTo>
                          <a:pt x="158" y="17"/>
                        </a:lnTo>
                        <a:lnTo>
                          <a:pt x="129" y="19"/>
                        </a:lnTo>
                        <a:lnTo>
                          <a:pt x="98" y="19"/>
                        </a:lnTo>
                        <a:lnTo>
                          <a:pt x="67" y="19"/>
                        </a:lnTo>
                        <a:lnTo>
                          <a:pt x="34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4949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0" name="Freeform 200">
                    <a:extLst>
                      <a:ext uri="{FF2B5EF4-FFF2-40B4-BE49-F238E27FC236}">
                        <a16:creationId xmlns:a16="http://schemas.microsoft.com/office/drawing/2014/main" id="{E29A88A2-29B6-4328-904D-9919B449C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8" cy="11"/>
                  </a:xfrm>
                  <a:custGeom>
                    <a:avLst/>
                    <a:gdLst>
                      <a:gd name="T0" fmla="*/ 0 w 296"/>
                      <a:gd name="T1" fmla="*/ 21 h 21"/>
                      <a:gd name="T2" fmla="*/ 34 w 296"/>
                      <a:gd name="T3" fmla="*/ 21 h 21"/>
                      <a:gd name="T4" fmla="*/ 67 w 296"/>
                      <a:gd name="T5" fmla="*/ 19 h 21"/>
                      <a:gd name="T6" fmla="*/ 98 w 296"/>
                      <a:gd name="T7" fmla="*/ 19 h 21"/>
                      <a:gd name="T8" fmla="*/ 129 w 296"/>
                      <a:gd name="T9" fmla="*/ 19 h 21"/>
                      <a:gd name="T10" fmla="*/ 158 w 296"/>
                      <a:gd name="T11" fmla="*/ 17 h 21"/>
                      <a:gd name="T12" fmla="*/ 184 w 296"/>
                      <a:gd name="T13" fmla="*/ 15 h 21"/>
                      <a:gd name="T14" fmla="*/ 210 w 296"/>
                      <a:gd name="T15" fmla="*/ 15 h 21"/>
                      <a:gd name="T16" fmla="*/ 231 w 296"/>
                      <a:gd name="T17" fmla="*/ 13 h 21"/>
                      <a:gd name="T18" fmla="*/ 250 w 296"/>
                      <a:gd name="T19" fmla="*/ 12 h 21"/>
                      <a:gd name="T20" fmla="*/ 267 w 296"/>
                      <a:gd name="T21" fmla="*/ 10 h 21"/>
                      <a:gd name="T22" fmla="*/ 279 w 296"/>
                      <a:gd name="T23" fmla="*/ 8 h 21"/>
                      <a:gd name="T24" fmla="*/ 288 w 296"/>
                      <a:gd name="T25" fmla="*/ 6 h 21"/>
                      <a:gd name="T26" fmla="*/ 294 w 296"/>
                      <a:gd name="T27" fmla="*/ 2 h 21"/>
                      <a:gd name="T28" fmla="*/ 296 w 296"/>
                      <a:gd name="T29" fmla="*/ 0 h 21"/>
                      <a:gd name="T30" fmla="*/ 290 w 296"/>
                      <a:gd name="T31" fmla="*/ 0 h 21"/>
                      <a:gd name="T32" fmla="*/ 288 w 296"/>
                      <a:gd name="T33" fmla="*/ 2 h 21"/>
                      <a:gd name="T34" fmla="*/ 283 w 296"/>
                      <a:gd name="T35" fmla="*/ 4 h 21"/>
                      <a:gd name="T36" fmla="*/ 273 w 296"/>
                      <a:gd name="T37" fmla="*/ 8 h 21"/>
                      <a:gd name="T38" fmla="*/ 261 w 296"/>
                      <a:gd name="T39" fmla="*/ 10 h 21"/>
                      <a:gd name="T40" fmla="*/ 246 w 296"/>
                      <a:gd name="T41" fmla="*/ 12 h 21"/>
                      <a:gd name="T42" fmla="*/ 227 w 296"/>
                      <a:gd name="T43" fmla="*/ 13 h 21"/>
                      <a:gd name="T44" fmla="*/ 206 w 296"/>
                      <a:gd name="T45" fmla="*/ 13 h 21"/>
                      <a:gd name="T46" fmla="*/ 181 w 296"/>
                      <a:gd name="T47" fmla="*/ 15 h 21"/>
                      <a:gd name="T48" fmla="*/ 154 w 296"/>
                      <a:gd name="T49" fmla="*/ 17 h 21"/>
                      <a:gd name="T50" fmla="*/ 127 w 296"/>
                      <a:gd name="T51" fmla="*/ 17 h 21"/>
                      <a:gd name="T52" fmla="*/ 96 w 296"/>
                      <a:gd name="T53" fmla="*/ 19 h 21"/>
                      <a:gd name="T54" fmla="*/ 65 w 296"/>
                      <a:gd name="T55" fmla="*/ 19 h 21"/>
                      <a:gd name="T56" fmla="*/ 33 w 296"/>
                      <a:gd name="T57" fmla="*/ 19 h 21"/>
                      <a:gd name="T58" fmla="*/ 0 w 296"/>
                      <a:gd name="T59" fmla="*/ 19 h 21"/>
                      <a:gd name="T60" fmla="*/ 0 w 296"/>
                      <a:gd name="T61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96" h="21">
                        <a:moveTo>
                          <a:pt x="0" y="21"/>
                        </a:moveTo>
                        <a:lnTo>
                          <a:pt x="34" y="21"/>
                        </a:lnTo>
                        <a:lnTo>
                          <a:pt x="67" y="19"/>
                        </a:lnTo>
                        <a:lnTo>
                          <a:pt x="98" y="19"/>
                        </a:lnTo>
                        <a:lnTo>
                          <a:pt x="129" y="19"/>
                        </a:lnTo>
                        <a:lnTo>
                          <a:pt x="158" y="17"/>
                        </a:lnTo>
                        <a:lnTo>
                          <a:pt x="184" y="15"/>
                        </a:lnTo>
                        <a:lnTo>
                          <a:pt x="210" y="15"/>
                        </a:lnTo>
                        <a:lnTo>
                          <a:pt x="231" y="13"/>
                        </a:lnTo>
                        <a:lnTo>
                          <a:pt x="250" y="12"/>
                        </a:lnTo>
                        <a:lnTo>
                          <a:pt x="267" y="10"/>
                        </a:lnTo>
                        <a:lnTo>
                          <a:pt x="279" y="8"/>
                        </a:lnTo>
                        <a:lnTo>
                          <a:pt x="288" y="6"/>
                        </a:lnTo>
                        <a:lnTo>
                          <a:pt x="294" y="2"/>
                        </a:lnTo>
                        <a:lnTo>
                          <a:pt x="296" y="0"/>
                        </a:lnTo>
                        <a:lnTo>
                          <a:pt x="290" y="0"/>
                        </a:lnTo>
                        <a:lnTo>
                          <a:pt x="288" y="2"/>
                        </a:lnTo>
                        <a:lnTo>
                          <a:pt x="283" y="4"/>
                        </a:lnTo>
                        <a:lnTo>
                          <a:pt x="273" y="8"/>
                        </a:lnTo>
                        <a:lnTo>
                          <a:pt x="261" y="10"/>
                        </a:lnTo>
                        <a:lnTo>
                          <a:pt x="246" y="12"/>
                        </a:lnTo>
                        <a:lnTo>
                          <a:pt x="227" y="13"/>
                        </a:lnTo>
                        <a:lnTo>
                          <a:pt x="206" y="13"/>
                        </a:lnTo>
                        <a:lnTo>
                          <a:pt x="181" y="15"/>
                        </a:lnTo>
                        <a:lnTo>
                          <a:pt x="154" y="17"/>
                        </a:lnTo>
                        <a:lnTo>
                          <a:pt x="127" y="17"/>
                        </a:lnTo>
                        <a:lnTo>
                          <a:pt x="96" y="19"/>
                        </a:lnTo>
                        <a:lnTo>
                          <a:pt x="65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2929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1" name="Freeform 201">
                    <a:extLst>
                      <a:ext uri="{FF2B5EF4-FFF2-40B4-BE49-F238E27FC236}">
                        <a16:creationId xmlns:a16="http://schemas.microsoft.com/office/drawing/2014/main" id="{3E036331-3997-4ABB-8940-6BE7EE89A8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5" cy="10"/>
                  </a:xfrm>
                  <a:custGeom>
                    <a:avLst/>
                    <a:gdLst>
                      <a:gd name="T0" fmla="*/ 0 w 290"/>
                      <a:gd name="T1" fmla="*/ 19 h 19"/>
                      <a:gd name="T2" fmla="*/ 33 w 290"/>
                      <a:gd name="T3" fmla="*/ 19 h 19"/>
                      <a:gd name="T4" fmla="*/ 65 w 290"/>
                      <a:gd name="T5" fmla="*/ 19 h 19"/>
                      <a:gd name="T6" fmla="*/ 96 w 290"/>
                      <a:gd name="T7" fmla="*/ 19 h 19"/>
                      <a:gd name="T8" fmla="*/ 127 w 290"/>
                      <a:gd name="T9" fmla="*/ 17 h 19"/>
                      <a:gd name="T10" fmla="*/ 154 w 290"/>
                      <a:gd name="T11" fmla="*/ 17 h 19"/>
                      <a:gd name="T12" fmla="*/ 181 w 290"/>
                      <a:gd name="T13" fmla="*/ 15 h 19"/>
                      <a:gd name="T14" fmla="*/ 206 w 290"/>
                      <a:gd name="T15" fmla="*/ 13 h 19"/>
                      <a:gd name="T16" fmla="*/ 227 w 290"/>
                      <a:gd name="T17" fmla="*/ 13 h 19"/>
                      <a:gd name="T18" fmla="*/ 246 w 290"/>
                      <a:gd name="T19" fmla="*/ 12 h 19"/>
                      <a:gd name="T20" fmla="*/ 261 w 290"/>
                      <a:gd name="T21" fmla="*/ 10 h 19"/>
                      <a:gd name="T22" fmla="*/ 273 w 290"/>
                      <a:gd name="T23" fmla="*/ 8 h 19"/>
                      <a:gd name="T24" fmla="*/ 283 w 290"/>
                      <a:gd name="T25" fmla="*/ 4 h 19"/>
                      <a:gd name="T26" fmla="*/ 288 w 290"/>
                      <a:gd name="T27" fmla="*/ 2 h 19"/>
                      <a:gd name="T28" fmla="*/ 290 w 290"/>
                      <a:gd name="T29" fmla="*/ 0 h 19"/>
                      <a:gd name="T30" fmla="*/ 285 w 290"/>
                      <a:gd name="T31" fmla="*/ 0 h 19"/>
                      <a:gd name="T32" fmla="*/ 283 w 290"/>
                      <a:gd name="T33" fmla="*/ 2 h 19"/>
                      <a:gd name="T34" fmla="*/ 277 w 290"/>
                      <a:gd name="T35" fmla="*/ 4 h 19"/>
                      <a:gd name="T36" fmla="*/ 267 w 290"/>
                      <a:gd name="T37" fmla="*/ 8 h 19"/>
                      <a:gd name="T38" fmla="*/ 256 w 290"/>
                      <a:gd name="T39" fmla="*/ 10 h 19"/>
                      <a:gd name="T40" fmla="*/ 240 w 290"/>
                      <a:gd name="T41" fmla="*/ 12 h 19"/>
                      <a:gd name="T42" fmla="*/ 223 w 290"/>
                      <a:gd name="T43" fmla="*/ 12 h 19"/>
                      <a:gd name="T44" fmla="*/ 202 w 290"/>
                      <a:gd name="T45" fmla="*/ 13 h 19"/>
                      <a:gd name="T46" fmla="*/ 177 w 290"/>
                      <a:gd name="T47" fmla="*/ 15 h 19"/>
                      <a:gd name="T48" fmla="*/ 152 w 290"/>
                      <a:gd name="T49" fmla="*/ 17 h 19"/>
                      <a:gd name="T50" fmla="*/ 123 w 290"/>
                      <a:gd name="T51" fmla="*/ 17 h 19"/>
                      <a:gd name="T52" fmla="*/ 94 w 290"/>
                      <a:gd name="T53" fmla="*/ 19 h 19"/>
                      <a:gd name="T54" fmla="*/ 63 w 290"/>
                      <a:gd name="T55" fmla="*/ 19 h 19"/>
                      <a:gd name="T56" fmla="*/ 33 w 290"/>
                      <a:gd name="T57" fmla="*/ 19 h 19"/>
                      <a:gd name="T58" fmla="*/ 0 w 290"/>
                      <a:gd name="T59" fmla="*/ 19 h 19"/>
                      <a:gd name="T60" fmla="*/ 0 w 290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90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5" y="19"/>
                        </a:lnTo>
                        <a:lnTo>
                          <a:pt x="96" y="19"/>
                        </a:lnTo>
                        <a:lnTo>
                          <a:pt x="127" y="17"/>
                        </a:lnTo>
                        <a:lnTo>
                          <a:pt x="154" y="17"/>
                        </a:lnTo>
                        <a:lnTo>
                          <a:pt x="181" y="15"/>
                        </a:lnTo>
                        <a:lnTo>
                          <a:pt x="206" y="13"/>
                        </a:lnTo>
                        <a:lnTo>
                          <a:pt x="227" y="13"/>
                        </a:lnTo>
                        <a:lnTo>
                          <a:pt x="246" y="12"/>
                        </a:lnTo>
                        <a:lnTo>
                          <a:pt x="261" y="10"/>
                        </a:lnTo>
                        <a:lnTo>
                          <a:pt x="273" y="8"/>
                        </a:lnTo>
                        <a:lnTo>
                          <a:pt x="283" y="4"/>
                        </a:lnTo>
                        <a:lnTo>
                          <a:pt x="288" y="2"/>
                        </a:lnTo>
                        <a:lnTo>
                          <a:pt x="290" y="0"/>
                        </a:lnTo>
                        <a:lnTo>
                          <a:pt x="285" y="0"/>
                        </a:lnTo>
                        <a:lnTo>
                          <a:pt x="283" y="2"/>
                        </a:lnTo>
                        <a:lnTo>
                          <a:pt x="277" y="4"/>
                        </a:lnTo>
                        <a:lnTo>
                          <a:pt x="267" y="8"/>
                        </a:lnTo>
                        <a:lnTo>
                          <a:pt x="256" y="10"/>
                        </a:lnTo>
                        <a:lnTo>
                          <a:pt x="240" y="12"/>
                        </a:lnTo>
                        <a:lnTo>
                          <a:pt x="223" y="12"/>
                        </a:lnTo>
                        <a:lnTo>
                          <a:pt x="202" y="13"/>
                        </a:lnTo>
                        <a:lnTo>
                          <a:pt x="177" y="15"/>
                        </a:lnTo>
                        <a:lnTo>
                          <a:pt x="152" y="17"/>
                        </a:lnTo>
                        <a:lnTo>
                          <a:pt x="123" y="17"/>
                        </a:lnTo>
                        <a:lnTo>
                          <a:pt x="94" y="19"/>
                        </a:lnTo>
                        <a:lnTo>
                          <a:pt x="63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90909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2" name="Freeform 202">
                    <a:extLst>
                      <a:ext uri="{FF2B5EF4-FFF2-40B4-BE49-F238E27FC236}">
                        <a16:creationId xmlns:a16="http://schemas.microsoft.com/office/drawing/2014/main" id="{6CD4A20F-2593-40E7-B680-631B8B9713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2" cy="10"/>
                  </a:xfrm>
                  <a:custGeom>
                    <a:avLst/>
                    <a:gdLst>
                      <a:gd name="T0" fmla="*/ 0 w 285"/>
                      <a:gd name="T1" fmla="*/ 19 h 19"/>
                      <a:gd name="T2" fmla="*/ 33 w 285"/>
                      <a:gd name="T3" fmla="*/ 19 h 19"/>
                      <a:gd name="T4" fmla="*/ 63 w 285"/>
                      <a:gd name="T5" fmla="*/ 19 h 19"/>
                      <a:gd name="T6" fmla="*/ 94 w 285"/>
                      <a:gd name="T7" fmla="*/ 19 h 19"/>
                      <a:gd name="T8" fmla="*/ 123 w 285"/>
                      <a:gd name="T9" fmla="*/ 17 h 19"/>
                      <a:gd name="T10" fmla="*/ 152 w 285"/>
                      <a:gd name="T11" fmla="*/ 17 h 19"/>
                      <a:gd name="T12" fmla="*/ 177 w 285"/>
                      <a:gd name="T13" fmla="*/ 15 h 19"/>
                      <a:gd name="T14" fmla="*/ 202 w 285"/>
                      <a:gd name="T15" fmla="*/ 13 h 19"/>
                      <a:gd name="T16" fmla="*/ 223 w 285"/>
                      <a:gd name="T17" fmla="*/ 12 h 19"/>
                      <a:gd name="T18" fmla="*/ 240 w 285"/>
                      <a:gd name="T19" fmla="*/ 12 h 19"/>
                      <a:gd name="T20" fmla="*/ 256 w 285"/>
                      <a:gd name="T21" fmla="*/ 10 h 19"/>
                      <a:gd name="T22" fmla="*/ 267 w 285"/>
                      <a:gd name="T23" fmla="*/ 8 h 19"/>
                      <a:gd name="T24" fmla="*/ 277 w 285"/>
                      <a:gd name="T25" fmla="*/ 4 h 19"/>
                      <a:gd name="T26" fmla="*/ 283 w 285"/>
                      <a:gd name="T27" fmla="*/ 2 h 19"/>
                      <a:gd name="T28" fmla="*/ 285 w 285"/>
                      <a:gd name="T29" fmla="*/ 0 h 19"/>
                      <a:gd name="T30" fmla="*/ 279 w 285"/>
                      <a:gd name="T31" fmla="*/ 0 h 19"/>
                      <a:gd name="T32" fmla="*/ 277 w 285"/>
                      <a:gd name="T33" fmla="*/ 2 h 19"/>
                      <a:gd name="T34" fmla="*/ 271 w 285"/>
                      <a:gd name="T35" fmla="*/ 4 h 19"/>
                      <a:gd name="T36" fmla="*/ 263 w 285"/>
                      <a:gd name="T37" fmla="*/ 6 h 19"/>
                      <a:gd name="T38" fmla="*/ 250 w 285"/>
                      <a:gd name="T39" fmla="*/ 8 h 19"/>
                      <a:gd name="T40" fmla="*/ 236 w 285"/>
                      <a:gd name="T41" fmla="*/ 10 h 19"/>
                      <a:gd name="T42" fmla="*/ 217 w 285"/>
                      <a:gd name="T43" fmla="*/ 12 h 19"/>
                      <a:gd name="T44" fmla="*/ 196 w 285"/>
                      <a:gd name="T45" fmla="*/ 13 h 19"/>
                      <a:gd name="T46" fmla="*/ 173 w 285"/>
                      <a:gd name="T47" fmla="*/ 15 h 19"/>
                      <a:gd name="T48" fmla="*/ 148 w 285"/>
                      <a:gd name="T49" fmla="*/ 17 h 19"/>
                      <a:gd name="T50" fmla="*/ 121 w 285"/>
                      <a:gd name="T51" fmla="*/ 17 h 19"/>
                      <a:gd name="T52" fmla="*/ 92 w 285"/>
                      <a:gd name="T53" fmla="*/ 19 h 19"/>
                      <a:gd name="T54" fmla="*/ 63 w 285"/>
                      <a:gd name="T55" fmla="*/ 19 h 19"/>
                      <a:gd name="T56" fmla="*/ 33 w 285"/>
                      <a:gd name="T57" fmla="*/ 19 h 19"/>
                      <a:gd name="T58" fmla="*/ 0 w 285"/>
                      <a:gd name="T59" fmla="*/ 19 h 19"/>
                      <a:gd name="T60" fmla="*/ 0 w 285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85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3" y="19"/>
                        </a:lnTo>
                        <a:lnTo>
                          <a:pt x="94" y="19"/>
                        </a:lnTo>
                        <a:lnTo>
                          <a:pt x="123" y="17"/>
                        </a:lnTo>
                        <a:lnTo>
                          <a:pt x="152" y="17"/>
                        </a:lnTo>
                        <a:lnTo>
                          <a:pt x="177" y="15"/>
                        </a:lnTo>
                        <a:lnTo>
                          <a:pt x="202" y="13"/>
                        </a:lnTo>
                        <a:lnTo>
                          <a:pt x="223" y="12"/>
                        </a:lnTo>
                        <a:lnTo>
                          <a:pt x="240" y="12"/>
                        </a:lnTo>
                        <a:lnTo>
                          <a:pt x="256" y="10"/>
                        </a:lnTo>
                        <a:lnTo>
                          <a:pt x="267" y="8"/>
                        </a:lnTo>
                        <a:lnTo>
                          <a:pt x="277" y="4"/>
                        </a:lnTo>
                        <a:lnTo>
                          <a:pt x="283" y="2"/>
                        </a:lnTo>
                        <a:lnTo>
                          <a:pt x="285" y="0"/>
                        </a:lnTo>
                        <a:lnTo>
                          <a:pt x="279" y="0"/>
                        </a:lnTo>
                        <a:lnTo>
                          <a:pt x="277" y="2"/>
                        </a:lnTo>
                        <a:lnTo>
                          <a:pt x="271" y="4"/>
                        </a:lnTo>
                        <a:lnTo>
                          <a:pt x="263" y="6"/>
                        </a:lnTo>
                        <a:lnTo>
                          <a:pt x="250" y="8"/>
                        </a:lnTo>
                        <a:lnTo>
                          <a:pt x="236" y="10"/>
                        </a:lnTo>
                        <a:lnTo>
                          <a:pt x="217" y="12"/>
                        </a:lnTo>
                        <a:lnTo>
                          <a:pt x="196" y="13"/>
                        </a:lnTo>
                        <a:lnTo>
                          <a:pt x="173" y="15"/>
                        </a:lnTo>
                        <a:lnTo>
                          <a:pt x="148" y="17"/>
                        </a:lnTo>
                        <a:lnTo>
                          <a:pt x="121" y="17"/>
                        </a:lnTo>
                        <a:lnTo>
                          <a:pt x="92" y="19"/>
                        </a:lnTo>
                        <a:lnTo>
                          <a:pt x="63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E8E8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3" name="Freeform 203">
                    <a:extLst>
                      <a:ext uri="{FF2B5EF4-FFF2-40B4-BE49-F238E27FC236}">
                        <a16:creationId xmlns:a16="http://schemas.microsoft.com/office/drawing/2014/main" id="{8FC7DE05-8BAE-42B4-93FD-79858E3825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9" cy="10"/>
                  </a:xfrm>
                  <a:custGeom>
                    <a:avLst/>
                    <a:gdLst>
                      <a:gd name="T0" fmla="*/ 0 w 279"/>
                      <a:gd name="T1" fmla="*/ 19 h 19"/>
                      <a:gd name="T2" fmla="*/ 33 w 279"/>
                      <a:gd name="T3" fmla="*/ 19 h 19"/>
                      <a:gd name="T4" fmla="*/ 63 w 279"/>
                      <a:gd name="T5" fmla="*/ 19 h 19"/>
                      <a:gd name="T6" fmla="*/ 92 w 279"/>
                      <a:gd name="T7" fmla="*/ 19 h 19"/>
                      <a:gd name="T8" fmla="*/ 121 w 279"/>
                      <a:gd name="T9" fmla="*/ 17 h 19"/>
                      <a:gd name="T10" fmla="*/ 148 w 279"/>
                      <a:gd name="T11" fmla="*/ 17 h 19"/>
                      <a:gd name="T12" fmla="*/ 173 w 279"/>
                      <a:gd name="T13" fmla="*/ 15 h 19"/>
                      <a:gd name="T14" fmla="*/ 196 w 279"/>
                      <a:gd name="T15" fmla="*/ 13 h 19"/>
                      <a:gd name="T16" fmla="*/ 217 w 279"/>
                      <a:gd name="T17" fmla="*/ 12 h 19"/>
                      <a:gd name="T18" fmla="*/ 236 w 279"/>
                      <a:gd name="T19" fmla="*/ 10 h 19"/>
                      <a:gd name="T20" fmla="*/ 250 w 279"/>
                      <a:gd name="T21" fmla="*/ 8 h 19"/>
                      <a:gd name="T22" fmla="*/ 263 w 279"/>
                      <a:gd name="T23" fmla="*/ 6 h 19"/>
                      <a:gd name="T24" fmla="*/ 271 w 279"/>
                      <a:gd name="T25" fmla="*/ 4 h 19"/>
                      <a:gd name="T26" fmla="*/ 277 w 279"/>
                      <a:gd name="T27" fmla="*/ 2 h 19"/>
                      <a:gd name="T28" fmla="*/ 279 w 279"/>
                      <a:gd name="T29" fmla="*/ 0 h 19"/>
                      <a:gd name="T30" fmla="*/ 273 w 279"/>
                      <a:gd name="T31" fmla="*/ 0 h 19"/>
                      <a:gd name="T32" fmla="*/ 271 w 279"/>
                      <a:gd name="T33" fmla="*/ 2 h 19"/>
                      <a:gd name="T34" fmla="*/ 265 w 279"/>
                      <a:gd name="T35" fmla="*/ 4 h 19"/>
                      <a:gd name="T36" fmla="*/ 258 w 279"/>
                      <a:gd name="T37" fmla="*/ 6 h 19"/>
                      <a:gd name="T38" fmla="*/ 246 w 279"/>
                      <a:gd name="T39" fmla="*/ 8 h 19"/>
                      <a:gd name="T40" fmla="*/ 231 w 279"/>
                      <a:gd name="T41" fmla="*/ 10 h 19"/>
                      <a:gd name="T42" fmla="*/ 213 w 279"/>
                      <a:gd name="T43" fmla="*/ 12 h 19"/>
                      <a:gd name="T44" fmla="*/ 192 w 279"/>
                      <a:gd name="T45" fmla="*/ 13 h 19"/>
                      <a:gd name="T46" fmla="*/ 171 w 279"/>
                      <a:gd name="T47" fmla="*/ 15 h 19"/>
                      <a:gd name="T48" fmla="*/ 146 w 279"/>
                      <a:gd name="T49" fmla="*/ 15 h 19"/>
                      <a:gd name="T50" fmla="*/ 119 w 279"/>
                      <a:gd name="T51" fmla="*/ 17 h 19"/>
                      <a:gd name="T52" fmla="*/ 90 w 279"/>
                      <a:gd name="T53" fmla="*/ 17 h 19"/>
                      <a:gd name="T54" fmla="*/ 61 w 279"/>
                      <a:gd name="T55" fmla="*/ 19 h 19"/>
                      <a:gd name="T56" fmla="*/ 31 w 279"/>
                      <a:gd name="T57" fmla="*/ 19 h 19"/>
                      <a:gd name="T58" fmla="*/ 0 w 279"/>
                      <a:gd name="T59" fmla="*/ 19 h 19"/>
                      <a:gd name="T60" fmla="*/ 0 w 279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79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3" y="19"/>
                        </a:lnTo>
                        <a:lnTo>
                          <a:pt x="92" y="19"/>
                        </a:lnTo>
                        <a:lnTo>
                          <a:pt x="121" y="17"/>
                        </a:lnTo>
                        <a:lnTo>
                          <a:pt x="148" y="17"/>
                        </a:lnTo>
                        <a:lnTo>
                          <a:pt x="173" y="15"/>
                        </a:lnTo>
                        <a:lnTo>
                          <a:pt x="196" y="13"/>
                        </a:lnTo>
                        <a:lnTo>
                          <a:pt x="217" y="12"/>
                        </a:lnTo>
                        <a:lnTo>
                          <a:pt x="236" y="10"/>
                        </a:lnTo>
                        <a:lnTo>
                          <a:pt x="250" y="8"/>
                        </a:lnTo>
                        <a:lnTo>
                          <a:pt x="263" y="6"/>
                        </a:lnTo>
                        <a:lnTo>
                          <a:pt x="271" y="4"/>
                        </a:lnTo>
                        <a:lnTo>
                          <a:pt x="277" y="2"/>
                        </a:lnTo>
                        <a:lnTo>
                          <a:pt x="279" y="0"/>
                        </a:lnTo>
                        <a:lnTo>
                          <a:pt x="273" y="0"/>
                        </a:lnTo>
                        <a:lnTo>
                          <a:pt x="271" y="2"/>
                        </a:lnTo>
                        <a:lnTo>
                          <a:pt x="265" y="4"/>
                        </a:lnTo>
                        <a:lnTo>
                          <a:pt x="258" y="6"/>
                        </a:lnTo>
                        <a:lnTo>
                          <a:pt x="246" y="8"/>
                        </a:lnTo>
                        <a:lnTo>
                          <a:pt x="231" y="10"/>
                        </a:lnTo>
                        <a:lnTo>
                          <a:pt x="213" y="12"/>
                        </a:lnTo>
                        <a:lnTo>
                          <a:pt x="192" y="13"/>
                        </a:lnTo>
                        <a:lnTo>
                          <a:pt x="171" y="15"/>
                        </a:lnTo>
                        <a:lnTo>
                          <a:pt x="146" y="15"/>
                        </a:lnTo>
                        <a:lnTo>
                          <a:pt x="119" y="17"/>
                        </a:lnTo>
                        <a:lnTo>
                          <a:pt x="90" y="17"/>
                        </a:lnTo>
                        <a:lnTo>
                          <a:pt x="61" y="19"/>
                        </a:lnTo>
                        <a:lnTo>
                          <a:pt x="31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C8C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4" name="Freeform 204">
                    <a:extLst>
                      <a:ext uri="{FF2B5EF4-FFF2-40B4-BE49-F238E27FC236}">
                        <a16:creationId xmlns:a16="http://schemas.microsoft.com/office/drawing/2014/main" id="{45A3B6ED-948E-48B7-89C4-FFDE2929E7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6" cy="10"/>
                  </a:xfrm>
                  <a:custGeom>
                    <a:avLst/>
                    <a:gdLst>
                      <a:gd name="T0" fmla="*/ 0 w 273"/>
                      <a:gd name="T1" fmla="*/ 19 h 19"/>
                      <a:gd name="T2" fmla="*/ 31 w 273"/>
                      <a:gd name="T3" fmla="*/ 19 h 19"/>
                      <a:gd name="T4" fmla="*/ 61 w 273"/>
                      <a:gd name="T5" fmla="*/ 19 h 19"/>
                      <a:gd name="T6" fmla="*/ 90 w 273"/>
                      <a:gd name="T7" fmla="*/ 17 h 19"/>
                      <a:gd name="T8" fmla="*/ 119 w 273"/>
                      <a:gd name="T9" fmla="*/ 17 h 19"/>
                      <a:gd name="T10" fmla="*/ 146 w 273"/>
                      <a:gd name="T11" fmla="*/ 15 h 19"/>
                      <a:gd name="T12" fmla="*/ 171 w 273"/>
                      <a:gd name="T13" fmla="*/ 15 h 19"/>
                      <a:gd name="T14" fmla="*/ 192 w 273"/>
                      <a:gd name="T15" fmla="*/ 13 h 19"/>
                      <a:gd name="T16" fmla="*/ 213 w 273"/>
                      <a:gd name="T17" fmla="*/ 12 h 19"/>
                      <a:gd name="T18" fmla="*/ 231 w 273"/>
                      <a:gd name="T19" fmla="*/ 10 h 19"/>
                      <a:gd name="T20" fmla="*/ 246 w 273"/>
                      <a:gd name="T21" fmla="*/ 8 h 19"/>
                      <a:gd name="T22" fmla="*/ 258 w 273"/>
                      <a:gd name="T23" fmla="*/ 6 h 19"/>
                      <a:gd name="T24" fmla="*/ 265 w 273"/>
                      <a:gd name="T25" fmla="*/ 4 h 19"/>
                      <a:gd name="T26" fmla="*/ 271 w 273"/>
                      <a:gd name="T27" fmla="*/ 2 h 19"/>
                      <a:gd name="T28" fmla="*/ 273 w 273"/>
                      <a:gd name="T29" fmla="*/ 0 h 19"/>
                      <a:gd name="T30" fmla="*/ 267 w 273"/>
                      <a:gd name="T31" fmla="*/ 0 h 19"/>
                      <a:gd name="T32" fmla="*/ 265 w 273"/>
                      <a:gd name="T33" fmla="*/ 2 h 19"/>
                      <a:gd name="T34" fmla="*/ 260 w 273"/>
                      <a:gd name="T35" fmla="*/ 4 h 19"/>
                      <a:gd name="T36" fmla="*/ 252 w 273"/>
                      <a:gd name="T37" fmla="*/ 6 h 19"/>
                      <a:gd name="T38" fmla="*/ 240 w 273"/>
                      <a:gd name="T39" fmla="*/ 8 h 19"/>
                      <a:gd name="T40" fmla="*/ 227 w 273"/>
                      <a:gd name="T41" fmla="*/ 10 h 19"/>
                      <a:gd name="T42" fmla="*/ 210 w 273"/>
                      <a:gd name="T43" fmla="*/ 12 h 19"/>
                      <a:gd name="T44" fmla="*/ 188 w 273"/>
                      <a:gd name="T45" fmla="*/ 13 h 19"/>
                      <a:gd name="T46" fmla="*/ 167 w 273"/>
                      <a:gd name="T47" fmla="*/ 15 h 19"/>
                      <a:gd name="T48" fmla="*/ 142 w 273"/>
                      <a:gd name="T49" fmla="*/ 15 h 19"/>
                      <a:gd name="T50" fmla="*/ 115 w 273"/>
                      <a:gd name="T51" fmla="*/ 17 h 19"/>
                      <a:gd name="T52" fmla="*/ 88 w 273"/>
                      <a:gd name="T53" fmla="*/ 17 h 19"/>
                      <a:gd name="T54" fmla="*/ 59 w 273"/>
                      <a:gd name="T55" fmla="*/ 17 h 19"/>
                      <a:gd name="T56" fmla="*/ 31 w 273"/>
                      <a:gd name="T57" fmla="*/ 19 h 19"/>
                      <a:gd name="T58" fmla="*/ 0 w 273"/>
                      <a:gd name="T59" fmla="*/ 19 h 19"/>
                      <a:gd name="T60" fmla="*/ 0 w 273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73" h="19">
                        <a:moveTo>
                          <a:pt x="0" y="19"/>
                        </a:moveTo>
                        <a:lnTo>
                          <a:pt x="31" y="19"/>
                        </a:lnTo>
                        <a:lnTo>
                          <a:pt x="61" y="19"/>
                        </a:lnTo>
                        <a:lnTo>
                          <a:pt x="90" y="17"/>
                        </a:lnTo>
                        <a:lnTo>
                          <a:pt x="119" y="17"/>
                        </a:lnTo>
                        <a:lnTo>
                          <a:pt x="146" y="15"/>
                        </a:lnTo>
                        <a:lnTo>
                          <a:pt x="171" y="15"/>
                        </a:lnTo>
                        <a:lnTo>
                          <a:pt x="192" y="13"/>
                        </a:lnTo>
                        <a:lnTo>
                          <a:pt x="213" y="12"/>
                        </a:lnTo>
                        <a:lnTo>
                          <a:pt x="231" y="10"/>
                        </a:lnTo>
                        <a:lnTo>
                          <a:pt x="246" y="8"/>
                        </a:lnTo>
                        <a:lnTo>
                          <a:pt x="258" y="6"/>
                        </a:lnTo>
                        <a:lnTo>
                          <a:pt x="265" y="4"/>
                        </a:lnTo>
                        <a:lnTo>
                          <a:pt x="271" y="2"/>
                        </a:lnTo>
                        <a:lnTo>
                          <a:pt x="273" y="0"/>
                        </a:lnTo>
                        <a:lnTo>
                          <a:pt x="267" y="0"/>
                        </a:lnTo>
                        <a:lnTo>
                          <a:pt x="265" y="2"/>
                        </a:lnTo>
                        <a:lnTo>
                          <a:pt x="260" y="4"/>
                        </a:lnTo>
                        <a:lnTo>
                          <a:pt x="252" y="6"/>
                        </a:lnTo>
                        <a:lnTo>
                          <a:pt x="240" y="8"/>
                        </a:lnTo>
                        <a:lnTo>
                          <a:pt x="227" y="10"/>
                        </a:lnTo>
                        <a:lnTo>
                          <a:pt x="210" y="12"/>
                        </a:lnTo>
                        <a:lnTo>
                          <a:pt x="188" y="13"/>
                        </a:lnTo>
                        <a:lnTo>
                          <a:pt x="167" y="15"/>
                        </a:lnTo>
                        <a:lnTo>
                          <a:pt x="142" y="15"/>
                        </a:lnTo>
                        <a:lnTo>
                          <a:pt x="115" y="17"/>
                        </a:lnTo>
                        <a:lnTo>
                          <a:pt x="88" y="17"/>
                        </a:lnTo>
                        <a:lnTo>
                          <a:pt x="59" y="17"/>
                        </a:lnTo>
                        <a:lnTo>
                          <a:pt x="31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5" name="Freeform 205">
                    <a:extLst>
                      <a:ext uri="{FF2B5EF4-FFF2-40B4-BE49-F238E27FC236}">
                        <a16:creationId xmlns:a16="http://schemas.microsoft.com/office/drawing/2014/main" id="{D251E813-9021-4933-B616-8CD334AEF2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4" cy="10"/>
                  </a:xfrm>
                  <a:custGeom>
                    <a:avLst/>
                    <a:gdLst>
                      <a:gd name="T0" fmla="*/ 0 w 267"/>
                      <a:gd name="T1" fmla="*/ 19 h 19"/>
                      <a:gd name="T2" fmla="*/ 31 w 267"/>
                      <a:gd name="T3" fmla="*/ 19 h 19"/>
                      <a:gd name="T4" fmla="*/ 59 w 267"/>
                      <a:gd name="T5" fmla="*/ 17 h 19"/>
                      <a:gd name="T6" fmla="*/ 88 w 267"/>
                      <a:gd name="T7" fmla="*/ 17 h 19"/>
                      <a:gd name="T8" fmla="*/ 115 w 267"/>
                      <a:gd name="T9" fmla="*/ 17 h 19"/>
                      <a:gd name="T10" fmla="*/ 142 w 267"/>
                      <a:gd name="T11" fmla="*/ 15 h 19"/>
                      <a:gd name="T12" fmla="*/ 167 w 267"/>
                      <a:gd name="T13" fmla="*/ 15 h 19"/>
                      <a:gd name="T14" fmla="*/ 188 w 267"/>
                      <a:gd name="T15" fmla="*/ 13 h 19"/>
                      <a:gd name="T16" fmla="*/ 210 w 267"/>
                      <a:gd name="T17" fmla="*/ 12 h 19"/>
                      <a:gd name="T18" fmla="*/ 227 w 267"/>
                      <a:gd name="T19" fmla="*/ 10 h 19"/>
                      <a:gd name="T20" fmla="*/ 240 w 267"/>
                      <a:gd name="T21" fmla="*/ 8 h 19"/>
                      <a:gd name="T22" fmla="*/ 252 w 267"/>
                      <a:gd name="T23" fmla="*/ 6 h 19"/>
                      <a:gd name="T24" fmla="*/ 260 w 267"/>
                      <a:gd name="T25" fmla="*/ 4 h 19"/>
                      <a:gd name="T26" fmla="*/ 265 w 267"/>
                      <a:gd name="T27" fmla="*/ 2 h 19"/>
                      <a:gd name="T28" fmla="*/ 267 w 267"/>
                      <a:gd name="T29" fmla="*/ 0 h 19"/>
                      <a:gd name="T30" fmla="*/ 261 w 267"/>
                      <a:gd name="T31" fmla="*/ 0 h 19"/>
                      <a:gd name="T32" fmla="*/ 260 w 267"/>
                      <a:gd name="T33" fmla="*/ 2 h 19"/>
                      <a:gd name="T34" fmla="*/ 254 w 267"/>
                      <a:gd name="T35" fmla="*/ 4 h 19"/>
                      <a:gd name="T36" fmla="*/ 244 w 267"/>
                      <a:gd name="T37" fmla="*/ 6 h 19"/>
                      <a:gd name="T38" fmla="*/ 231 w 267"/>
                      <a:gd name="T39" fmla="*/ 10 h 19"/>
                      <a:gd name="T40" fmla="*/ 215 w 267"/>
                      <a:gd name="T41" fmla="*/ 10 h 19"/>
                      <a:gd name="T42" fmla="*/ 196 w 267"/>
                      <a:gd name="T43" fmla="*/ 12 h 19"/>
                      <a:gd name="T44" fmla="*/ 173 w 267"/>
                      <a:gd name="T45" fmla="*/ 13 h 19"/>
                      <a:gd name="T46" fmla="*/ 148 w 267"/>
                      <a:gd name="T47" fmla="*/ 15 h 19"/>
                      <a:gd name="T48" fmla="*/ 121 w 267"/>
                      <a:gd name="T49" fmla="*/ 15 h 19"/>
                      <a:gd name="T50" fmla="*/ 92 w 267"/>
                      <a:gd name="T51" fmla="*/ 17 h 19"/>
                      <a:gd name="T52" fmla="*/ 63 w 267"/>
                      <a:gd name="T53" fmla="*/ 17 h 19"/>
                      <a:gd name="T54" fmla="*/ 33 w 267"/>
                      <a:gd name="T55" fmla="*/ 17 h 19"/>
                      <a:gd name="T56" fmla="*/ 0 w 267"/>
                      <a:gd name="T57" fmla="*/ 17 h 19"/>
                      <a:gd name="T58" fmla="*/ 0 w 267"/>
                      <a:gd name="T5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67" h="19">
                        <a:moveTo>
                          <a:pt x="0" y="19"/>
                        </a:moveTo>
                        <a:lnTo>
                          <a:pt x="31" y="19"/>
                        </a:lnTo>
                        <a:lnTo>
                          <a:pt x="59" y="17"/>
                        </a:lnTo>
                        <a:lnTo>
                          <a:pt x="88" y="17"/>
                        </a:lnTo>
                        <a:lnTo>
                          <a:pt x="115" y="17"/>
                        </a:lnTo>
                        <a:lnTo>
                          <a:pt x="142" y="15"/>
                        </a:lnTo>
                        <a:lnTo>
                          <a:pt x="167" y="15"/>
                        </a:lnTo>
                        <a:lnTo>
                          <a:pt x="188" y="13"/>
                        </a:lnTo>
                        <a:lnTo>
                          <a:pt x="210" y="12"/>
                        </a:lnTo>
                        <a:lnTo>
                          <a:pt x="227" y="10"/>
                        </a:lnTo>
                        <a:lnTo>
                          <a:pt x="240" y="8"/>
                        </a:lnTo>
                        <a:lnTo>
                          <a:pt x="252" y="6"/>
                        </a:lnTo>
                        <a:lnTo>
                          <a:pt x="260" y="4"/>
                        </a:lnTo>
                        <a:lnTo>
                          <a:pt x="265" y="2"/>
                        </a:lnTo>
                        <a:lnTo>
                          <a:pt x="267" y="0"/>
                        </a:lnTo>
                        <a:lnTo>
                          <a:pt x="261" y="0"/>
                        </a:lnTo>
                        <a:lnTo>
                          <a:pt x="260" y="2"/>
                        </a:lnTo>
                        <a:lnTo>
                          <a:pt x="254" y="4"/>
                        </a:lnTo>
                        <a:lnTo>
                          <a:pt x="244" y="6"/>
                        </a:lnTo>
                        <a:lnTo>
                          <a:pt x="231" y="10"/>
                        </a:lnTo>
                        <a:lnTo>
                          <a:pt x="215" y="10"/>
                        </a:lnTo>
                        <a:lnTo>
                          <a:pt x="196" y="12"/>
                        </a:lnTo>
                        <a:lnTo>
                          <a:pt x="173" y="13"/>
                        </a:lnTo>
                        <a:lnTo>
                          <a:pt x="148" y="15"/>
                        </a:lnTo>
                        <a:lnTo>
                          <a:pt x="121" y="15"/>
                        </a:lnTo>
                        <a:lnTo>
                          <a:pt x="92" y="17"/>
                        </a:lnTo>
                        <a:lnTo>
                          <a:pt x="63" y="17"/>
                        </a:lnTo>
                        <a:lnTo>
                          <a:pt x="33" y="17"/>
                        </a:lnTo>
                        <a:lnTo>
                          <a:pt x="0" y="17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8888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6" name="Freeform 206">
                    <a:extLst>
                      <a:ext uri="{FF2B5EF4-FFF2-40B4-BE49-F238E27FC236}">
                        <a16:creationId xmlns:a16="http://schemas.microsoft.com/office/drawing/2014/main" id="{F142A7F8-AEAA-4CFB-AEC9-DE3A3CC02C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1" cy="9"/>
                  </a:xfrm>
                  <a:custGeom>
                    <a:avLst/>
                    <a:gdLst>
                      <a:gd name="T0" fmla="*/ 0 w 261"/>
                      <a:gd name="T1" fmla="*/ 17 h 17"/>
                      <a:gd name="T2" fmla="*/ 33 w 261"/>
                      <a:gd name="T3" fmla="*/ 17 h 17"/>
                      <a:gd name="T4" fmla="*/ 63 w 261"/>
                      <a:gd name="T5" fmla="*/ 17 h 17"/>
                      <a:gd name="T6" fmla="*/ 92 w 261"/>
                      <a:gd name="T7" fmla="*/ 17 h 17"/>
                      <a:gd name="T8" fmla="*/ 121 w 261"/>
                      <a:gd name="T9" fmla="*/ 15 h 17"/>
                      <a:gd name="T10" fmla="*/ 148 w 261"/>
                      <a:gd name="T11" fmla="*/ 15 h 17"/>
                      <a:gd name="T12" fmla="*/ 173 w 261"/>
                      <a:gd name="T13" fmla="*/ 13 h 17"/>
                      <a:gd name="T14" fmla="*/ 196 w 261"/>
                      <a:gd name="T15" fmla="*/ 12 h 17"/>
                      <a:gd name="T16" fmla="*/ 215 w 261"/>
                      <a:gd name="T17" fmla="*/ 10 h 17"/>
                      <a:gd name="T18" fmla="*/ 231 w 261"/>
                      <a:gd name="T19" fmla="*/ 10 h 17"/>
                      <a:gd name="T20" fmla="*/ 244 w 261"/>
                      <a:gd name="T21" fmla="*/ 6 h 17"/>
                      <a:gd name="T22" fmla="*/ 254 w 261"/>
                      <a:gd name="T23" fmla="*/ 4 h 17"/>
                      <a:gd name="T24" fmla="*/ 260 w 261"/>
                      <a:gd name="T25" fmla="*/ 2 h 17"/>
                      <a:gd name="T26" fmla="*/ 261 w 261"/>
                      <a:gd name="T27" fmla="*/ 0 h 17"/>
                      <a:gd name="T28" fmla="*/ 256 w 261"/>
                      <a:gd name="T29" fmla="*/ 0 h 17"/>
                      <a:gd name="T30" fmla="*/ 254 w 261"/>
                      <a:gd name="T31" fmla="*/ 2 h 17"/>
                      <a:gd name="T32" fmla="*/ 248 w 261"/>
                      <a:gd name="T33" fmla="*/ 4 h 17"/>
                      <a:gd name="T34" fmla="*/ 238 w 261"/>
                      <a:gd name="T35" fmla="*/ 6 h 17"/>
                      <a:gd name="T36" fmla="*/ 227 w 261"/>
                      <a:gd name="T37" fmla="*/ 8 h 17"/>
                      <a:gd name="T38" fmla="*/ 210 w 261"/>
                      <a:gd name="T39" fmla="*/ 10 h 17"/>
                      <a:gd name="T40" fmla="*/ 190 w 261"/>
                      <a:gd name="T41" fmla="*/ 12 h 17"/>
                      <a:gd name="T42" fmla="*/ 169 w 261"/>
                      <a:gd name="T43" fmla="*/ 13 h 17"/>
                      <a:gd name="T44" fmla="*/ 146 w 261"/>
                      <a:gd name="T45" fmla="*/ 15 h 17"/>
                      <a:gd name="T46" fmla="*/ 119 w 261"/>
                      <a:gd name="T47" fmla="*/ 15 h 17"/>
                      <a:gd name="T48" fmla="*/ 90 w 261"/>
                      <a:gd name="T49" fmla="*/ 17 h 17"/>
                      <a:gd name="T50" fmla="*/ 61 w 261"/>
                      <a:gd name="T51" fmla="*/ 17 h 17"/>
                      <a:gd name="T52" fmla="*/ 31 w 261"/>
                      <a:gd name="T53" fmla="*/ 17 h 17"/>
                      <a:gd name="T54" fmla="*/ 0 w 261"/>
                      <a:gd name="T55" fmla="*/ 17 h 17"/>
                      <a:gd name="T56" fmla="*/ 0 w 261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61" h="17">
                        <a:moveTo>
                          <a:pt x="0" y="17"/>
                        </a:moveTo>
                        <a:lnTo>
                          <a:pt x="33" y="17"/>
                        </a:lnTo>
                        <a:lnTo>
                          <a:pt x="63" y="17"/>
                        </a:lnTo>
                        <a:lnTo>
                          <a:pt x="92" y="17"/>
                        </a:lnTo>
                        <a:lnTo>
                          <a:pt x="121" y="15"/>
                        </a:lnTo>
                        <a:lnTo>
                          <a:pt x="148" y="15"/>
                        </a:lnTo>
                        <a:lnTo>
                          <a:pt x="173" y="13"/>
                        </a:lnTo>
                        <a:lnTo>
                          <a:pt x="196" y="12"/>
                        </a:lnTo>
                        <a:lnTo>
                          <a:pt x="215" y="10"/>
                        </a:lnTo>
                        <a:lnTo>
                          <a:pt x="231" y="10"/>
                        </a:lnTo>
                        <a:lnTo>
                          <a:pt x="244" y="6"/>
                        </a:lnTo>
                        <a:lnTo>
                          <a:pt x="254" y="4"/>
                        </a:lnTo>
                        <a:lnTo>
                          <a:pt x="260" y="2"/>
                        </a:lnTo>
                        <a:lnTo>
                          <a:pt x="261" y="0"/>
                        </a:lnTo>
                        <a:lnTo>
                          <a:pt x="256" y="0"/>
                        </a:lnTo>
                        <a:lnTo>
                          <a:pt x="254" y="2"/>
                        </a:lnTo>
                        <a:lnTo>
                          <a:pt x="248" y="4"/>
                        </a:lnTo>
                        <a:lnTo>
                          <a:pt x="238" y="6"/>
                        </a:lnTo>
                        <a:lnTo>
                          <a:pt x="227" y="8"/>
                        </a:lnTo>
                        <a:lnTo>
                          <a:pt x="210" y="10"/>
                        </a:lnTo>
                        <a:lnTo>
                          <a:pt x="190" y="12"/>
                        </a:lnTo>
                        <a:lnTo>
                          <a:pt x="169" y="13"/>
                        </a:lnTo>
                        <a:lnTo>
                          <a:pt x="146" y="15"/>
                        </a:lnTo>
                        <a:lnTo>
                          <a:pt x="119" y="15"/>
                        </a:lnTo>
                        <a:lnTo>
                          <a:pt x="90" y="17"/>
                        </a:lnTo>
                        <a:lnTo>
                          <a:pt x="61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686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7" name="Freeform 207">
                    <a:extLst>
                      <a:ext uri="{FF2B5EF4-FFF2-40B4-BE49-F238E27FC236}">
                        <a16:creationId xmlns:a16="http://schemas.microsoft.com/office/drawing/2014/main" id="{9167CE9D-7BB6-4DDA-8A37-5F693E2129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28" cy="9"/>
                  </a:xfrm>
                  <a:custGeom>
                    <a:avLst/>
                    <a:gdLst>
                      <a:gd name="T0" fmla="*/ 0 w 256"/>
                      <a:gd name="T1" fmla="*/ 17 h 17"/>
                      <a:gd name="T2" fmla="*/ 31 w 256"/>
                      <a:gd name="T3" fmla="*/ 17 h 17"/>
                      <a:gd name="T4" fmla="*/ 61 w 256"/>
                      <a:gd name="T5" fmla="*/ 17 h 17"/>
                      <a:gd name="T6" fmla="*/ 90 w 256"/>
                      <a:gd name="T7" fmla="*/ 17 h 17"/>
                      <a:gd name="T8" fmla="*/ 119 w 256"/>
                      <a:gd name="T9" fmla="*/ 15 h 17"/>
                      <a:gd name="T10" fmla="*/ 146 w 256"/>
                      <a:gd name="T11" fmla="*/ 15 h 17"/>
                      <a:gd name="T12" fmla="*/ 169 w 256"/>
                      <a:gd name="T13" fmla="*/ 13 h 17"/>
                      <a:gd name="T14" fmla="*/ 190 w 256"/>
                      <a:gd name="T15" fmla="*/ 12 h 17"/>
                      <a:gd name="T16" fmla="*/ 210 w 256"/>
                      <a:gd name="T17" fmla="*/ 10 h 17"/>
                      <a:gd name="T18" fmla="*/ 227 w 256"/>
                      <a:gd name="T19" fmla="*/ 8 h 17"/>
                      <a:gd name="T20" fmla="*/ 238 w 256"/>
                      <a:gd name="T21" fmla="*/ 6 h 17"/>
                      <a:gd name="T22" fmla="*/ 248 w 256"/>
                      <a:gd name="T23" fmla="*/ 4 h 17"/>
                      <a:gd name="T24" fmla="*/ 254 w 256"/>
                      <a:gd name="T25" fmla="*/ 2 h 17"/>
                      <a:gd name="T26" fmla="*/ 256 w 256"/>
                      <a:gd name="T27" fmla="*/ 0 h 17"/>
                      <a:gd name="T28" fmla="*/ 250 w 256"/>
                      <a:gd name="T29" fmla="*/ 0 h 17"/>
                      <a:gd name="T30" fmla="*/ 248 w 256"/>
                      <a:gd name="T31" fmla="*/ 2 h 17"/>
                      <a:gd name="T32" fmla="*/ 242 w 256"/>
                      <a:gd name="T33" fmla="*/ 4 h 17"/>
                      <a:gd name="T34" fmla="*/ 233 w 256"/>
                      <a:gd name="T35" fmla="*/ 6 h 17"/>
                      <a:gd name="T36" fmla="*/ 221 w 256"/>
                      <a:gd name="T37" fmla="*/ 8 h 17"/>
                      <a:gd name="T38" fmla="*/ 206 w 256"/>
                      <a:gd name="T39" fmla="*/ 10 h 17"/>
                      <a:gd name="T40" fmla="*/ 186 w 256"/>
                      <a:gd name="T41" fmla="*/ 12 h 17"/>
                      <a:gd name="T42" fmla="*/ 165 w 256"/>
                      <a:gd name="T43" fmla="*/ 13 h 17"/>
                      <a:gd name="T44" fmla="*/ 142 w 256"/>
                      <a:gd name="T45" fmla="*/ 13 h 17"/>
                      <a:gd name="T46" fmla="*/ 117 w 256"/>
                      <a:gd name="T47" fmla="*/ 15 h 17"/>
                      <a:gd name="T48" fmla="*/ 88 w 256"/>
                      <a:gd name="T49" fmla="*/ 15 h 17"/>
                      <a:gd name="T50" fmla="*/ 59 w 256"/>
                      <a:gd name="T51" fmla="*/ 17 h 17"/>
                      <a:gd name="T52" fmla="*/ 31 w 256"/>
                      <a:gd name="T53" fmla="*/ 17 h 17"/>
                      <a:gd name="T54" fmla="*/ 0 w 256"/>
                      <a:gd name="T55" fmla="*/ 17 h 17"/>
                      <a:gd name="T56" fmla="*/ 0 w 256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6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61" y="17"/>
                        </a:lnTo>
                        <a:lnTo>
                          <a:pt x="90" y="17"/>
                        </a:lnTo>
                        <a:lnTo>
                          <a:pt x="119" y="15"/>
                        </a:lnTo>
                        <a:lnTo>
                          <a:pt x="146" y="15"/>
                        </a:lnTo>
                        <a:lnTo>
                          <a:pt x="169" y="13"/>
                        </a:lnTo>
                        <a:lnTo>
                          <a:pt x="190" y="12"/>
                        </a:lnTo>
                        <a:lnTo>
                          <a:pt x="210" y="10"/>
                        </a:lnTo>
                        <a:lnTo>
                          <a:pt x="227" y="8"/>
                        </a:lnTo>
                        <a:lnTo>
                          <a:pt x="238" y="6"/>
                        </a:lnTo>
                        <a:lnTo>
                          <a:pt x="248" y="4"/>
                        </a:lnTo>
                        <a:lnTo>
                          <a:pt x="254" y="2"/>
                        </a:lnTo>
                        <a:lnTo>
                          <a:pt x="256" y="0"/>
                        </a:lnTo>
                        <a:lnTo>
                          <a:pt x="250" y="0"/>
                        </a:lnTo>
                        <a:lnTo>
                          <a:pt x="248" y="2"/>
                        </a:lnTo>
                        <a:lnTo>
                          <a:pt x="242" y="4"/>
                        </a:lnTo>
                        <a:lnTo>
                          <a:pt x="233" y="6"/>
                        </a:lnTo>
                        <a:lnTo>
                          <a:pt x="221" y="8"/>
                        </a:lnTo>
                        <a:lnTo>
                          <a:pt x="206" y="10"/>
                        </a:lnTo>
                        <a:lnTo>
                          <a:pt x="186" y="12"/>
                        </a:lnTo>
                        <a:lnTo>
                          <a:pt x="165" y="13"/>
                        </a:lnTo>
                        <a:lnTo>
                          <a:pt x="142" y="13"/>
                        </a:lnTo>
                        <a:lnTo>
                          <a:pt x="117" y="15"/>
                        </a:lnTo>
                        <a:lnTo>
                          <a:pt x="88" y="15"/>
                        </a:lnTo>
                        <a:lnTo>
                          <a:pt x="59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5858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8" name="Freeform 208">
                    <a:extLst>
                      <a:ext uri="{FF2B5EF4-FFF2-40B4-BE49-F238E27FC236}">
                        <a16:creationId xmlns:a16="http://schemas.microsoft.com/office/drawing/2014/main" id="{9DDCF05D-9EC8-4B9B-80DD-176F434ACF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25" cy="9"/>
                  </a:xfrm>
                  <a:custGeom>
                    <a:avLst/>
                    <a:gdLst>
                      <a:gd name="T0" fmla="*/ 0 w 250"/>
                      <a:gd name="T1" fmla="*/ 17 h 17"/>
                      <a:gd name="T2" fmla="*/ 31 w 250"/>
                      <a:gd name="T3" fmla="*/ 17 h 17"/>
                      <a:gd name="T4" fmla="*/ 59 w 250"/>
                      <a:gd name="T5" fmla="*/ 17 h 17"/>
                      <a:gd name="T6" fmla="*/ 88 w 250"/>
                      <a:gd name="T7" fmla="*/ 15 h 17"/>
                      <a:gd name="T8" fmla="*/ 117 w 250"/>
                      <a:gd name="T9" fmla="*/ 15 h 17"/>
                      <a:gd name="T10" fmla="*/ 142 w 250"/>
                      <a:gd name="T11" fmla="*/ 13 h 17"/>
                      <a:gd name="T12" fmla="*/ 165 w 250"/>
                      <a:gd name="T13" fmla="*/ 13 h 17"/>
                      <a:gd name="T14" fmla="*/ 186 w 250"/>
                      <a:gd name="T15" fmla="*/ 12 h 17"/>
                      <a:gd name="T16" fmla="*/ 206 w 250"/>
                      <a:gd name="T17" fmla="*/ 10 h 17"/>
                      <a:gd name="T18" fmla="*/ 221 w 250"/>
                      <a:gd name="T19" fmla="*/ 8 h 17"/>
                      <a:gd name="T20" fmla="*/ 233 w 250"/>
                      <a:gd name="T21" fmla="*/ 6 h 17"/>
                      <a:gd name="T22" fmla="*/ 242 w 250"/>
                      <a:gd name="T23" fmla="*/ 4 h 17"/>
                      <a:gd name="T24" fmla="*/ 248 w 250"/>
                      <a:gd name="T25" fmla="*/ 2 h 17"/>
                      <a:gd name="T26" fmla="*/ 250 w 250"/>
                      <a:gd name="T27" fmla="*/ 0 h 17"/>
                      <a:gd name="T28" fmla="*/ 244 w 250"/>
                      <a:gd name="T29" fmla="*/ 0 h 17"/>
                      <a:gd name="T30" fmla="*/ 242 w 250"/>
                      <a:gd name="T31" fmla="*/ 2 h 17"/>
                      <a:gd name="T32" fmla="*/ 236 w 250"/>
                      <a:gd name="T33" fmla="*/ 4 h 17"/>
                      <a:gd name="T34" fmla="*/ 227 w 250"/>
                      <a:gd name="T35" fmla="*/ 6 h 17"/>
                      <a:gd name="T36" fmla="*/ 215 w 250"/>
                      <a:gd name="T37" fmla="*/ 8 h 17"/>
                      <a:gd name="T38" fmla="*/ 200 w 250"/>
                      <a:gd name="T39" fmla="*/ 10 h 17"/>
                      <a:gd name="T40" fmla="*/ 183 w 250"/>
                      <a:gd name="T41" fmla="*/ 12 h 17"/>
                      <a:gd name="T42" fmla="*/ 161 w 250"/>
                      <a:gd name="T43" fmla="*/ 13 h 17"/>
                      <a:gd name="T44" fmla="*/ 138 w 250"/>
                      <a:gd name="T45" fmla="*/ 13 h 17"/>
                      <a:gd name="T46" fmla="*/ 113 w 250"/>
                      <a:gd name="T47" fmla="*/ 15 h 17"/>
                      <a:gd name="T48" fmla="*/ 86 w 250"/>
                      <a:gd name="T49" fmla="*/ 15 h 17"/>
                      <a:gd name="T50" fmla="*/ 59 w 250"/>
                      <a:gd name="T51" fmla="*/ 17 h 17"/>
                      <a:gd name="T52" fmla="*/ 31 w 250"/>
                      <a:gd name="T53" fmla="*/ 17 h 17"/>
                      <a:gd name="T54" fmla="*/ 0 w 250"/>
                      <a:gd name="T55" fmla="*/ 17 h 17"/>
                      <a:gd name="T56" fmla="*/ 0 w 250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0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59" y="17"/>
                        </a:lnTo>
                        <a:lnTo>
                          <a:pt x="88" y="15"/>
                        </a:lnTo>
                        <a:lnTo>
                          <a:pt x="117" y="15"/>
                        </a:lnTo>
                        <a:lnTo>
                          <a:pt x="142" y="13"/>
                        </a:lnTo>
                        <a:lnTo>
                          <a:pt x="165" y="13"/>
                        </a:lnTo>
                        <a:lnTo>
                          <a:pt x="186" y="12"/>
                        </a:lnTo>
                        <a:lnTo>
                          <a:pt x="206" y="10"/>
                        </a:lnTo>
                        <a:lnTo>
                          <a:pt x="221" y="8"/>
                        </a:lnTo>
                        <a:lnTo>
                          <a:pt x="233" y="6"/>
                        </a:lnTo>
                        <a:lnTo>
                          <a:pt x="242" y="4"/>
                        </a:lnTo>
                        <a:lnTo>
                          <a:pt x="248" y="2"/>
                        </a:lnTo>
                        <a:lnTo>
                          <a:pt x="250" y="0"/>
                        </a:lnTo>
                        <a:lnTo>
                          <a:pt x="244" y="0"/>
                        </a:lnTo>
                        <a:lnTo>
                          <a:pt x="242" y="2"/>
                        </a:lnTo>
                        <a:lnTo>
                          <a:pt x="236" y="4"/>
                        </a:lnTo>
                        <a:lnTo>
                          <a:pt x="227" y="6"/>
                        </a:lnTo>
                        <a:lnTo>
                          <a:pt x="215" y="8"/>
                        </a:lnTo>
                        <a:lnTo>
                          <a:pt x="200" y="10"/>
                        </a:lnTo>
                        <a:lnTo>
                          <a:pt x="183" y="12"/>
                        </a:lnTo>
                        <a:lnTo>
                          <a:pt x="161" y="13"/>
                        </a:lnTo>
                        <a:lnTo>
                          <a:pt x="138" y="13"/>
                        </a:lnTo>
                        <a:lnTo>
                          <a:pt x="113" y="15"/>
                        </a:lnTo>
                        <a:lnTo>
                          <a:pt x="86" y="15"/>
                        </a:lnTo>
                        <a:lnTo>
                          <a:pt x="59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383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9" name="Freeform 209">
                    <a:extLst>
                      <a:ext uri="{FF2B5EF4-FFF2-40B4-BE49-F238E27FC236}">
                        <a16:creationId xmlns:a16="http://schemas.microsoft.com/office/drawing/2014/main" id="{B47ABAD2-756C-4599-9555-2A51813F6F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22" cy="9"/>
                  </a:xfrm>
                  <a:custGeom>
                    <a:avLst/>
                    <a:gdLst>
                      <a:gd name="T0" fmla="*/ 0 w 244"/>
                      <a:gd name="T1" fmla="*/ 17 h 17"/>
                      <a:gd name="T2" fmla="*/ 31 w 244"/>
                      <a:gd name="T3" fmla="*/ 17 h 17"/>
                      <a:gd name="T4" fmla="*/ 59 w 244"/>
                      <a:gd name="T5" fmla="*/ 17 h 17"/>
                      <a:gd name="T6" fmla="*/ 86 w 244"/>
                      <a:gd name="T7" fmla="*/ 15 h 17"/>
                      <a:gd name="T8" fmla="*/ 113 w 244"/>
                      <a:gd name="T9" fmla="*/ 15 h 17"/>
                      <a:gd name="T10" fmla="*/ 138 w 244"/>
                      <a:gd name="T11" fmla="*/ 13 h 17"/>
                      <a:gd name="T12" fmla="*/ 161 w 244"/>
                      <a:gd name="T13" fmla="*/ 13 h 17"/>
                      <a:gd name="T14" fmla="*/ 183 w 244"/>
                      <a:gd name="T15" fmla="*/ 12 h 17"/>
                      <a:gd name="T16" fmla="*/ 200 w 244"/>
                      <a:gd name="T17" fmla="*/ 10 h 17"/>
                      <a:gd name="T18" fmla="*/ 215 w 244"/>
                      <a:gd name="T19" fmla="*/ 8 h 17"/>
                      <a:gd name="T20" fmla="*/ 227 w 244"/>
                      <a:gd name="T21" fmla="*/ 6 h 17"/>
                      <a:gd name="T22" fmla="*/ 236 w 244"/>
                      <a:gd name="T23" fmla="*/ 4 h 17"/>
                      <a:gd name="T24" fmla="*/ 242 w 244"/>
                      <a:gd name="T25" fmla="*/ 2 h 17"/>
                      <a:gd name="T26" fmla="*/ 244 w 244"/>
                      <a:gd name="T27" fmla="*/ 0 h 17"/>
                      <a:gd name="T28" fmla="*/ 238 w 244"/>
                      <a:gd name="T29" fmla="*/ 0 h 17"/>
                      <a:gd name="T30" fmla="*/ 236 w 244"/>
                      <a:gd name="T31" fmla="*/ 2 h 17"/>
                      <a:gd name="T32" fmla="*/ 231 w 244"/>
                      <a:gd name="T33" fmla="*/ 4 h 17"/>
                      <a:gd name="T34" fmla="*/ 223 w 244"/>
                      <a:gd name="T35" fmla="*/ 6 h 17"/>
                      <a:gd name="T36" fmla="*/ 211 w 244"/>
                      <a:gd name="T37" fmla="*/ 8 h 17"/>
                      <a:gd name="T38" fmla="*/ 196 w 244"/>
                      <a:gd name="T39" fmla="*/ 10 h 17"/>
                      <a:gd name="T40" fmla="*/ 179 w 244"/>
                      <a:gd name="T41" fmla="*/ 12 h 17"/>
                      <a:gd name="T42" fmla="*/ 158 w 244"/>
                      <a:gd name="T43" fmla="*/ 13 h 17"/>
                      <a:gd name="T44" fmla="*/ 134 w 244"/>
                      <a:gd name="T45" fmla="*/ 13 h 17"/>
                      <a:gd name="T46" fmla="*/ 111 w 244"/>
                      <a:gd name="T47" fmla="*/ 15 h 17"/>
                      <a:gd name="T48" fmla="*/ 84 w 244"/>
                      <a:gd name="T49" fmla="*/ 15 h 17"/>
                      <a:gd name="T50" fmla="*/ 58 w 244"/>
                      <a:gd name="T51" fmla="*/ 15 h 17"/>
                      <a:gd name="T52" fmla="*/ 29 w 244"/>
                      <a:gd name="T53" fmla="*/ 17 h 17"/>
                      <a:gd name="T54" fmla="*/ 0 w 244"/>
                      <a:gd name="T55" fmla="*/ 17 h 17"/>
                      <a:gd name="T56" fmla="*/ 0 w 244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44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59" y="17"/>
                        </a:lnTo>
                        <a:lnTo>
                          <a:pt x="86" y="15"/>
                        </a:lnTo>
                        <a:lnTo>
                          <a:pt x="113" y="15"/>
                        </a:lnTo>
                        <a:lnTo>
                          <a:pt x="138" y="13"/>
                        </a:lnTo>
                        <a:lnTo>
                          <a:pt x="161" y="13"/>
                        </a:lnTo>
                        <a:lnTo>
                          <a:pt x="183" y="12"/>
                        </a:lnTo>
                        <a:lnTo>
                          <a:pt x="200" y="10"/>
                        </a:lnTo>
                        <a:lnTo>
                          <a:pt x="215" y="8"/>
                        </a:lnTo>
                        <a:lnTo>
                          <a:pt x="227" y="6"/>
                        </a:lnTo>
                        <a:lnTo>
                          <a:pt x="236" y="4"/>
                        </a:lnTo>
                        <a:lnTo>
                          <a:pt x="242" y="2"/>
                        </a:lnTo>
                        <a:lnTo>
                          <a:pt x="244" y="0"/>
                        </a:lnTo>
                        <a:lnTo>
                          <a:pt x="238" y="0"/>
                        </a:lnTo>
                        <a:lnTo>
                          <a:pt x="236" y="2"/>
                        </a:lnTo>
                        <a:lnTo>
                          <a:pt x="231" y="4"/>
                        </a:lnTo>
                        <a:lnTo>
                          <a:pt x="223" y="6"/>
                        </a:lnTo>
                        <a:lnTo>
                          <a:pt x="211" y="8"/>
                        </a:lnTo>
                        <a:lnTo>
                          <a:pt x="196" y="10"/>
                        </a:lnTo>
                        <a:lnTo>
                          <a:pt x="179" y="12"/>
                        </a:lnTo>
                        <a:lnTo>
                          <a:pt x="158" y="13"/>
                        </a:lnTo>
                        <a:lnTo>
                          <a:pt x="134" y="13"/>
                        </a:lnTo>
                        <a:lnTo>
                          <a:pt x="111" y="15"/>
                        </a:lnTo>
                        <a:lnTo>
                          <a:pt x="84" y="15"/>
                        </a:lnTo>
                        <a:lnTo>
                          <a:pt x="58" y="15"/>
                        </a:lnTo>
                        <a:lnTo>
                          <a:pt x="29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0" name="Freeform 210">
                    <a:extLst>
                      <a:ext uri="{FF2B5EF4-FFF2-40B4-BE49-F238E27FC236}">
                        <a16:creationId xmlns:a16="http://schemas.microsoft.com/office/drawing/2014/main" id="{C3B2E407-9609-4FDA-B427-195AEC2E41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9" cy="9"/>
                  </a:xfrm>
                  <a:custGeom>
                    <a:avLst/>
                    <a:gdLst>
                      <a:gd name="T0" fmla="*/ 0 w 238"/>
                      <a:gd name="T1" fmla="*/ 17 h 17"/>
                      <a:gd name="T2" fmla="*/ 29 w 238"/>
                      <a:gd name="T3" fmla="*/ 17 h 17"/>
                      <a:gd name="T4" fmla="*/ 58 w 238"/>
                      <a:gd name="T5" fmla="*/ 15 h 17"/>
                      <a:gd name="T6" fmla="*/ 84 w 238"/>
                      <a:gd name="T7" fmla="*/ 15 h 17"/>
                      <a:gd name="T8" fmla="*/ 111 w 238"/>
                      <a:gd name="T9" fmla="*/ 15 h 17"/>
                      <a:gd name="T10" fmla="*/ 134 w 238"/>
                      <a:gd name="T11" fmla="*/ 13 h 17"/>
                      <a:gd name="T12" fmla="*/ 158 w 238"/>
                      <a:gd name="T13" fmla="*/ 13 h 17"/>
                      <a:gd name="T14" fmla="*/ 179 w 238"/>
                      <a:gd name="T15" fmla="*/ 12 h 17"/>
                      <a:gd name="T16" fmla="*/ 196 w 238"/>
                      <a:gd name="T17" fmla="*/ 10 h 17"/>
                      <a:gd name="T18" fmla="*/ 211 w 238"/>
                      <a:gd name="T19" fmla="*/ 8 h 17"/>
                      <a:gd name="T20" fmla="*/ 223 w 238"/>
                      <a:gd name="T21" fmla="*/ 6 h 17"/>
                      <a:gd name="T22" fmla="*/ 231 w 238"/>
                      <a:gd name="T23" fmla="*/ 4 h 17"/>
                      <a:gd name="T24" fmla="*/ 236 w 238"/>
                      <a:gd name="T25" fmla="*/ 2 h 17"/>
                      <a:gd name="T26" fmla="*/ 238 w 238"/>
                      <a:gd name="T27" fmla="*/ 0 h 17"/>
                      <a:gd name="T28" fmla="*/ 233 w 238"/>
                      <a:gd name="T29" fmla="*/ 0 h 17"/>
                      <a:gd name="T30" fmla="*/ 231 w 238"/>
                      <a:gd name="T31" fmla="*/ 2 h 17"/>
                      <a:gd name="T32" fmla="*/ 225 w 238"/>
                      <a:gd name="T33" fmla="*/ 4 h 17"/>
                      <a:gd name="T34" fmla="*/ 217 w 238"/>
                      <a:gd name="T35" fmla="*/ 6 h 17"/>
                      <a:gd name="T36" fmla="*/ 206 w 238"/>
                      <a:gd name="T37" fmla="*/ 8 h 17"/>
                      <a:gd name="T38" fmla="*/ 190 w 238"/>
                      <a:gd name="T39" fmla="*/ 10 h 17"/>
                      <a:gd name="T40" fmla="*/ 173 w 238"/>
                      <a:gd name="T41" fmla="*/ 12 h 17"/>
                      <a:gd name="T42" fmla="*/ 154 w 238"/>
                      <a:gd name="T43" fmla="*/ 12 h 17"/>
                      <a:gd name="T44" fmla="*/ 133 w 238"/>
                      <a:gd name="T45" fmla="*/ 13 h 17"/>
                      <a:gd name="T46" fmla="*/ 108 w 238"/>
                      <a:gd name="T47" fmla="*/ 13 h 17"/>
                      <a:gd name="T48" fmla="*/ 83 w 238"/>
                      <a:gd name="T49" fmla="*/ 15 h 17"/>
                      <a:gd name="T50" fmla="*/ 56 w 238"/>
                      <a:gd name="T51" fmla="*/ 15 h 17"/>
                      <a:gd name="T52" fmla="*/ 29 w 238"/>
                      <a:gd name="T53" fmla="*/ 15 h 17"/>
                      <a:gd name="T54" fmla="*/ 0 w 238"/>
                      <a:gd name="T55" fmla="*/ 15 h 17"/>
                      <a:gd name="T56" fmla="*/ 0 w 238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8" h="17">
                        <a:moveTo>
                          <a:pt x="0" y="17"/>
                        </a:moveTo>
                        <a:lnTo>
                          <a:pt x="29" y="17"/>
                        </a:lnTo>
                        <a:lnTo>
                          <a:pt x="58" y="15"/>
                        </a:lnTo>
                        <a:lnTo>
                          <a:pt x="84" y="15"/>
                        </a:lnTo>
                        <a:lnTo>
                          <a:pt x="111" y="15"/>
                        </a:lnTo>
                        <a:lnTo>
                          <a:pt x="134" y="13"/>
                        </a:lnTo>
                        <a:lnTo>
                          <a:pt x="158" y="13"/>
                        </a:lnTo>
                        <a:lnTo>
                          <a:pt x="179" y="12"/>
                        </a:lnTo>
                        <a:lnTo>
                          <a:pt x="196" y="10"/>
                        </a:lnTo>
                        <a:lnTo>
                          <a:pt x="211" y="8"/>
                        </a:lnTo>
                        <a:lnTo>
                          <a:pt x="223" y="6"/>
                        </a:lnTo>
                        <a:lnTo>
                          <a:pt x="231" y="4"/>
                        </a:lnTo>
                        <a:lnTo>
                          <a:pt x="236" y="2"/>
                        </a:lnTo>
                        <a:lnTo>
                          <a:pt x="238" y="0"/>
                        </a:lnTo>
                        <a:lnTo>
                          <a:pt x="233" y="0"/>
                        </a:lnTo>
                        <a:lnTo>
                          <a:pt x="231" y="2"/>
                        </a:lnTo>
                        <a:lnTo>
                          <a:pt x="225" y="4"/>
                        </a:lnTo>
                        <a:lnTo>
                          <a:pt x="217" y="6"/>
                        </a:lnTo>
                        <a:lnTo>
                          <a:pt x="206" y="8"/>
                        </a:lnTo>
                        <a:lnTo>
                          <a:pt x="190" y="10"/>
                        </a:lnTo>
                        <a:lnTo>
                          <a:pt x="173" y="12"/>
                        </a:lnTo>
                        <a:lnTo>
                          <a:pt x="154" y="12"/>
                        </a:lnTo>
                        <a:lnTo>
                          <a:pt x="133" y="13"/>
                        </a:lnTo>
                        <a:lnTo>
                          <a:pt x="108" y="13"/>
                        </a:lnTo>
                        <a:lnTo>
                          <a:pt x="83" y="15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1" name="Freeform 211">
                    <a:extLst>
                      <a:ext uri="{FF2B5EF4-FFF2-40B4-BE49-F238E27FC236}">
                        <a16:creationId xmlns:a16="http://schemas.microsoft.com/office/drawing/2014/main" id="{94991830-574A-416A-ADC8-EDAD32F09C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6" cy="8"/>
                  </a:xfrm>
                  <a:custGeom>
                    <a:avLst/>
                    <a:gdLst>
                      <a:gd name="T0" fmla="*/ 0 w 233"/>
                      <a:gd name="T1" fmla="*/ 15 h 15"/>
                      <a:gd name="T2" fmla="*/ 29 w 233"/>
                      <a:gd name="T3" fmla="*/ 15 h 15"/>
                      <a:gd name="T4" fmla="*/ 56 w 233"/>
                      <a:gd name="T5" fmla="*/ 15 h 15"/>
                      <a:gd name="T6" fmla="*/ 83 w 233"/>
                      <a:gd name="T7" fmla="*/ 15 h 15"/>
                      <a:gd name="T8" fmla="*/ 108 w 233"/>
                      <a:gd name="T9" fmla="*/ 13 h 15"/>
                      <a:gd name="T10" fmla="*/ 133 w 233"/>
                      <a:gd name="T11" fmla="*/ 13 h 15"/>
                      <a:gd name="T12" fmla="*/ 154 w 233"/>
                      <a:gd name="T13" fmla="*/ 12 h 15"/>
                      <a:gd name="T14" fmla="*/ 173 w 233"/>
                      <a:gd name="T15" fmla="*/ 12 h 15"/>
                      <a:gd name="T16" fmla="*/ 190 w 233"/>
                      <a:gd name="T17" fmla="*/ 10 h 15"/>
                      <a:gd name="T18" fmla="*/ 206 w 233"/>
                      <a:gd name="T19" fmla="*/ 8 h 15"/>
                      <a:gd name="T20" fmla="*/ 217 w 233"/>
                      <a:gd name="T21" fmla="*/ 6 h 15"/>
                      <a:gd name="T22" fmla="*/ 225 w 233"/>
                      <a:gd name="T23" fmla="*/ 4 h 15"/>
                      <a:gd name="T24" fmla="*/ 231 w 233"/>
                      <a:gd name="T25" fmla="*/ 2 h 15"/>
                      <a:gd name="T26" fmla="*/ 233 w 233"/>
                      <a:gd name="T27" fmla="*/ 0 h 15"/>
                      <a:gd name="T28" fmla="*/ 227 w 233"/>
                      <a:gd name="T29" fmla="*/ 0 h 15"/>
                      <a:gd name="T30" fmla="*/ 225 w 233"/>
                      <a:gd name="T31" fmla="*/ 2 h 15"/>
                      <a:gd name="T32" fmla="*/ 219 w 233"/>
                      <a:gd name="T33" fmla="*/ 4 h 15"/>
                      <a:gd name="T34" fmla="*/ 211 w 233"/>
                      <a:gd name="T35" fmla="*/ 6 h 15"/>
                      <a:gd name="T36" fmla="*/ 200 w 233"/>
                      <a:gd name="T37" fmla="*/ 8 h 15"/>
                      <a:gd name="T38" fmla="*/ 186 w 233"/>
                      <a:gd name="T39" fmla="*/ 10 h 15"/>
                      <a:gd name="T40" fmla="*/ 169 w 233"/>
                      <a:gd name="T41" fmla="*/ 12 h 15"/>
                      <a:gd name="T42" fmla="*/ 150 w 233"/>
                      <a:gd name="T43" fmla="*/ 12 h 15"/>
                      <a:gd name="T44" fmla="*/ 129 w 233"/>
                      <a:gd name="T45" fmla="*/ 13 h 15"/>
                      <a:gd name="T46" fmla="*/ 106 w 233"/>
                      <a:gd name="T47" fmla="*/ 13 h 15"/>
                      <a:gd name="T48" fmla="*/ 81 w 233"/>
                      <a:gd name="T49" fmla="*/ 15 h 15"/>
                      <a:gd name="T50" fmla="*/ 56 w 233"/>
                      <a:gd name="T51" fmla="*/ 15 h 15"/>
                      <a:gd name="T52" fmla="*/ 29 w 233"/>
                      <a:gd name="T53" fmla="*/ 15 h 15"/>
                      <a:gd name="T54" fmla="*/ 0 w 233"/>
                      <a:gd name="T55" fmla="*/ 15 h 15"/>
                      <a:gd name="T56" fmla="*/ 0 w 233"/>
                      <a:gd name="T57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3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3" y="15"/>
                        </a:lnTo>
                        <a:lnTo>
                          <a:pt x="108" y="13"/>
                        </a:lnTo>
                        <a:lnTo>
                          <a:pt x="133" y="13"/>
                        </a:lnTo>
                        <a:lnTo>
                          <a:pt x="154" y="12"/>
                        </a:lnTo>
                        <a:lnTo>
                          <a:pt x="173" y="12"/>
                        </a:lnTo>
                        <a:lnTo>
                          <a:pt x="190" y="10"/>
                        </a:lnTo>
                        <a:lnTo>
                          <a:pt x="206" y="8"/>
                        </a:lnTo>
                        <a:lnTo>
                          <a:pt x="217" y="6"/>
                        </a:lnTo>
                        <a:lnTo>
                          <a:pt x="225" y="4"/>
                        </a:lnTo>
                        <a:lnTo>
                          <a:pt x="231" y="2"/>
                        </a:lnTo>
                        <a:lnTo>
                          <a:pt x="233" y="0"/>
                        </a:lnTo>
                        <a:lnTo>
                          <a:pt x="227" y="0"/>
                        </a:lnTo>
                        <a:lnTo>
                          <a:pt x="225" y="2"/>
                        </a:lnTo>
                        <a:lnTo>
                          <a:pt x="219" y="4"/>
                        </a:lnTo>
                        <a:lnTo>
                          <a:pt x="211" y="6"/>
                        </a:lnTo>
                        <a:lnTo>
                          <a:pt x="200" y="8"/>
                        </a:lnTo>
                        <a:lnTo>
                          <a:pt x="186" y="10"/>
                        </a:lnTo>
                        <a:lnTo>
                          <a:pt x="169" y="12"/>
                        </a:lnTo>
                        <a:lnTo>
                          <a:pt x="150" y="12"/>
                        </a:lnTo>
                        <a:lnTo>
                          <a:pt x="129" y="13"/>
                        </a:lnTo>
                        <a:lnTo>
                          <a:pt x="106" y="13"/>
                        </a:lnTo>
                        <a:lnTo>
                          <a:pt x="81" y="15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E7E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2" name="Freeform 212">
                    <a:extLst>
                      <a:ext uri="{FF2B5EF4-FFF2-40B4-BE49-F238E27FC236}">
                        <a16:creationId xmlns:a16="http://schemas.microsoft.com/office/drawing/2014/main" id="{2C9E07E8-18CB-4302-A16F-DA551CB442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3" cy="8"/>
                  </a:xfrm>
                  <a:custGeom>
                    <a:avLst/>
                    <a:gdLst>
                      <a:gd name="T0" fmla="*/ 0 w 227"/>
                      <a:gd name="T1" fmla="*/ 15 h 15"/>
                      <a:gd name="T2" fmla="*/ 29 w 227"/>
                      <a:gd name="T3" fmla="*/ 15 h 15"/>
                      <a:gd name="T4" fmla="*/ 56 w 227"/>
                      <a:gd name="T5" fmla="*/ 15 h 15"/>
                      <a:gd name="T6" fmla="*/ 81 w 227"/>
                      <a:gd name="T7" fmla="*/ 15 h 15"/>
                      <a:gd name="T8" fmla="*/ 106 w 227"/>
                      <a:gd name="T9" fmla="*/ 13 h 15"/>
                      <a:gd name="T10" fmla="*/ 129 w 227"/>
                      <a:gd name="T11" fmla="*/ 13 h 15"/>
                      <a:gd name="T12" fmla="*/ 150 w 227"/>
                      <a:gd name="T13" fmla="*/ 12 h 15"/>
                      <a:gd name="T14" fmla="*/ 169 w 227"/>
                      <a:gd name="T15" fmla="*/ 12 h 15"/>
                      <a:gd name="T16" fmla="*/ 186 w 227"/>
                      <a:gd name="T17" fmla="*/ 10 h 15"/>
                      <a:gd name="T18" fmla="*/ 200 w 227"/>
                      <a:gd name="T19" fmla="*/ 8 h 15"/>
                      <a:gd name="T20" fmla="*/ 211 w 227"/>
                      <a:gd name="T21" fmla="*/ 6 h 15"/>
                      <a:gd name="T22" fmla="*/ 219 w 227"/>
                      <a:gd name="T23" fmla="*/ 4 h 15"/>
                      <a:gd name="T24" fmla="*/ 225 w 227"/>
                      <a:gd name="T25" fmla="*/ 2 h 15"/>
                      <a:gd name="T26" fmla="*/ 227 w 227"/>
                      <a:gd name="T27" fmla="*/ 0 h 15"/>
                      <a:gd name="T28" fmla="*/ 221 w 227"/>
                      <a:gd name="T29" fmla="*/ 0 h 15"/>
                      <a:gd name="T30" fmla="*/ 219 w 227"/>
                      <a:gd name="T31" fmla="*/ 2 h 15"/>
                      <a:gd name="T32" fmla="*/ 213 w 227"/>
                      <a:gd name="T33" fmla="*/ 4 h 15"/>
                      <a:gd name="T34" fmla="*/ 204 w 227"/>
                      <a:gd name="T35" fmla="*/ 6 h 15"/>
                      <a:gd name="T36" fmla="*/ 190 w 227"/>
                      <a:gd name="T37" fmla="*/ 8 h 15"/>
                      <a:gd name="T38" fmla="*/ 175 w 227"/>
                      <a:gd name="T39" fmla="*/ 10 h 15"/>
                      <a:gd name="T40" fmla="*/ 156 w 227"/>
                      <a:gd name="T41" fmla="*/ 12 h 15"/>
                      <a:gd name="T42" fmla="*/ 134 w 227"/>
                      <a:gd name="T43" fmla="*/ 12 h 15"/>
                      <a:gd name="T44" fmla="*/ 111 w 227"/>
                      <a:gd name="T45" fmla="*/ 13 h 15"/>
                      <a:gd name="T46" fmla="*/ 84 w 227"/>
                      <a:gd name="T47" fmla="*/ 13 h 15"/>
                      <a:gd name="T48" fmla="*/ 58 w 227"/>
                      <a:gd name="T49" fmla="*/ 15 h 15"/>
                      <a:gd name="T50" fmla="*/ 29 w 227"/>
                      <a:gd name="T51" fmla="*/ 15 h 15"/>
                      <a:gd name="T52" fmla="*/ 0 w 227"/>
                      <a:gd name="T53" fmla="*/ 15 h 15"/>
                      <a:gd name="T54" fmla="*/ 0 w 227"/>
                      <a:gd name="T55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227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1" y="15"/>
                        </a:lnTo>
                        <a:lnTo>
                          <a:pt x="106" y="13"/>
                        </a:lnTo>
                        <a:lnTo>
                          <a:pt x="129" y="13"/>
                        </a:lnTo>
                        <a:lnTo>
                          <a:pt x="150" y="12"/>
                        </a:lnTo>
                        <a:lnTo>
                          <a:pt x="169" y="12"/>
                        </a:lnTo>
                        <a:lnTo>
                          <a:pt x="186" y="10"/>
                        </a:lnTo>
                        <a:lnTo>
                          <a:pt x="200" y="8"/>
                        </a:lnTo>
                        <a:lnTo>
                          <a:pt x="211" y="6"/>
                        </a:lnTo>
                        <a:lnTo>
                          <a:pt x="219" y="4"/>
                        </a:lnTo>
                        <a:lnTo>
                          <a:pt x="225" y="2"/>
                        </a:lnTo>
                        <a:lnTo>
                          <a:pt x="227" y="0"/>
                        </a:lnTo>
                        <a:lnTo>
                          <a:pt x="221" y="0"/>
                        </a:lnTo>
                        <a:lnTo>
                          <a:pt x="219" y="2"/>
                        </a:lnTo>
                        <a:lnTo>
                          <a:pt x="213" y="4"/>
                        </a:lnTo>
                        <a:lnTo>
                          <a:pt x="204" y="6"/>
                        </a:lnTo>
                        <a:lnTo>
                          <a:pt x="190" y="8"/>
                        </a:lnTo>
                        <a:lnTo>
                          <a:pt x="175" y="10"/>
                        </a:lnTo>
                        <a:lnTo>
                          <a:pt x="156" y="12"/>
                        </a:lnTo>
                        <a:lnTo>
                          <a:pt x="134" y="12"/>
                        </a:lnTo>
                        <a:lnTo>
                          <a:pt x="111" y="13"/>
                        </a:lnTo>
                        <a:lnTo>
                          <a:pt x="84" y="13"/>
                        </a:lnTo>
                        <a:lnTo>
                          <a:pt x="58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D7D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3" name="Freeform 213">
                    <a:extLst>
                      <a:ext uri="{FF2B5EF4-FFF2-40B4-BE49-F238E27FC236}">
                        <a16:creationId xmlns:a16="http://schemas.microsoft.com/office/drawing/2014/main" id="{91E5B992-D647-4801-9F24-8D90173A12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1" cy="8"/>
                  </a:xfrm>
                  <a:custGeom>
                    <a:avLst/>
                    <a:gdLst>
                      <a:gd name="T0" fmla="*/ 0 w 221"/>
                      <a:gd name="T1" fmla="*/ 15 h 15"/>
                      <a:gd name="T2" fmla="*/ 29 w 221"/>
                      <a:gd name="T3" fmla="*/ 15 h 15"/>
                      <a:gd name="T4" fmla="*/ 58 w 221"/>
                      <a:gd name="T5" fmla="*/ 15 h 15"/>
                      <a:gd name="T6" fmla="*/ 84 w 221"/>
                      <a:gd name="T7" fmla="*/ 13 h 15"/>
                      <a:gd name="T8" fmla="*/ 111 w 221"/>
                      <a:gd name="T9" fmla="*/ 13 h 15"/>
                      <a:gd name="T10" fmla="*/ 134 w 221"/>
                      <a:gd name="T11" fmla="*/ 12 h 15"/>
                      <a:gd name="T12" fmla="*/ 156 w 221"/>
                      <a:gd name="T13" fmla="*/ 12 h 15"/>
                      <a:gd name="T14" fmla="*/ 175 w 221"/>
                      <a:gd name="T15" fmla="*/ 10 h 15"/>
                      <a:gd name="T16" fmla="*/ 190 w 221"/>
                      <a:gd name="T17" fmla="*/ 8 h 15"/>
                      <a:gd name="T18" fmla="*/ 204 w 221"/>
                      <a:gd name="T19" fmla="*/ 6 h 15"/>
                      <a:gd name="T20" fmla="*/ 213 w 221"/>
                      <a:gd name="T21" fmla="*/ 4 h 15"/>
                      <a:gd name="T22" fmla="*/ 219 w 221"/>
                      <a:gd name="T23" fmla="*/ 2 h 15"/>
                      <a:gd name="T24" fmla="*/ 221 w 221"/>
                      <a:gd name="T25" fmla="*/ 0 h 15"/>
                      <a:gd name="T26" fmla="*/ 215 w 221"/>
                      <a:gd name="T27" fmla="*/ 0 h 15"/>
                      <a:gd name="T28" fmla="*/ 213 w 221"/>
                      <a:gd name="T29" fmla="*/ 2 h 15"/>
                      <a:gd name="T30" fmla="*/ 208 w 221"/>
                      <a:gd name="T31" fmla="*/ 4 h 15"/>
                      <a:gd name="T32" fmla="*/ 198 w 221"/>
                      <a:gd name="T33" fmla="*/ 6 h 15"/>
                      <a:gd name="T34" fmla="*/ 186 w 221"/>
                      <a:gd name="T35" fmla="*/ 8 h 15"/>
                      <a:gd name="T36" fmla="*/ 171 w 221"/>
                      <a:gd name="T37" fmla="*/ 10 h 15"/>
                      <a:gd name="T38" fmla="*/ 152 w 221"/>
                      <a:gd name="T39" fmla="*/ 12 h 15"/>
                      <a:gd name="T40" fmla="*/ 131 w 221"/>
                      <a:gd name="T41" fmla="*/ 12 h 15"/>
                      <a:gd name="T42" fmla="*/ 108 w 221"/>
                      <a:gd name="T43" fmla="*/ 13 h 15"/>
                      <a:gd name="T44" fmla="*/ 83 w 221"/>
                      <a:gd name="T45" fmla="*/ 13 h 15"/>
                      <a:gd name="T46" fmla="*/ 56 w 221"/>
                      <a:gd name="T47" fmla="*/ 15 h 15"/>
                      <a:gd name="T48" fmla="*/ 29 w 221"/>
                      <a:gd name="T49" fmla="*/ 15 h 15"/>
                      <a:gd name="T50" fmla="*/ 0 w 221"/>
                      <a:gd name="T51" fmla="*/ 15 h 15"/>
                      <a:gd name="T52" fmla="*/ 0 w 221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21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8" y="15"/>
                        </a:lnTo>
                        <a:lnTo>
                          <a:pt x="84" y="13"/>
                        </a:lnTo>
                        <a:lnTo>
                          <a:pt x="111" y="13"/>
                        </a:lnTo>
                        <a:lnTo>
                          <a:pt x="134" y="12"/>
                        </a:lnTo>
                        <a:lnTo>
                          <a:pt x="156" y="12"/>
                        </a:lnTo>
                        <a:lnTo>
                          <a:pt x="175" y="10"/>
                        </a:lnTo>
                        <a:lnTo>
                          <a:pt x="190" y="8"/>
                        </a:lnTo>
                        <a:lnTo>
                          <a:pt x="204" y="6"/>
                        </a:lnTo>
                        <a:lnTo>
                          <a:pt x="213" y="4"/>
                        </a:lnTo>
                        <a:lnTo>
                          <a:pt x="219" y="2"/>
                        </a:lnTo>
                        <a:lnTo>
                          <a:pt x="221" y="0"/>
                        </a:lnTo>
                        <a:lnTo>
                          <a:pt x="215" y="0"/>
                        </a:lnTo>
                        <a:lnTo>
                          <a:pt x="213" y="2"/>
                        </a:lnTo>
                        <a:lnTo>
                          <a:pt x="208" y="4"/>
                        </a:lnTo>
                        <a:lnTo>
                          <a:pt x="198" y="6"/>
                        </a:lnTo>
                        <a:lnTo>
                          <a:pt x="186" y="8"/>
                        </a:lnTo>
                        <a:lnTo>
                          <a:pt x="171" y="10"/>
                        </a:lnTo>
                        <a:lnTo>
                          <a:pt x="152" y="12"/>
                        </a:lnTo>
                        <a:lnTo>
                          <a:pt x="131" y="12"/>
                        </a:lnTo>
                        <a:lnTo>
                          <a:pt x="108" y="13"/>
                        </a:lnTo>
                        <a:lnTo>
                          <a:pt x="83" y="13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4" name="Freeform 214">
                    <a:extLst>
                      <a:ext uri="{FF2B5EF4-FFF2-40B4-BE49-F238E27FC236}">
                        <a16:creationId xmlns:a16="http://schemas.microsoft.com/office/drawing/2014/main" id="{DA059C95-E091-4575-9C9C-2DCD08A2AC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08" cy="8"/>
                  </a:xfrm>
                  <a:custGeom>
                    <a:avLst/>
                    <a:gdLst>
                      <a:gd name="T0" fmla="*/ 0 w 215"/>
                      <a:gd name="T1" fmla="*/ 15 h 15"/>
                      <a:gd name="T2" fmla="*/ 29 w 215"/>
                      <a:gd name="T3" fmla="*/ 15 h 15"/>
                      <a:gd name="T4" fmla="*/ 56 w 215"/>
                      <a:gd name="T5" fmla="*/ 15 h 15"/>
                      <a:gd name="T6" fmla="*/ 83 w 215"/>
                      <a:gd name="T7" fmla="*/ 13 h 15"/>
                      <a:gd name="T8" fmla="*/ 108 w 215"/>
                      <a:gd name="T9" fmla="*/ 13 h 15"/>
                      <a:gd name="T10" fmla="*/ 131 w 215"/>
                      <a:gd name="T11" fmla="*/ 12 h 15"/>
                      <a:gd name="T12" fmla="*/ 152 w 215"/>
                      <a:gd name="T13" fmla="*/ 12 h 15"/>
                      <a:gd name="T14" fmla="*/ 171 w 215"/>
                      <a:gd name="T15" fmla="*/ 10 h 15"/>
                      <a:gd name="T16" fmla="*/ 186 w 215"/>
                      <a:gd name="T17" fmla="*/ 8 h 15"/>
                      <a:gd name="T18" fmla="*/ 198 w 215"/>
                      <a:gd name="T19" fmla="*/ 6 h 15"/>
                      <a:gd name="T20" fmla="*/ 208 w 215"/>
                      <a:gd name="T21" fmla="*/ 4 h 15"/>
                      <a:gd name="T22" fmla="*/ 213 w 215"/>
                      <a:gd name="T23" fmla="*/ 2 h 15"/>
                      <a:gd name="T24" fmla="*/ 215 w 215"/>
                      <a:gd name="T25" fmla="*/ 0 h 15"/>
                      <a:gd name="T26" fmla="*/ 210 w 215"/>
                      <a:gd name="T27" fmla="*/ 0 h 15"/>
                      <a:gd name="T28" fmla="*/ 208 w 215"/>
                      <a:gd name="T29" fmla="*/ 2 h 15"/>
                      <a:gd name="T30" fmla="*/ 202 w 215"/>
                      <a:gd name="T31" fmla="*/ 4 h 15"/>
                      <a:gd name="T32" fmla="*/ 192 w 215"/>
                      <a:gd name="T33" fmla="*/ 6 h 15"/>
                      <a:gd name="T34" fmla="*/ 181 w 215"/>
                      <a:gd name="T35" fmla="*/ 8 h 15"/>
                      <a:gd name="T36" fmla="*/ 165 w 215"/>
                      <a:gd name="T37" fmla="*/ 10 h 15"/>
                      <a:gd name="T38" fmla="*/ 148 w 215"/>
                      <a:gd name="T39" fmla="*/ 10 h 15"/>
                      <a:gd name="T40" fmla="*/ 127 w 215"/>
                      <a:gd name="T41" fmla="*/ 12 h 15"/>
                      <a:gd name="T42" fmla="*/ 106 w 215"/>
                      <a:gd name="T43" fmla="*/ 13 h 15"/>
                      <a:gd name="T44" fmla="*/ 81 w 215"/>
                      <a:gd name="T45" fmla="*/ 13 h 15"/>
                      <a:gd name="T46" fmla="*/ 54 w 215"/>
                      <a:gd name="T47" fmla="*/ 13 h 15"/>
                      <a:gd name="T48" fmla="*/ 29 w 215"/>
                      <a:gd name="T49" fmla="*/ 15 h 15"/>
                      <a:gd name="T50" fmla="*/ 0 w 215"/>
                      <a:gd name="T51" fmla="*/ 15 h 15"/>
                      <a:gd name="T52" fmla="*/ 0 w 215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15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3" y="13"/>
                        </a:lnTo>
                        <a:lnTo>
                          <a:pt x="108" y="13"/>
                        </a:lnTo>
                        <a:lnTo>
                          <a:pt x="131" y="12"/>
                        </a:lnTo>
                        <a:lnTo>
                          <a:pt x="152" y="12"/>
                        </a:lnTo>
                        <a:lnTo>
                          <a:pt x="171" y="10"/>
                        </a:lnTo>
                        <a:lnTo>
                          <a:pt x="186" y="8"/>
                        </a:lnTo>
                        <a:lnTo>
                          <a:pt x="198" y="6"/>
                        </a:lnTo>
                        <a:lnTo>
                          <a:pt x="208" y="4"/>
                        </a:lnTo>
                        <a:lnTo>
                          <a:pt x="213" y="2"/>
                        </a:lnTo>
                        <a:lnTo>
                          <a:pt x="215" y="0"/>
                        </a:lnTo>
                        <a:lnTo>
                          <a:pt x="210" y="0"/>
                        </a:lnTo>
                        <a:lnTo>
                          <a:pt x="208" y="2"/>
                        </a:lnTo>
                        <a:lnTo>
                          <a:pt x="202" y="4"/>
                        </a:lnTo>
                        <a:lnTo>
                          <a:pt x="192" y="6"/>
                        </a:lnTo>
                        <a:lnTo>
                          <a:pt x="181" y="8"/>
                        </a:lnTo>
                        <a:lnTo>
                          <a:pt x="165" y="10"/>
                        </a:lnTo>
                        <a:lnTo>
                          <a:pt x="148" y="10"/>
                        </a:lnTo>
                        <a:lnTo>
                          <a:pt x="127" y="12"/>
                        </a:lnTo>
                        <a:lnTo>
                          <a:pt x="106" y="13"/>
                        </a:lnTo>
                        <a:lnTo>
                          <a:pt x="81" y="13"/>
                        </a:lnTo>
                        <a:lnTo>
                          <a:pt x="54" y="13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A7A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5" name="Freeform 215">
                    <a:extLst>
                      <a:ext uri="{FF2B5EF4-FFF2-40B4-BE49-F238E27FC236}">
                        <a16:creationId xmlns:a16="http://schemas.microsoft.com/office/drawing/2014/main" id="{CA35E192-4375-45A5-84C1-90C40AC2ED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05" cy="8"/>
                  </a:xfrm>
                  <a:custGeom>
                    <a:avLst/>
                    <a:gdLst>
                      <a:gd name="T0" fmla="*/ 0 w 210"/>
                      <a:gd name="T1" fmla="*/ 15 h 15"/>
                      <a:gd name="T2" fmla="*/ 29 w 210"/>
                      <a:gd name="T3" fmla="*/ 15 h 15"/>
                      <a:gd name="T4" fmla="*/ 54 w 210"/>
                      <a:gd name="T5" fmla="*/ 13 h 15"/>
                      <a:gd name="T6" fmla="*/ 81 w 210"/>
                      <a:gd name="T7" fmla="*/ 13 h 15"/>
                      <a:gd name="T8" fmla="*/ 106 w 210"/>
                      <a:gd name="T9" fmla="*/ 13 h 15"/>
                      <a:gd name="T10" fmla="*/ 127 w 210"/>
                      <a:gd name="T11" fmla="*/ 12 h 15"/>
                      <a:gd name="T12" fmla="*/ 148 w 210"/>
                      <a:gd name="T13" fmla="*/ 10 h 15"/>
                      <a:gd name="T14" fmla="*/ 165 w 210"/>
                      <a:gd name="T15" fmla="*/ 10 h 15"/>
                      <a:gd name="T16" fmla="*/ 181 w 210"/>
                      <a:gd name="T17" fmla="*/ 8 h 15"/>
                      <a:gd name="T18" fmla="*/ 192 w 210"/>
                      <a:gd name="T19" fmla="*/ 6 h 15"/>
                      <a:gd name="T20" fmla="*/ 202 w 210"/>
                      <a:gd name="T21" fmla="*/ 4 h 15"/>
                      <a:gd name="T22" fmla="*/ 208 w 210"/>
                      <a:gd name="T23" fmla="*/ 2 h 15"/>
                      <a:gd name="T24" fmla="*/ 210 w 210"/>
                      <a:gd name="T25" fmla="*/ 0 h 15"/>
                      <a:gd name="T26" fmla="*/ 204 w 210"/>
                      <a:gd name="T27" fmla="*/ 0 h 15"/>
                      <a:gd name="T28" fmla="*/ 202 w 210"/>
                      <a:gd name="T29" fmla="*/ 2 h 15"/>
                      <a:gd name="T30" fmla="*/ 196 w 210"/>
                      <a:gd name="T31" fmla="*/ 4 h 15"/>
                      <a:gd name="T32" fmla="*/ 188 w 210"/>
                      <a:gd name="T33" fmla="*/ 6 h 15"/>
                      <a:gd name="T34" fmla="*/ 177 w 210"/>
                      <a:gd name="T35" fmla="*/ 8 h 15"/>
                      <a:gd name="T36" fmla="*/ 161 w 210"/>
                      <a:gd name="T37" fmla="*/ 10 h 15"/>
                      <a:gd name="T38" fmla="*/ 144 w 210"/>
                      <a:gd name="T39" fmla="*/ 10 h 15"/>
                      <a:gd name="T40" fmla="*/ 123 w 210"/>
                      <a:gd name="T41" fmla="*/ 12 h 15"/>
                      <a:gd name="T42" fmla="*/ 102 w 210"/>
                      <a:gd name="T43" fmla="*/ 12 h 15"/>
                      <a:gd name="T44" fmla="*/ 79 w 210"/>
                      <a:gd name="T45" fmla="*/ 13 h 15"/>
                      <a:gd name="T46" fmla="*/ 54 w 210"/>
                      <a:gd name="T47" fmla="*/ 13 h 15"/>
                      <a:gd name="T48" fmla="*/ 27 w 210"/>
                      <a:gd name="T49" fmla="*/ 13 h 15"/>
                      <a:gd name="T50" fmla="*/ 0 w 210"/>
                      <a:gd name="T51" fmla="*/ 13 h 15"/>
                      <a:gd name="T52" fmla="*/ 0 w 210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10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4" y="13"/>
                        </a:lnTo>
                        <a:lnTo>
                          <a:pt x="81" y="13"/>
                        </a:lnTo>
                        <a:lnTo>
                          <a:pt x="106" y="13"/>
                        </a:lnTo>
                        <a:lnTo>
                          <a:pt x="127" y="12"/>
                        </a:lnTo>
                        <a:lnTo>
                          <a:pt x="148" y="10"/>
                        </a:lnTo>
                        <a:lnTo>
                          <a:pt x="165" y="10"/>
                        </a:lnTo>
                        <a:lnTo>
                          <a:pt x="181" y="8"/>
                        </a:lnTo>
                        <a:lnTo>
                          <a:pt x="192" y="6"/>
                        </a:lnTo>
                        <a:lnTo>
                          <a:pt x="202" y="4"/>
                        </a:lnTo>
                        <a:lnTo>
                          <a:pt x="208" y="2"/>
                        </a:lnTo>
                        <a:lnTo>
                          <a:pt x="210" y="0"/>
                        </a:lnTo>
                        <a:lnTo>
                          <a:pt x="204" y="0"/>
                        </a:lnTo>
                        <a:lnTo>
                          <a:pt x="202" y="2"/>
                        </a:lnTo>
                        <a:lnTo>
                          <a:pt x="196" y="4"/>
                        </a:lnTo>
                        <a:lnTo>
                          <a:pt x="188" y="6"/>
                        </a:lnTo>
                        <a:lnTo>
                          <a:pt x="177" y="8"/>
                        </a:lnTo>
                        <a:lnTo>
                          <a:pt x="161" y="10"/>
                        </a:lnTo>
                        <a:lnTo>
                          <a:pt x="144" y="10"/>
                        </a:lnTo>
                        <a:lnTo>
                          <a:pt x="123" y="12"/>
                        </a:lnTo>
                        <a:lnTo>
                          <a:pt x="102" y="12"/>
                        </a:lnTo>
                        <a:lnTo>
                          <a:pt x="79" y="13"/>
                        </a:lnTo>
                        <a:lnTo>
                          <a:pt x="54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9797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6" name="Freeform 216">
                    <a:extLst>
                      <a:ext uri="{FF2B5EF4-FFF2-40B4-BE49-F238E27FC236}">
                        <a16:creationId xmlns:a16="http://schemas.microsoft.com/office/drawing/2014/main" id="{61923A62-A3F9-4EA4-920D-34044BDBC1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02" cy="7"/>
                  </a:xfrm>
                  <a:custGeom>
                    <a:avLst/>
                    <a:gdLst>
                      <a:gd name="T0" fmla="*/ 0 w 204"/>
                      <a:gd name="T1" fmla="*/ 13 h 13"/>
                      <a:gd name="T2" fmla="*/ 27 w 204"/>
                      <a:gd name="T3" fmla="*/ 13 h 13"/>
                      <a:gd name="T4" fmla="*/ 54 w 204"/>
                      <a:gd name="T5" fmla="*/ 13 h 13"/>
                      <a:gd name="T6" fmla="*/ 79 w 204"/>
                      <a:gd name="T7" fmla="*/ 13 h 13"/>
                      <a:gd name="T8" fmla="*/ 102 w 204"/>
                      <a:gd name="T9" fmla="*/ 12 h 13"/>
                      <a:gd name="T10" fmla="*/ 123 w 204"/>
                      <a:gd name="T11" fmla="*/ 12 h 13"/>
                      <a:gd name="T12" fmla="*/ 144 w 204"/>
                      <a:gd name="T13" fmla="*/ 10 h 13"/>
                      <a:gd name="T14" fmla="*/ 161 w 204"/>
                      <a:gd name="T15" fmla="*/ 10 h 13"/>
                      <a:gd name="T16" fmla="*/ 177 w 204"/>
                      <a:gd name="T17" fmla="*/ 8 h 13"/>
                      <a:gd name="T18" fmla="*/ 188 w 204"/>
                      <a:gd name="T19" fmla="*/ 6 h 13"/>
                      <a:gd name="T20" fmla="*/ 196 w 204"/>
                      <a:gd name="T21" fmla="*/ 4 h 13"/>
                      <a:gd name="T22" fmla="*/ 202 w 204"/>
                      <a:gd name="T23" fmla="*/ 2 h 13"/>
                      <a:gd name="T24" fmla="*/ 204 w 204"/>
                      <a:gd name="T25" fmla="*/ 0 h 13"/>
                      <a:gd name="T26" fmla="*/ 198 w 204"/>
                      <a:gd name="T27" fmla="*/ 0 h 13"/>
                      <a:gd name="T28" fmla="*/ 196 w 204"/>
                      <a:gd name="T29" fmla="*/ 2 h 13"/>
                      <a:gd name="T30" fmla="*/ 190 w 204"/>
                      <a:gd name="T31" fmla="*/ 4 h 13"/>
                      <a:gd name="T32" fmla="*/ 183 w 204"/>
                      <a:gd name="T33" fmla="*/ 6 h 13"/>
                      <a:gd name="T34" fmla="*/ 171 w 204"/>
                      <a:gd name="T35" fmla="*/ 8 h 13"/>
                      <a:gd name="T36" fmla="*/ 158 w 204"/>
                      <a:gd name="T37" fmla="*/ 8 h 13"/>
                      <a:gd name="T38" fmla="*/ 140 w 204"/>
                      <a:gd name="T39" fmla="*/ 10 h 13"/>
                      <a:gd name="T40" fmla="*/ 121 w 204"/>
                      <a:gd name="T41" fmla="*/ 12 h 13"/>
                      <a:gd name="T42" fmla="*/ 100 w 204"/>
                      <a:gd name="T43" fmla="*/ 12 h 13"/>
                      <a:gd name="T44" fmla="*/ 77 w 204"/>
                      <a:gd name="T45" fmla="*/ 13 h 13"/>
                      <a:gd name="T46" fmla="*/ 52 w 204"/>
                      <a:gd name="T47" fmla="*/ 13 h 13"/>
                      <a:gd name="T48" fmla="*/ 27 w 204"/>
                      <a:gd name="T49" fmla="*/ 13 h 13"/>
                      <a:gd name="T50" fmla="*/ 0 w 204"/>
                      <a:gd name="T51" fmla="*/ 13 h 13"/>
                      <a:gd name="T52" fmla="*/ 0 w 204"/>
                      <a:gd name="T5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04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4" y="13"/>
                        </a:lnTo>
                        <a:lnTo>
                          <a:pt x="79" y="13"/>
                        </a:lnTo>
                        <a:lnTo>
                          <a:pt x="102" y="12"/>
                        </a:lnTo>
                        <a:lnTo>
                          <a:pt x="123" y="12"/>
                        </a:lnTo>
                        <a:lnTo>
                          <a:pt x="144" y="10"/>
                        </a:lnTo>
                        <a:lnTo>
                          <a:pt x="161" y="10"/>
                        </a:lnTo>
                        <a:lnTo>
                          <a:pt x="177" y="8"/>
                        </a:lnTo>
                        <a:lnTo>
                          <a:pt x="188" y="6"/>
                        </a:lnTo>
                        <a:lnTo>
                          <a:pt x="196" y="4"/>
                        </a:lnTo>
                        <a:lnTo>
                          <a:pt x="202" y="2"/>
                        </a:lnTo>
                        <a:lnTo>
                          <a:pt x="204" y="0"/>
                        </a:lnTo>
                        <a:lnTo>
                          <a:pt x="198" y="0"/>
                        </a:lnTo>
                        <a:lnTo>
                          <a:pt x="196" y="2"/>
                        </a:lnTo>
                        <a:lnTo>
                          <a:pt x="190" y="4"/>
                        </a:lnTo>
                        <a:lnTo>
                          <a:pt x="183" y="6"/>
                        </a:lnTo>
                        <a:lnTo>
                          <a:pt x="171" y="8"/>
                        </a:lnTo>
                        <a:lnTo>
                          <a:pt x="158" y="8"/>
                        </a:lnTo>
                        <a:lnTo>
                          <a:pt x="140" y="10"/>
                        </a:lnTo>
                        <a:lnTo>
                          <a:pt x="121" y="12"/>
                        </a:lnTo>
                        <a:lnTo>
                          <a:pt x="100" y="12"/>
                        </a:lnTo>
                        <a:lnTo>
                          <a:pt x="77" y="13"/>
                        </a:lnTo>
                        <a:lnTo>
                          <a:pt x="52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878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7" name="Freeform 217">
                    <a:extLst>
                      <a:ext uri="{FF2B5EF4-FFF2-40B4-BE49-F238E27FC236}">
                        <a16:creationId xmlns:a16="http://schemas.microsoft.com/office/drawing/2014/main" id="{5C2A7317-47EE-4951-B822-68F9E4AAD2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9" cy="7"/>
                  </a:xfrm>
                  <a:custGeom>
                    <a:avLst/>
                    <a:gdLst>
                      <a:gd name="T0" fmla="*/ 0 w 198"/>
                      <a:gd name="T1" fmla="*/ 13 h 13"/>
                      <a:gd name="T2" fmla="*/ 27 w 198"/>
                      <a:gd name="T3" fmla="*/ 13 h 13"/>
                      <a:gd name="T4" fmla="*/ 52 w 198"/>
                      <a:gd name="T5" fmla="*/ 13 h 13"/>
                      <a:gd name="T6" fmla="*/ 77 w 198"/>
                      <a:gd name="T7" fmla="*/ 13 h 13"/>
                      <a:gd name="T8" fmla="*/ 100 w 198"/>
                      <a:gd name="T9" fmla="*/ 12 h 13"/>
                      <a:gd name="T10" fmla="*/ 121 w 198"/>
                      <a:gd name="T11" fmla="*/ 12 h 13"/>
                      <a:gd name="T12" fmla="*/ 140 w 198"/>
                      <a:gd name="T13" fmla="*/ 10 h 13"/>
                      <a:gd name="T14" fmla="*/ 158 w 198"/>
                      <a:gd name="T15" fmla="*/ 8 h 13"/>
                      <a:gd name="T16" fmla="*/ 171 w 198"/>
                      <a:gd name="T17" fmla="*/ 8 h 13"/>
                      <a:gd name="T18" fmla="*/ 183 w 198"/>
                      <a:gd name="T19" fmla="*/ 6 h 13"/>
                      <a:gd name="T20" fmla="*/ 190 w 198"/>
                      <a:gd name="T21" fmla="*/ 4 h 13"/>
                      <a:gd name="T22" fmla="*/ 196 w 198"/>
                      <a:gd name="T23" fmla="*/ 2 h 13"/>
                      <a:gd name="T24" fmla="*/ 198 w 198"/>
                      <a:gd name="T25" fmla="*/ 0 h 13"/>
                      <a:gd name="T26" fmla="*/ 192 w 198"/>
                      <a:gd name="T27" fmla="*/ 0 h 13"/>
                      <a:gd name="T28" fmla="*/ 190 w 198"/>
                      <a:gd name="T29" fmla="*/ 2 h 13"/>
                      <a:gd name="T30" fmla="*/ 184 w 198"/>
                      <a:gd name="T31" fmla="*/ 4 h 13"/>
                      <a:gd name="T32" fmla="*/ 177 w 198"/>
                      <a:gd name="T33" fmla="*/ 6 h 13"/>
                      <a:gd name="T34" fmla="*/ 165 w 198"/>
                      <a:gd name="T35" fmla="*/ 8 h 13"/>
                      <a:gd name="T36" fmla="*/ 152 w 198"/>
                      <a:gd name="T37" fmla="*/ 8 h 13"/>
                      <a:gd name="T38" fmla="*/ 136 w 198"/>
                      <a:gd name="T39" fmla="*/ 10 h 13"/>
                      <a:gd name="T40" fmla="*/ 117 w 198"/>
                      <a:gd name="T41" fmla="*/ 12 h 13"/>
                      <a:gd name="T42" fmla="*/ 96 w 198"/>
                      <a:gd name="T43" fmla="*/ 12 h 13"/>
                      <a:gd name="T44" fmla="*/ 73 w 198"/>
                      <a:gd name="T45" fmla="*/ 12 h 13"/>
                      <a:gd name="T46" fmla="*/ 50 w 198"/>
                      <a:gd name="T47" fmla="*/ 13 h 13"/>
                      <a:gd name="T48" fmla="*/ 25 w 198"/>
                      <a:gd name="T49" fmla="*/ 13 h 13"/>
                      <a:gd name="T50" fmla="*/ 0 w 198"/>
                      <a:gd name="T51" fmla="*/ 13 h 13"/>
                      <a:gd name="T52" fmla="*/ 0 w 198"/>
                      <a:gd name="T5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98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2" y="13"/>
                        </a:lnTo>
                        <a:lnTo>
                          <a:pt x="77" y="13"/>
                        </a:lnTo>
                        <a:lnTo>
                          <a:pt x="100" y="12"/>
                        </a:lnTo>
                        <a:lnTo>
                          <a:pt x="121" y="12"/>
                        </a:lnTo>
                        <a:lnTo>
                          <a:pt x="140" y="10"/>
                        </a:lnTo>
                        <a:lnTo>
                          <a:pt x="158" y="8"/>
                        </a:lnTo>
                        <a:lnTo>
                          <a:pt x="171" y="8"/>
                        </a:lnTo>
                        <a:lnTo>
                          <a:pt x="183" y="6"/>
                        </a:lnTo>
                        <a:lnTo>
                          <a:pt x="190" y="4"/>
                        </a:lnTo>
                        <a:lnTo>
                          <a:pt x="196" y="2"/>
                        </a:lnTo>
                        <a:lnTo>
                          <a:pt x="198" y="0"/>
                        </a:lnTo>
                        <a:lnTo>
                          <a:pt x="192" y="0"/>
                        </a:lnTo>
                        <a:lnTo>
                          <a:pt x="190" y="2"/>
                        </a:lnTo>
                        <a:lnTo>
                          <a:pt x="184" y="4"/>
                        </a:lnTo>
                        <a:lnTo>
                          <a:pt x="177" y="6"/>
                        </a:lnTo>
                        <a:lnTo>
                          <a:pt x="165" y="8"/>
                        </a:lnTo>
                        <a:lnTo>
                          <a:pt x="152" y="8"/>
                        </a:lnTo>
                        <a:lnTo>
                          <a:pt x="136" y="10"/>
                        </a:lnTo>
                        <a:lnTo>
                          <a:pt x="117" y="12"/>
                        </a:lnTo>
                        <a:lnTo>
                          <a:pt x="96" y="12"/>
                        </a:lnTo>
                        <a:lnTo>
                          <a:pt x="73" y="12"/>
                        </a:lnTo>
                        <a:lnTo>
                          <a:pt x="50" y="13"/>
                        </a:lnTo>
                        <a:lnTo>
                          <a:pt x="25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8" name="Freeform 218">
                    <a:extLst>
                      <a:ext uri="{FF2B5EF4-FFF2-40B4-BE49-F238E27FC236}">
                        <a16:creationId xmlns:a16="http://schemas.microsoft.com/office/drawing/2014/main" id="{19CD8093-B353-47C3-B77F-30AF32E8FC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6" cy="7"/>
                  </a:xfrm>
                  <a:custGeom>
                    <a:avLst/>
                    <a:gdLst>
                      <a:gd name="T0" fmla="*/ 0 w 192"/>
                      <a:gd name="T1" fmla="*/ 13 h 13"/>
                      <a:gd name="T2" fmla="*/ 25 w 192"/>
                      <a:gd name="T3" fmla="*/ 13 h 13"/>
                      <a:gd name="T4" fmla="*/ 50 w 192"/>
                      <a:gd name="T5" fmla="*/ 13 h 13"/>
                      <a:gd name="T6" fmla="*/ 73 w 192"/>
                      <a:gd name="T7" fmla="*/ 12 h 13"/>
                      <a:gd name="T8" fmla="*/ 96 w 192"/>
                      <a:gd name="T9" fmla="*/ 12 h 13"/>
                      <a:gd name="T10" fmla="*/ 117 w 192"/>
                      <a:gd name="T11" fmla="*/ 12 h 13"/>
                      <a:gd name="T12" fmla="*/ 136 w 192"/>
                      <a:gd name="T13" fmla="*/ 10 h 13"/>
                      <a:gd name="T14" fmla="*/ 152 w 192"/>
                      <a:gd name="T15" fmla="*/ 8 h 13"/>
                      <a:gd name="T16" fmla="*/ 165 w 192"/>
                      <a:gd name="T17" fmla="*/ 8 h 13"/>
                      <a:gd name="T18" fmla="*/ 177 w 192"/>
                      <a:gd name="T19" fmla="*/ 6 h 13"/>
                      <a:gd name="T20" fmla="*/ 184 w 192"/>
                      <a:gd name="T21" fmla="*/ 4 h 13"/>
                      <a:gd name="T22" fmla="*/ 190 w 192"/>
                      <a:gd name="T23" fmla="*/ 2 h 13"/>
                      <a:gd name="T24" fmla="*/ 192 w 192"/>
                      <a:gd name="T25" fmla="*/ 0 h 13"/>
                      <a:gd name="T26" fmla="*/ 186 w 192"/>
                      <a:gd name="T27" fmla="*/ 0 h 13"/>
                      <a:gd name="T28" fmla="*/ 184 w 192"/>
                      <a:gd name="T29" fmla="*/ 2 h 13"/>
                      <a:gd name="T30" fmla="*/ 179 w 192"/>
                      <a:gd name="T31" fmla="*/ 4 h 13"/>
                      <a:gd name="T32" fmla="*/ 169 w 192"/>
                      <a:gd name="T33" fmla="*/ 6 h 13"/>
                      <a:gd name="T34" fmla="*/ 156 w 192"/>
                      <a:gd name="T35" fmla="*/ 8 h 13"/>
                      <a:gd name="T36" fmla="*/ 140 w 192"/>
                      <a:gd name="T37" fmla="*/ 10 h 13"/>
                      <a:gd name="T38" fmla="*/ 121 w 192"/>
                      <a:gd name="T39" fmla="*/ 10 h 13"/>
                      <a:gd name="T40" fmla="*/ 100 w 192"/>
                      <a:gd name="T41" fmla="*/ 12 h 13"/>
                      <a:gd name="T42" fmla="*/ 77 w 192"/>
                      <a:gd name="T43" fmla="*/ 12 h 13"/>
                      <a:gd name="T44" fmla="*/ 54 w 192"/>
                      <a:gd name="T45" fmla="*/ 13 h 13"/>
                      <a:gd name="T46" fmla="*/ 27 w 192"/>
                      <a:gd name="T47" fmla="*/ 13 h 13"/>
                      <a:gd name="T48" fmla="*/ 0 w 192"/>
                      <a:gd name="T49" fmla="*/ 13 h 13"/>
                      <a:gd name="T50" fmla="*/ 0 w 192"/>
                      <a:gd name="T51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92" h="13">
                        <a:moveTo>
                          <a:pt x="0" y="13"/>
                        </a:moveTo>
                        <a:lnTo>
                          <a:pt x="25" y="13"/>
                        </a:lnTo>
                        <a:lnTo>
                          <a:pt x="50" y="13"/>
                        </a:lnTo>
                        <a:lnTo>
                          <a:pt x="73" y="12"/>
                        </a:lnTo>
                        <a:lnTo>
                          <a:pt x="96" y="12"/>
                        </a:lnTo>
                        <a:lnTo>
                          <a:pt x="117" y="12"/>
                        </a:lnTo>
                        <a:lnTo>
                          <a:pt x="136" y="10"/>
                        </a:lnTo>
                        <a:lnTo>
                          <a:pt x="152" y="8"/>
                        </a:lnTo>
                        <a:lnTo>
                          <a:pt x="165" y="8"/>
                        </a:lnTo>
                        <a:lnTo>
                          <a:pt x="177" y="6"/>
                        </a:lnTo>
                        <a:lnTo>
                          <a:pt x="184" y="4"/>
                        </a:lnTo>
                        <a:lnTo>
                          <a:pt x="190" y="2"/>
                        </a:lnTo>
                        <a:lnTo>
                          <a:pt x="192" y="0"/>
                        </a:lnTo>
                        <a:lnTo>
                          <a:pt x="186" y="0"/>
                        </a:lnTo>
                        <a:lnTo>
                          <a:pt x="184" y="2"/>
                        </a:lnTo>
                        <a:lnTo>
                          <a:pt x="179" y="4"/>
                        </a:lnTo>
                        <a:lnTo>
                          <a:pt x="169" y="6"/>
                        </a:lnTo>
                        <a:lnTo>
                          <a:pt x="156" y="8"/>
                        </a:lnTo>
                        <a:lnTo>
                          <a:pt x="140" y="10"/>
                        </a:lnTo>
                        <a:lnTo>
                          <a:pt x="121" y="10"/>
                        </a:lnTo>
                        <a:lnTo>
                          <a:pt x="100" y="12"/>
                        </a:lnTo>
                        <a:lnTo>
                          <a:pt x="77" y="12"/>
                        </a:lnTo>
                        <a:lnTo>
                          <a:pt x="54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676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9" name="Freeform 219">
                    <a:extLst>
                      <a:ext uri="{FF2B5EF4-FFF2-40B4-BE49-F238E27FC236}">
                        <a16:creationId xmlns:a16="http://schemas.microsoft.com/office/drawing/2014/main" id="{B4D0B09B-5B37-4F2D-9C6E-9CF51E9D78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3" cy="7"/>
                  </a:xfrm>
                  <a:custGeom>
                    <a:avLst/>
                    <a:gdLst>
                      <a:gd name="T0" fmla="*/ 0 w 186"/>
                      <a:gd name="T1" fmla="*/ 13 h 13"/>
                      <a:gd name="T2" fmla="*/ 27 w 186"/>
                      <a:gd name="T3" fmla="*/ 13 h 13"/>
                      <a:gd name="T4" fmla="*/ 54 w 186"/>
                      <a:gd name="T5" fmla="*/ 13 h 13"/>
                      <a:gd name="T6" fmla="*/ 77 w 186"/>
                      <a:gd name="T7" fmla="*/ 12 h 13"/>
                      <a:gd name="T8" fmla="*/ 100 w 186"/>
                      <a:gd name="T9" fmla="*/ 12 h 13"/>
                      <a:gd name="T10" fmla="*/ 121 w 186"/>
                      <a:gd name="T11" fmla="*/ 10 h 13"/>
                      <a:gd name="T12" fmla="*/ 140 w 186"/>
                      <a:gd name="T13" fmla="*/ 10 h 13"/>
                      <a:gd name="T14" fmla="*/ 156 w 186"/>
                      <a:gd name="T15" fmla="*/ 8 h 13"/>
                      <a:gd name="T16" fmla="*/ 169 w 186"/>
                      <a:gd name="T17" fmla="*/ 6 h 13"/>
                      <a:gd name="T18" fmla="*/ 179 w 186"/>
                      <a:gd name="T19" fmla="*/ 4 h 13"/>
                      <a:gd name="T20" fmla="*/ 184 w 186"/>
                      <a:gd name="T21" fmla="*/ 2 h 13"/>
                      <a:gd name="T22" fmla="*/ 186 w 186"/>
                      <a:gd name="T23" fmla="*/ 0 h 13"/>
                      <a:gd name="T24" fmla="*/ 181 w 186"/>
                      <a:gd name="T25" fmla="*/ 0 h 13"/>
                      <a:gd name="T26" fmla="*/ 179 w 186"/>
                      <a:gd name="T27" fmla="*/ 2 h 13"/>
                      <a:gd name="T28" fmla="*/ 173 w 186"/>
                      <a:gd name="T29" fmla="*/ 4 h 13"/>
                      <a:gd name="T30" fmla="*/ 163 w 186"/>
                      <a:gd name="T31" fmla="*/ 6 h 13"/>
                      <a:gd name="T32" fmla="*/ 152 w 186"/>
                      <a:gd name="T33" fmla="*/ 8 h 13"/>
                      <a:gd name="T34" fmla="*/ 136 w 186"/>
                      <a:gd name="T35" fmla="*/ 8 h 13"/>
                      <a:gd name="T36" fmla="*/ 117 w 186"/>
                      <a:gd name="T37" fmla="*/ 10 h 13"/>
                      <a:gd name="T38" fmla="*/ 98 w 186"/>
                      <a:gd name="T39" fmla="*/ 12 h 13"/>
                      <a:gd name="T40" fmla="*/ 75 w 186"/>
                      <a:gd name="T41" fmla="*/ 12 h 13"/>
                      <a:gd name="T42" fmla="*/ 52 w 186"/>
                      <a:gd name="T43" fmla="*/ 12 h 13"/>
                      <a:gd name="T44" fmla="*/ 27 w 186"/>
                      <a:gd name="T45" fmla="*/ 13 h 13"/>
                      <a:gd name="T46" fmla="*/ 0 w 186"/>
                      <a:gd name="T47" fmla="*/ 13 h 13"/>
                      <a:gd name="T48" fmla="*/ 0 w 186"/>
                      <a:gd name="T49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6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4" y="13"/>
                        </a:lnTo>
                        <a:lnTo>
                          <a:pt x="77" y="12"/>
                        </a:lnTo>
                        <a:lnTo>
                          <a:pt x="100" y="12"/>
                        </a:lnTo>
                        <a:lnTo>
                          <a:pt x="121" y="10"/>
                        </a:lnTo>
                        <a:lnTo>
                          <a:pt x="140" y="10"/>
                        </a:lnTo>
                        <a:lnTo>
                          <a:pt x="156" y="8"/>
                        </a:lnTo>
                        <a:lnTo>
                          <a:pt x="169" y="6"/>
                        </a:lnTo>
                        <a:lnTo>
                          <a:pt x="179" y="4"/>
                        </a:lnTo>
                        <a:lnTo>
                          <a:pt x="184" y="2"/>
                        </a:lnTo>
                        <a:lnTo>
                          <a:pt x="186" y="0"/>
                        </a:lnTo>
                        <a:lnTo>
                          <a:pt x="181" y="0"/>
                        </a:lnTo>
                        <a:lnTo>
                          <a:pt x="179" y="2"/>
                        </a:lnTo>
                        <a:lnTo>
                          <a:pt x="173" y="4"/>
                        </a:lnTo>
                        <a:lnTo>
                          <a:pt x="163" y="6"/>
                        </a:lnTo>
                        <a:lnTo>
                          <a:pt x="152" y="8"/>
                        </a:lnTo>
                        <a:lnTo>
                          <a:pt x="136" y="8"/>
                        </a:lnTo>
                        <a:lnTo>
                          <a:pt x="117" y="10"/>
                        </a:lnTo>
                        <a:lnTo>
                          <a:pt x="98" y="12"/>
                        </a:lnTo>
                        <a:lnTo>
                          <a:pt x="75" y="12"/>
                        </a:lnTo>
                        <a:lnTo>
                          <a:pt x="52" y="12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5757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0" name="Freeform 220">
                    <a:extLst>
                      <a:ext uri="{FF2B5EF4-FFF2-40B4-BE49-F238E27FC236}">
                        <a16:creationId xmlns:a16="http://schemas.microsoft.com/office/drawing/2014/main" id="{022860A7-A3C1-430A-9288-EED31D0FA1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0" cy="7"/>
                  </a:xfrm>
                  <a:custGeom>
                    <a:avLst/>
                    <a:gdLst>
                      <a:gd name="T0" fmla="*/ 0 w 181"/>
                      <a:gd name="T1" fmla="*/ 13 h 13"/>
                      <a:gd name="T2" fmla="*/ 27 w 181"/>
                      <a:gd name="T3" fmla="*/ 13 h 13"/>
                      <a:gd name="T4" fmla="*/ 52 w 181"/>
                      <a:gd name="T5" fmla="*/ 12 h 13"/>
                      <a:gd name="T6" fmla="*/ 75 w 181"/>
                      <a:gd name="T7" fmla="*/ 12 h 13"/>
                      <a:gd name="T8" fmla="*/ 98 w 181"/>
                      <a:gd name="T9" fmla="*/ 12 h 13"/>
                      <a:gd name="T10" fmla="*/ 117 w 181"/>
                      <a:gd name="T11" fmla="*/ 10 h 13"/>
                      <a:gd name="T12" fmla="*/ 136 w 181"/>
                      <a:gd name="T13" fmla="*/ 8 h 13"/>
                      <a:gd name="T14" fmla="*/ 152 w 181"/>
                      <a:gd name="T15" fmla="*/ 8 h 13"/>
                      <a:gd name="T16" fmla="*/ 163 w 181"/>
                      <a:gd name="T17" fmla="*/ 6 h 13"/>
                      <a:gd name="T18" fmla="*/ 173 w 181"/>
                      <a:gd name="T19" fmla="*/ 4 h 13"/>
                      <a:gd name="T20" fmla="*/ 179 w 181"/>
                      <a:gd name="T21" fmla="*/ 2 h 13"/>
                      <a:gd name="T22" fmla="*/ 181 w 181"/>
                      <a:gd name="T23" fmla="*/ 0 h 13"/>
                      <a:gd name="T24" fmla="*/ 175 w 181"/>
                      <a:gd name="T25" fmla="*/ 0 h 13"/>
                      <a:gd name="T26" fmla="*/ 173 w 181"/>
                      <a:gd name="T27" fmla="*/ 2 h 13"/>
                      <a:gd name="T28" fmla="*/ 167 w 181"/>
                      <a:gd name="T29" fmla="*/ 4 h 13"/>
                      <a:gd name="T30" fmla="*/ 158 w 181"/>
                      <a:gd name="T31" fmla="*/ 6 h 13"/>
                      <a:gd name="T32" fmla="*/ 146 w 181"/>
                      <a:gd name="T33" fmla="*/ 8 h 13"/>
                      <a:gd name="T34" fmla="*/ 133 w 181"/>
                      <a:gd name="T35" fmla="*/ 8 h 13"/>
                      <a:gd name="T36" fmla="*/ 115 w 181"/>
                      <a:gd name="T37" fmla="*/ 10 h 13"/>
                      <a:gd name="T38" fmla="*/ 94 w 181"/>
                      <a:gd name="T39" fmla="*/ 10 h 13"/>
                      <a:gd name="T40" fmla="*/ 73 w 181"/>
                      <a:gd name="T41" fmla="*/ 12 h 13"/>
                      <a:gd name="T42" fmla="*/ 50 w 181"/>
                      <a:gd name="T43" fmla="*/ 12 h 13"/>
                      <a:gd name="T44" fmla="*/ 25 w 181"/>
                      <a:gd name="T45" fmla="*/ 12 h 13"/>
                      <a:gd name="T46" fmla="*/ 0 w 181"/>
                      <a:gd name="T47" fmla="*/ 12 h 13"/>
                      <a:gd name="T48" fmla="*/ 0 w 181"/>
                      <a:gd name="T49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1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2" y="12"/>
                        </a:lnTo>
                        <a:lnTo>
                          <a:pt x="75" y="12"/>
                        </a:lnTo>
                        <a:lnTo>
                          <a:pt x="98" y="12"/>
                        </a:lnTo>
                        <a:lnTo>
                          <a:pt x="117" y="10"/>
                        </a:lnTo>
                        <a:lnTo>
                          <a:pt x="136" y="8"/>
                        </a:lnTo>
                        <a:lnTo>
                          <a:pt x="152" y="8"/>
                        </a:lnTo>
                        <a:lnTo>
                          <a:pt x="163" y="6"/>
                        </a:lnTo>
                        <a:lnTo>
                          <a:pt x="173" y="4"/>
                        </a:lnTo>
                        <a:lnTo>
                          <a:pt x="179" y="2"/>
                        </a:lnTo>
                        <a:lnTo>
                          <a:pt x="181" y="0"/>
                        </a:lnTo>
                        <a:lnTo>
                          <a:pt x="175" y="0"/>
                        </a:lnTo>
                        <a:lnTo>
                          <a:pt x="173" y="2"/>
                        </a:lnTo>
                        <a:lnTo>
                          <a:pt x="167" y="4"/>
                        </a:lnTo>
                        <a:lnTo>
                          <a:pt x="158" y="6"/>
                        </a:lnTo>
                        <a:lnTo>
                          <a:pt x="146" y="8"/>
                        </a:lnTo>
                        <a:lnTo>
                          <a:pt x="133" y="8"/>
                        </a:lnTo>
                        <a:lnTo>
                          <a:pt x="115" y="10"/>
                        </a:lnTo>
                        <a:lnTo>
                          <a:pt x="94" y="10"/>
                        </a:lnTo>
                        <a:lnTo>
                          <a:pt x="73" y="12"/>
                        </a:lnTo>
                        <a:lnTo>
                          <a:pt x="50" y="12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4747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1" name="Freeform 221">
                    <a:extLst>
                      <a:ext uri="{FF2B5EF4-FFF2-40B4-BE49-F238E27FC236}">
                        <a16:creationId xmlns:a16="http://schemas.microsoft.com/office/drawing/2014/main" id="{F331C9C4-17BA-4B18-AA22-DBF09052FD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87" cy="6"/>
                  </a:xfrm>
                  <a:custGeom>
                    <a:avLst/>
                    <a:gdLst>
                      <a:gd name="T0" fmla="*/ 0 w 175"/>
                      <a:gd name="T1" fmla="*/ 12 h 12"/>
                      <a:gd name="T2" fmla="*/ 25 w 175"/>
                      <a:gd name="T3" fmla="*/ 12 h 12"/>
                      <a:gd name="T4" fmla="*/ 50 w 175"/>
                      <a:gd name="T5" fmla="*/ 12 h 12"/>
                      <a:gd name="T6" fmla="*/ 73 w 175"/>
                      <a:gd name="T7" fmla="*/ 12 h 12"/>
                      <a:gd name="T8" fmla="*/ 94 w 175"/>
                      <a:gd name="T9" fmla="*/ 10 h 12"/>
                      <a:gd name="T10" fmla="*/ 115 w 175"/>
                      <a:gd name="T11" fmla="*/ 10 h 12"/>
                      <a:gd name="T12" fmla="*/ 133 w 175"/>
                      <a:gd name="T13" fmla="*/ 8 h 12"/>
                      <a:gd name="T14" fmla="*/ 146 w 175"/>
                      <a:gd name="T15" fmla="*/ 8 h 12"/>
                      <a:gd name="T16" fmla="*/ 158 w 175"/>
                      <a:gd name="T17" fmla="*/ 6 h 12"/>
                      <a:gd name="T18" fmla="*/ 167 w 175"/>
                      <a:gd name="T19" fmla="*/ 4 h 12"/>
                      <a:gd name="T20" fmla="*/ 173 w 175"/>
                      <a:gd name="T21" fmla="*/ 2 h 12"/>
                      <a:gd name="T22" fmla="*/ 175 w 175"/>
                      <a:gd name="T23" fmla="*/ 0 h 12"/>
                      <a:gd name="T24" fmla="*/ 169 w 175"/>
                      <a:gd name="T25" fmla="*/ 0 h 12"/>
                      <a:gd name="T26" fmla="*/ 167 w 175"/>
                      <a:gd name="T27" fmla="*/ 2 h 12"/>
                      <a:gd name="T28" fmla="*/ 161 w 175"/>
                      <a:gd name="T29" fmla="*/ 4 h 12"/>
                      <a:gd name="T30" fmla="*/ 154 w 175"/>
                      <a:gd name="T31" fmla="*/ 6 h 12"/>
                      <a:gd name="T32" fmla="*/ 142 w 175"/>
                      <a:gd name="T33" fmla="*/ 6 h 12"/>
                      <a:gd name="T34" fmla="*/ 127 w 175"/>
                      <a:gd name="T35" fmla="*/ 8 h 12"/>
                      <a:gd name="T36" fmla="*/ 111 w 175"/>
                      <a:gd name="T37" fmla="*/ 10 h 12"/>
                      <a:gd name="T38" fmla="*/ 92 w 175"/>
                      <a:gd name="T39" fmla="*/ 10 h 12"/>
                      <a:gd name="T40" fmla="*/ 71 w 175"/>
                      <a:gd name="T41" fmla="*/ 12 h 12"/>
                      <a:gd name="T42" fmla="*/ 48 w 175"/>
                      <a:gd name="T43" fmla="*/ 12 h 12"/>
                      <a:gd name="T44" fmla="*/ 25 w 175"/>
                      <a:gd name="T45" fmla="*/ 12 h 12"/>
                      <a:gd name="T46" fmla="*/ 0 w 175"/>
                      <a:gd name="T47" fmla="*/ 12 h 12"/>
                      <a:gd name="T48" fmla="*/ 0 w 175"/>
                      <a:gd name="T4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75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50" y="12"/>
                        </a:lnTo>
                        <a:lnTo>
                          <a:pt x="73" y="12"/>
                        </a:lnTo>
                        <a:lnTo>
                          <a:pt x="94" y="10"/>
                        </a:lnTo>
                        <a:lnTo>
                          <a:pt x="115" y="10"/>
                        </a:lnTo>
                        <a:lnTo>
                          <a:pt x="133" y="8"/>
                        </a:lnTo>
                        <a:lnTo>
                          <a:pt x="146" y="8"/>
                        </a:lnTo>
                        <a:lnTo>
                          <a:pt x="158" y="6"/>
                        </a:lnTo>
                        <a:lnTo>
                          <a:pt x="167" y="4"/>
                        </a:lnTo>
                        <a:lnTo>
                          <a:pt x="173" y="2"/>
                        </a:lnTo>
                        <a:lnTo>
                          <a:pt x="175" y="0"/>
                        </a:lnTo>
                        <a:lnTo>
                          <a:pt x="169" y="0"/>
                        </a:lnTo>
                        <a:lnTo>
                          <a:pt x="167" y="2"/>
                        </a:lnTo>
                        <a:lnTo>
                          <a:pt x="161" y="4"/>
                        </a:lnTo>
                        <a:lnTo>
                          <a:pt x="154" y="6"/>
                        </a:lnTo>
                        <a:lnTo>
                          <a:pt x="142" y="6"/>
                        </a:lnTo>
                        <a:lnTo>
                          <a:pt x="127" y="8"/>
                        </a:lnTo>
                        <a:lnTo>
                          <a:pt x="111" y="10"/>
                        </a:lnTo>
                        <a:lnTo>
                          <a:pt x="92" y="10"/>
                        </a:lnTo>
                        <a:lnTo>
                          <a:pt x="71" y="12"/>
                        </a:lnTo>
                        <a:lnTo>
                          <a:pt x="48" y="12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37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2" name="Freeform 222">
                    <a:extLst>
                      <a:ext uri="{FF2B5EF4-FFF2-40B4-BE49-F238E27FC236}">
                        <a16:creationId xmlns:a16="http://schemas.microsoft.com/office/drawing/2014/main" id="{F1A79F05-0876-4EA0-AB61-C1C82574F9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85" cy="6"/>
                  </a:xfrm>
                  <a:custGeom>
                    <a:avLst/>
                    <a:gdLst>
                      <a:gd name="T0" fmla="*/ 0 w 169"/>
                      <a:gd name="T1" fmla="*/ 12 h 12"/>
                      <a:gd name="T2" fmla="*/ 25 w 169"/>
                      <a:gd name="T3" fmla="*/ 12 h 12"/>
                      <a:gd name="T4" fmla="*/ 48 w 169"/>
                      <a:gd name="T5" fmla="*/ 12 h 12"/>
                      <a:gd name="T6" fmla="*/ 71 w 169"/>
                      <a:gd name="T7" fmla="*/ 12 h 12"/>
                      <a:gd name="T8" fmla="*/ 92 w 169"/>
                      <a:gd name="T9" fmla="*/ 10 h 12"/>
                      <a:gd name="T10" fmla="*/ 111 w 169"/>
                      <a:gd name="T11" fmla="*/ 10 h 12"/>
                      <a:gd name="T12" fmla="*/ 127 w 169"/>
                      <a:gd name="T13" fmla="*/ 8 h 12"/>
                      <a:gd name="T14" fmla="*/ 142 w 169"/>
                      <a:gd name="T15" fmla="*/ 6 h 12"/>
                      <a:gd name="T16" fmla="*/ 154 w 169"/>
                      <a:gd name="T17" fmla="*/ 6 h 12"/>
                      <a:gd name="T18" fmla="*/ 161 w 169"/>
                      <a:gd name="T19" fmla="*/ 4 h 12"/>
                      <a:gd name="T20" fmla="*/ 167 w 169"/>
                      <a:gd name="T21" fmla="*/ 2 h 12"/>
                      <a:gd name="T22" fmla="*/ 169 w 169"/>
                      <a:gd name="T23" fmla="*/ 0 h 12"/>
                      <a:gd name="T24" fmla="*/ 163 w 169"/>
                      <a:gd name="T25" fmla="*/ 0 h 12"/>
                      <a:gd name="T26" fmla="*/ 161 w 169"/>
                      <a:gd name="T27" fmla="*/ 2 h 12"/>
                      <a:gd name="T28" fmla="*/ 156 w 169"/>
                      <a:gd name="T29" fmla="*/ 4 h 12"/>
                      <a:gd name="T30" fmla="*/ 148 w 169"/>
                      <a:gd name="T31" fmla="*/ 6 h 12"/>
                      <a:gd name="T32" fmla="*/ 136 w 169"/>
                      <a:gd name="T33" fmla="*/ 6 h 12"/>
                      <a:gd name="T34" fmla="*/ 123 w 169"/>
                      <a:gd name="T35" fmla="*/ 8 h 12"/>
                      <a:gd name="T36" fmla="*/ 108 w 169"/>
                      <a:gd name="T37" fmla="*/ 10 h 12"/>
                      <a:gd name="T38" fmla="*/ 88 w 169"/>
                      <a:gd name="T39" fmla="*/ 10 h 12"/>
                      <a:gd name="T40" fmla="*/ 67 w 169"/>
                      <a:gd name="T41" fmla="*/ 10 h 12"/>
                      <a:gd name="T42" fmla="*/ 46 w 169"/>
                      <a:gd name="T43" fmla="*/ 12 h 12"/>
                      <a:gd name="T44" fmla="*/ 23 w 169"/>
                      <a:gd name="T45" fmla="*/ 12 h 12"/>
                      <a:gd name="T46" fmla="*/ 0 w 169"/>
                      <a:gd name="T47" fmla="*/ 12 h 12"/>
                      <a:gd name="T48" fmla="*/ 0 w 169"/>
                      <a:gd name="T4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69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48" y="12"/>
                        </a:lnTo>
                        <a:lnTo>
                          <a:pt x="71" y="12"/>
                        </a:lnTo>
                        <a:lnTo>
                          <a:pt x="92" y="10"/>
                        </a:lnTo>
                        <a:lnTo>
                          <a:pt x="111" y="10"/>
                        </a:lnTo>
                        <a:lnTo>
                          <a:pt x="127" y="8"/>
                        </a:lnTo>
                        <a:lnTo>
                          <a:pt x="142" y="6"/>
                        </a:lnTo>
                        <a:lnTo>
                          <a:pt x="154" y="6"/>
                        </a:lnTo>
                        <a:lnTo>
                          <a:pt x="161" y="4"/>
                        </a:lnTo>
                        <a:lnTo>
                          <a:pt x="167" y="2"/>
                        </a:lnTo>
                        <a:lnTo>
                          <a:pt x="169" y="0"/>
                        </a:lnTo>
                        <a:lnTo>
                          <a:pt x="163" y="0"/>
                        </a:lnTo>
                        <a:lnTo>
                          <a:pt x="161" y="2"/>
                        </a:lnTo>
                        <a:lnTo>
                          <a:pt x="156" y="4"/>
                        </a:lnTo>
                        <a:lnTo>
                          <a:pt x="148" y="6"/>
                        </a:lnTo>
                        <a:lnTo>
                          <a:pt x="136" y="6"/>
                        </a:lnTo>
                        <a:lnTo>
                          <a:pt x="123" y="8"/>
                        </a:lnTo>
                        <a:lnTo>
                          <a:pt x="108" y="10"/>
                        </a:lnTo>
                        <a:lnTo>
                          <a:pt x="88" y="10"/>
                        </a:lnTo>
                        <a:lnTo>
                          <a:pt x="67" y="10"/>
                        </a:lnTo>
                        <a:lnTo>
                          <a:pt x="46" y="12"/>
                        </a:lnTo>
                        <a:lnTo>
                          <a:pt x="23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2727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3" name="Freeform 223">
                    <a:extLst>
                      <a:ext uri="{FF2B5EF4-FFF2-40B4-BE49-F238E27FC236}">
                        <a16:creationId xmlns:a16="http://schemas.microsoft.com/office/drawing/2014/main" id="{B322F01D-ED3D-4DA7-B614-09FAA8B780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82" cy="6"/>
                  </a:xfrm>
                  <a:custGeom>
                    <a:avLst/>
                    <a:gdLst>
                      <a:gd name="T0" fmla="*/ 0 w 163"/>
                      <a:gd name="T1" fmla="*/ 12 h 12"/>
                      <a:gd name="T2" fmla="*/ 23 w 163"/>
                      <a:gd name="T3" fmla="*/ 12 h 12"/>
                      <a:gd name="T4" fmla="*/ 46 w 163"/>
                      <a:gd name="T5" fmla="*/ 12 h 12"/>
                      <a:gd name="T6" fmla="*/ 67 w 163"/>
                      <a:gd name="T7" fmla="*/ 10 h 12"/>
                      <a:gd name="T8" fmla="*/ 88 w 163"/>
                      <a:gd name="T9" fmla="*/ 10 h 12"/>
                      <a:gd name="T10" fmla="*/ 108 w 163"/>
                      <a:gd name="T11" fmla="*/ 10 h 12"/>
                      <a:gd name="T12" fmla="*/ 123 w 163"/>
                      <a:gd name="T13" fmla="*/ 8 h 12"/>
                      <a:gd name="T14" fmla="*/ 136 w 163"/>
                      <a:gd name="T15" fmla="*/ 6 h 12"/>
                      <a:gd name="T16" fmla="*/ 148 w 163"/>
                      <a:gd name="T17" fmla="*/ 6 h 12"/>
                      <a:gd name="T18" fmla="*/ 156 w 163"/>
                      <a:gd name="T19" fmla="*/ 4 h 12"/>
                      <a:gd name="T20" fmla="*/ 161 w 163"/>
                      <a:gd name="T21" fmla="*/ 2 h 12"/>
                      <a:gd name="T22" fmla="*/ 163 w 163"/>
                      <a:gd name="T23" fmla="*/ 0 h 12"/>
                      <a:gd name="T24" fmla="*/ 158 w 163"/>
                      <a:gd name="T25" fmla="*/ 0 h 12"/>
                      <a:gd name="T26" fmla="*/ 156 w 163"/>
                      <a:gd name="T27" fmla="*/ 2 h 12"/>
                      <a:gd name="T28" fmla="*/ 150 w 163"/>
                      <a:gd name="T29" fmla="*/ 4 h 12"/>
                      <a:gd name="T30" fmla="*/ 140 w 163"/>
                      <a:gd name="T31" fmla="*/ 6 h 12"/>
                      <a:gd name="T32" fmla="*/ 127 w 163"/>
                      <a:gd name="T33" fmla="*/ 6 h 12"/>
                      <a:gd name="T34" fmla="*/ 111 w 163"/>
                      <a:gd name="T35" fmla="*/ 8 h 12"/>
                      <a:gd name="T36" fmla="*/ 92 w 163"/>
                      <a:gd name="T37" fmla="*/ 10 h 12"/>
                      <a:gd name="T38" fmla="*/ 71 w 163"/>
                      <a:gd name="T39" fmla="*/ 10 h 12"/>
                      <a:gd name="T40" fmla="*/ 50 w 163"/>
                      <a:gd name="T41" fmla="*/ 10 h 12"/>
                      <a:gd name="T42" fmla="*/ 25 w 163"/>
                      <a:gd name="T43" fmla="*/ 12 h 12"/>
                      <a:gd name="T44" fmla="*/ 0 w 163"/>
                      <a:gd name="T45" fmla="*/ 12 h 12"/>
                      <a:gd name="T46" fmla="*/ 0 w 163"/>
                      <a:gd name="T4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63" h="12">
                        <a:moveTo>
                          <a:pt x="0" y="12"/>
                        </a:moveTo>
                        <a:lnTo>
                          <a:pt x="23" y="12"/>
                        </a:lnTo>
                        <a:lnTo>
                          <a:pt x="46" y="12"/>
                        </a:lnTo>
                        <a:lnTo>
                          <a:pt x="67" y="10"/>
                        </a:lnTo>
                        <a:lnTo>
                          <a:pt x="88" y="10"/>
                        </a:lnTo>
                        <a:lnTo>
                          <a:pt x="108" y="10"/>
                        </a:lnTo>
                        <a:lnTo>
                          <a:pt x="123" y="8"/>
                        </a:lnTo>
                        <a:lnTo>
                          <a:pt x="136" y="6"/>
                        </a:lnTo>
                        <a:lnTo>
                          <a:pt x="148" y="6"/>
                        </a:lnTo>
                        <a:lnTo>
                          <a:pt x="156" y="4"/>
                        </a:lnTo>
                        <a:lnTo>
                          <a:pt x="161" y="2"/>
                        </a:lnTo>
                        <a:lnTo>
                          <a:pt x="163" y="0"/>
                        </a:lnTo>
                        <a:lnTo>
                          <a:pt x="158" y="0"/>
                        </a:lnTo>
                        <a:lnTo>
                          <a:pt x="156" y="2"/>
                        </a:lnTo>
                        <a:lnTo>
                          <a:pt x="150" y="4"/>
                        </a:lnTo>
                        <a:lnTo>
                          <a:pt x="140" y="6"/>
                        </a:lnTo>
                        <a:lnTo>
                          <a:pt x="127" y="6"/>
                        </a:lnTo>
                        <a:lnTo>
                          <a:pt x="111" y="8"/>
                        </a:lnTo>
                        <a:lnTo>
                          <a:pt x="92" y="10"/>
                        </a:lnTo>
                        <a:lnTo>
                          <a:pt x="71" y="10"/>
                        </a:lnTo>
                        <a:lnTo>
                          <a:pt x="50" y="10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4" name="Freeform 224">
                    <a:extLst>
                      <a:ext uri="{FF2B5EF4-FFF2-40B4-BE49-F238E27FC236}">
                        <a16:creationId xmlns:a16="http://schemas.microsoft.com/office/drawing/2014/main" id="{FB3EA857-81BA-4E33-B5CC-98197B5D93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9" cy="6"/>
                  </a:xfrm>
                  <a:custGeom>
                    <a:avLst/>
                    <a:gdLst>
                      <a:gd name="T0" fmla="*/ 0 w 158"/>
                      <a:gd name="T1" fmla="*/ 12 h 12"/>
                      <a:gd name="T2" fmla="*/ 25 w 158"/>
                      <a:gd name="T3" fmla="*/ 12 h 12"/>
                      <a:gd name="T4" fmla="*/ 50 w 158"/>
                      <a:gd name="T5" fmla="*/ 10 h 12"/>
                      <a:gd name="T6" fmla="*/ 71 w 158"/>
                      <a:gd name="T7" fmla="*/ 10 h 12"/>
                      <a:gd name="T8" fmla="*/ 92 w 158"/>
                      <a:gd name="T9" fmla="*/ 10 h 12"/>
                      <a:gd name="T10" fmla="*/ 111 w 158"/>
                      <a:gd name="T11" fmla="*/ 8 h 12"/>
                      <a:gd name="T12" fmla="*/ 127 w 158"/>
                      <a:gd name="T13" fmla="*/ 6 h 12"/>
                      <a:gd name="T14" fmla="*/ 140 w 158"/>
                      <a:gd name="T15" fmla="*/ 6 h 12"/>
                      <a:gd name="T16" fmla="*/ 150 w 158"/>
                      <a:gd name="T17" fmla="*/ 4 h 12"/>
                      <a:gd name="T18" fmla="*/ 156 w 158"/>
                      <a:gd name="T19" fmla="*/ 2 h 12"/>
                      <a:gd name="T20" fmla="*/ 158 w 158"/>
                      <a:gd name="T21" fmla="*/ 0 h 12"/>
                      <a:gd name="T22" fmla="*/ 152 w 158"/>
                      <a:gd name="T23" fmla="*/ 0 h 12"/>
                      <a:gd name="T24" fmla="*/ 150 w 158"/>
                      <a:gd name="T25" fmla="*/ 2 h 12"/>
                      <a:gd name="T26" fmla="*/ 144 w 158"/>
                      <a:gd name="T27" fmla="*/ 4 h 12"/>
                      <a:gd name="T28" fmla="*/ 134 w 158"/>
                      <a:gd name="T29" fmla="*/ 6 h 12"/>
                      <a:gd name="T30" fmla="*/ 123 w 158"/>
                      <a:gd name="T31" fmla="*/ 6 h 12"/>
                      <a:gd name="T32" fmla="*/ 108 w 158"/>
                      <a:gd name="T33" fmla="*/ 8 h 12"/>
                      <a:gd name="T34" fmla="*/ 88 w 158"/>
                      <a:gd name="T35" fmla="*/ 10 h 12"/>
                      <a:gd name="T36" fmla="*/ 69 w 158"/>
                      <a:gd name="T37" fmla="*/ 10 h 12"/>
                      <a:gd name="T38" fmla="*/ 48 w 158"/>
                      <a:gd name="T39" fmla="*/ 10 h 12"/>
                      <a:gd name="T40" fmla="*/ 25 w 158"/>
                      <a:gd name="T41" fmla="*/ 10 h 12"/>
                      <a:gd name="T42" fmla="*/ 0 w 158"/>
                      <a:gd name="T43" fmla="*/ 12 h 12"/>
                      <a:gd name="T44" fmla="*/ 0 w 158"/>
                      <a:gd name="T4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8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50" y="10"/>
                        </a:lnTo>
                        <a:lnTo>
                          <a:pt x="71" y="10"/>
                        </a:lnTo>
                        <a:lnTo>
                          <a:pt x="92" y="10"/>
                        </a:lnTo>
                        <a:lnTo>
                          <a:pt x="111" y="8"/>
                        </a:lnTo>
                        <a:lnTo>
                          <a:pt x="127" y="6"/>
                        </a:lnTo>
                        <a:lnTo>
                          <a:pt x="140" y="6"/>
                        </a:lnTo>
                        <a:lnTo>
                          <a:pt x="150" y="4"/>
                        </a:lnTo>
                        <a:lnTo>
                          <a:pt x="156" y="2"/>
                        </a:lnTo>
                        <a:lnTo>
                          <a:pt x="158" y="0"/>
                        </a:lnTo>
                        <a:lnTo>
                          <a:pt x="152" y="0"/>
                        </a:lnTo>
                        <a:lnTo>
                          <a:pt x="150" y="2"/>
                        </a:lnTo>
                        <a:lnTo>
                          <a:pt x="144" y="4"/>
                        </a:lnTo>
                        <a:lnTo>
                          <a:pt x="134" y="6"/>
                        </a:lnTo>
                        <a:lnTo>
                          <a:pt x="123" y="6"/>
                        </a:lnTo>
                        <a:lnTo>
                          <a:pt x="108" y="8"/>
                        </a:lnTo>
                        <a:lnTo>
                          <a:pt x="88" y="10"/>
                        </a:lnTo>
                        <a:lnTo>
                          <a:pt x="69" y="10"/>
                        </a:lnTo>
                        <a:lnTo>
                          <a:pt x="48" y="10"/>
                        </a:lnTo>
                        <a:lnTo>
                          <a:pt x="25" y="10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0707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5" name="Freeform 225">
                    <a:extLst>
                      <a:ext uri="{FF2B5EF4-FFF2-40B4-BE49-F238E27FC236}">
                        <a16:creationId xmlns:a16="http://schemas.microsoft.com/office/drawing/2014/main" id="{06B530F8-73CA-4730-A416-3055D3F6A3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6" cy="6"/>
                  </a:xfrm>
                  <a:custGeom>
                    <a:avLst/>
                    <a:gdLst>
                      <a:gd name="T0" fmla="*/ 0 w 152"/>
                      <a:gd name="T1" fmla="*/ 12 h 12"/>
                      <a:gd name="T2" fmla="*/ 25 w 152"/>
                      <a:gd name="T3" fmla="*/ 10 h 12"/>
                      <a:gd name="T4" fmla="*/ 48 w 152"/>
                      <a:gd name="T5" fmla="*/ 10 h 12"/>
                      <a:gd name="T6" fmla="*/ 69 w 152"/>
                      <a:gd name="T7" fmla="*/ 10 h 12"/>
                      <a:gd name="T8" fmla="*/ 88 w 152"/>
                      <a:gd name="T9" fmla="*/ 10 h 12"/>
                      <a:gd name="T10" fmla="*/ 108 w 152"/>
                      <a:gd name="T11" fmla="*/ 8 h 12"/>
                      <a:gd name="T12" fmla="*/ 123 w 152"/>
                      <a:gd name="T13" fmla="*/ 6 h 12"/>
                      <a:gd name="T14" fmla="*/ 134 w 152"/>
                      <a:gd name="T15" fmla="*/ 6 h 12"/>
                      <a:gd name="T16" fmla="*/ 144 w 152"/>
                      <a:gd name="T17" fmla="*/ 4 h 12"/>
                      <a:gd name="T18" fmla="*/ 150 w 152"/>
                      <a:gd name="T19" fmla="*/ 2 h 12"/>
                      <a:gd name="T20" fmla="*/ 152 w 152"/>
                      <a:gd name="T21" fmla="*/ 0 h 12"/>
                      <a:gd name="T22" fmla="*/ 146 w 152"/>
                      <a:gd name="T23" fmla="*/ 0 h 12"/>
                      <a:gd name="T24" fmla="*/ 144 w 152"/>
                      <a:gd name="T25" fmla="*/ 2 h 12"/>
                      <a:gd name="T26" fmla="*/ 138 w 152"/>
                      <a:gd name="T27" fmla="*/ 4 h 12"/>
                      <a:gd name="T28" fmla="*/ 129 w 152"/>
                      <a:gd name="T29" fmla="*/ 6 h 12"/>
                      <a:gd name="T30" fmla="*/ 117 w 152"/>
                      <a:gd name="T31" fmla="*/ 6 h 12"/>
                      <a:gd name="T32" fmla="*/ 104 w 152"/>
                      <a:gd name="T33" fmla="*/ 8 h 12"/>
                      <a:gd name="T34" fmla="*/ 86 w 152"/>
                      <a:gd name="T35" fmla="*/ 8 h 12"/>
                      <a:gd name="T36" fmla="*/ 67 w 152"/>
                      <a:gd name="T37" fmla="*/ 10 h 12"/>
                      <a:gd name="T38" fmla="*/ 46 w 152"/>
                      <a:gd name="T39" fmla="*/ 10 h 12"/>
                      <a:gd name="T40" fmla="*/ 23 w 152"/>
                      <a:gd name="T41" fmla="*/ 10 h 12"/>
                      <a:gd name="T42" fmla="*/ 0 w 152"/>
                      <a:gd name="T43" fmla="*/ 10 h 12"/>
                      <a:gd name="T44" fmla="*/ 0 w 152"/>
                      <a:gd name="T4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2" h="12">
                        <a:moveTo>
                          <a:pt x="0" y="12"/>
                        </a:moveTo>
                        <a:lnTo>
                          <a:pt x="25" y="10"/>
                        </a:lnTo>
                        <a:lnTo>
                          <a:pt x="48" y="10"/>
                        </a:lnTo>
                        <a:lnTo>
                          <a:pt x="69" y="10"/>
                        </a:lnTo>
                        <a:lnTo>
                          <a:pt x="88" y="10"/>
                        </a:lnTo>
                        <a:lnTo>
                          <a:pt x="108" y="8"/>
                        </a:lnTo>
                        <a:lnTo>
                          <a:pt x="123" y="6"/>
                        </a:lnTo>
                        <a:lnTo>
                          <a:pt x="134" y="6"/>
                        </a:lnTo>
                        <a:lnTo>
                          <a:pt x="144" y="4"/>
                        </a:lnTo>
                        <a:lnTo>
                          <a:pt x="150" y="2"/>
                        </a:lnTo>
                        <a:lnTo>
                          <a:pt x="152" y="0"/>
                        </a:lnTo>
                        <a:lnTo>
                          <a:pt x="146" y="0"/>
                        </a:lnTo>
                        <a:lnTo>
                          <a:pt x="144" y="2"/>
                        </a:lnTo>
                        <a:lnTo>
                          <a:pt x="138" y="4"/>
                        </a:lnTo>
                        <a:lnTo>
                          <a:pt x="129" y="6"/>
                        </a:lnTo>
                        <a:lnTo>
                          <a:pt x="117" y="6"/>
                        </a:lnTo>
                        <a:lnTo>
                          <a:pt x="104" y="8"/>
                        </a:lnTo>
                        <a:lnTo>
                          <a:pt x="86" y="8"/>
                        </a:lnTo>
                        <a:lnTo>
                          <a:pt x="67" y="10"/>
                        </a:lnTo>
                        <a:lnTo>
                          <a:pt x="46" y="10"/>
                        </a:lnTo>
                        <a:lnTo>
                          <a:pt x="23" y="10"/>
                        </a:lnTo>
                        <a:lnTo>
                          <a:pt x="0" y="1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6F6F6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6" name="Freeform 226">
                    <a:extLst>
                      <a:ext uri="{FF2B5EF4-FFF2-40B4-BE49-F238E27FC236}">
                        <a16:creationId xmlns:a16="http://schemas.microsoft.com/office/drawing/2014/main" id="{FB42D46C-D3F3-4101-A9F1-B8061074C8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3" cy="5"/>
                  </a:xfrm>
                  <a:custGeom>
                    <a:avLst/>
                    <a:gdLst>
                      <a:gd name="T0" fmla="*/ 0 w 146"/>
                      <a:gd name="T1" fmla="*/ 10 h 10"/>
                      <a:gd name="T2" fmla="*/ 23 w 146"/>
                      <a:gd name="T3" fmla="*/ 10 h 10"/>
                      <a:gd name="T4" fmla="*/ 46 w 146"/>
                      <a:gd name="T5" fmla="*/ 10 h 10"/>
                      <a:gd name="T6" fmla="*/ 67 w 146"/>
                      <a:gd name="T7" fmla="*/ 10 h 10"/>
                      <a:gd name="T8" fmla="*/ 86 w 146"/>
                      <a:gd name="T9" fmla="*/ 8 h 10"/>
                      <a:gd name="T10" fmla="*/ 104 w 146"/>
                      <a:gd name="T11" fmla="*/ 8 h 10"/>
                      <a:gd name="T12" fmla="*/ 117 w 146"/>
                      <a:gd name="T13" fmla="*/ 6 h 10"/>
                      <a:gd name="T14" fmla="*/ 129 w 146"/>
                      <a:gd name="T15" fmla="*/ 6 h 10"/>
                      <a:gd name="T16" fmla="*/ 138 w 146"/>
                      <a:gd name="T17" fmla="*/ 4 h 10"/>
                      <a:gd name="T18" fmla="*/ 144 w 146"/>
                      <a:gd name="T19" fmla="*/ 2 h 10"/>
                      <a:gd name="T20" fmla="*/ 146 w 146"/>
                      <a:gd name="T21" fmla="*/ 0 h 10"/>
                      <a:gd name="T22" fmla="*/ 140 w 146"/>
                      <a:gd name="T23" fmla="*/ 0 h 10"/>
                      <a:gd name="T24" fmla="*/ 138 w 146"/>
                      <a:gd name="T25" fmla="*/ 2 h 10"/>
                      <a:gd name="T26" fmla="*/ 133 w 146"/>
                      <a:gd name="T27" fmla="*/ 4 h 10"/>
                      <a:gd name="T28" fmla="*/ 125 w 146"/>
                      <a:gd name="T29" fmla="*/ 4 h 10"/>
                      <a:gd name="T30" fmla="*/ 113 w 146"/>
                      <a:gd name="T31" fmla="*/ 6 h 10"/>
                      <a:gd name="T32" fmla="*/ 98 w 146"/>
                      <a:gd name="T33" fmla="*/ 8 h 10"/>
                      <a:gd name="T34" fmla="*/ 83 w 146"/>
                      <a:gd name="T35" fmla="*/ 8 h 10"/>
                      <a:gd name="T36" fmla="*/ 63 w 146"/>
                      <a:gd name="T37" fmla="*/ 10 h 10"/>
                      <a:gd name="T38" fmla="*/ 44 w 146"/>
                      <a:gd name="T39" fmla="*/ 10 h 10"/>
                      <a:gd name="T40" fmla="*/ 23 w 146"/>
                      <a:gd name="T41" fmla="*/ 10 h 10"/>
                      <a:gd name="T42" fmla="*/ 0 w 146"/>
                      <a:gd name="T43" fmla="*/ 10 h 10"/>
                      <a:gd name="T44" fmla="*/ 0 w 146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46" h="10">
                        <a:moveTo>
                          <a:pt x="0" y="10"/>
                        </a:moveTo>
                        <a:lnTo>
                          <a:pt x="23" y="10"/>
                        </a:lnTo>
                        <a:lnTo>
                          <a:pt x="46" y="10"/>
                        </a:lnTo>
                        <a:lnTo>
                          <a:pt x="67" y="10"/>
                        </a:lnTo>
                        <a:lnTo>
                          <a:pt x="86" y="8"/>
                        </a:lnTo>
                        <a:lnTo>
                          <a:pt x="104" y="8"/>
                        </a:lnTo>
                        <a:lnTo>
                          <a:pt x="117" y="6"/>
                        </a:lnTo>
                        <a:lnTo>
                          <a:pt x="129" y="6"/>
                        </a:lnTo>
                        <a:lnTo>
                          <a:pt x="138" y="4"/>
                        </a:lnTo>
                        <a:lnTo>
                          <a:pt x="144" y="2"/>
                        </a:lnTo>
                        <a:lnTo>
                          <a:pt x="146" y="0"/>
                        </a:lnTo>
                        <a:lnTo>
                          <a:pt x="140" y="0"/>
                        </a:lnTo>
                        <a:lnTo>
                          <a:pt x="138" y="2"/>
                        </a:lnTo>
                        <a:lnTo>
                          <a:pt x="133" y="4"/>
                        </a:lnTo>
                        <a:lnTo>
                          <a:pt x="125" y="4"/>
                        </a:lnTo>
                        <a:lnTo>
                          <a:pt x="113" y="6"/>
                        </a:lnTo>
                        <a:lnTo>
                          <a:pt x="98" y="8"/>
                        </a:lnTo>
                        <a:lnTo>
                          <a:pt x="83" y="8"/>
                        </a:lnTo>
                        <a:lnTo>
                          <a:pt x="63" y="10"/>
                        </a:lnTo>
                        <a:lnTo>
                          <a:pt x="44" y="10"/>
                        </a:lnTo>
                        <a:lnTo>
                          <a:pt x="23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E6E6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7" name="Freeform 227">
                    <a:extLst>
                      <a:ext uri="{FF2B5EF4-FFF2-40B4-BE49-F238E27FC236}">
                        <a16:creationId xmlns:a16="http://schemas.microsoft.com/office/drawing/2014/main" id="{2B429EA3-4925-4FB2-BF5C-B2208E6F5C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0" cy="5"/>
                  </a:xfrm>
                  <a:custGeom>
                    <a:avLst/>
                    <a:gdLst>
                      <a:gd name="T0" fmla="*/ 0 w 140"/>
                      <a:gd name="T1" fmla="*/ 10 h 10"/>
                      <a:gd name="T2" fmla="*/ 23 w 140"/>
                      <a:gd name="T3" fmla="*/ 10 h 10"/>
                      <a:gd name="T4" fmla="*/ 44 w 140"/>
                      <a:gd name="T5" fmla="*/ 10 h 10"/>
                      <a:gd name="T6" fmla="*/ 63 w 140"/>
                      <a:gd name="T7" fmla="*/ 10 h 10"/>
                      <a:gd name="T8" fmla="*/ 83 w 140"/>
                      <a:gd name="T9" fmla="*/ 8 h 10"/>
                      <a:gd name="T10" fmla="*/ 98 w 140"/>
                      <a:gd name="T11" fmla="*/ 8 h 10"/>
                      <a:gd name="T12" fmla="*/ 113 w 140"/>
                      <a:gd name="T13" fmla="*/ 6 h 10"/>
                      <a:gd name="T14" fmla="*/ 125 w 140"/>
                      <a:gd name="T15" fmla="*/ 4 h 10"/>
                      <a:gd name="T16" fmla="*/ 133 w 140"/>
                      <a:gd name="T17" fmla="*/ 4 h 10"/>
                      <a:gd name="T18" fmla="*/ 138 w 140"/>
                      <a:gd name="T19" fmla="*/ 2 h 10"/>
                      <a:gd name="T20" fmla="*/ 140 w 140"/>
                      <a:gd name="T21" fmla="*/ 0 h 10"/>
                      <a:gd name="T22" fmla="*/ 134 w 140"/>
                      <a:gd name="T23" fmla="*/ 0 h 10"/>
                      <a:gd name="T24" fmla="*/ 133 w 140"/>
                      <a:gd name="T25" fmla="*/ 2 h 10"/>
                      <a:gd name="T26" fmla="*/ 127 w 140"/>
                      <a:gd name="T27" fmla="*/ 4 h 10"/>
                      <a:gd name="T28" fmla="*/ 119 w 140"/>
                      <a:gd name="T29" fmla="*/ 4 h 10"/>
                      <a:gd name="T30" fmla="*/ 108 w 140"/>
                      <a:gd name="T31" fmla="*/ 6 h 10"/>
                      <a:gd name="T32" fmla="*/ 94 w 140"/>
                      <a:gd name="T33" fmla="*/ 8 h 10"/>
                      <a:gd name="T34" fmla="*/ 79 w 140"/>
                      <a:gd name="T35" fmla="*/ 8 h 10"/>
                      <a:gd name="T36" fmla="*/ 61 w 140"/>
                      <a:gd name="T37" fmla="*/ 8 h 10"/>
                      <a:gd name="T38" fmla="*/ 42 w 140"/>
                      <a:gd name="T39" fmla="*/ 10 h 10"/>
                      <a:gd name="T40" fmla="*/ 21 w 140"/>
                      <a:gd name="T41" fmla="*/ 10 h 10"/>
                      <a:gd name="T42" fmla="*/ 0 w 140"/>
                      <a:gd name="T43" fmla="*/ 10 h 10"/>
                      <a:gd name="T44" fmla="*/ 0 w 140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40" h="10">
                        <a:moveTo>
                          <a:pt x="0" y="10"/>
                        </a:moveTo>
                        <a:lnTo>
                          <a:pt x="23" y="10"/>
                        </a:lnTo>
                        <a:lnTo>
                          <a:pt x="44" y="10"/>
                        </a:lnTo>
                        <a:lnTo>
                          <a:pt x="63" y="10"/>
                        </a:lnTo>
                        <a:lnTo>
                          <a:pt x="83" y="8"/>
                        </a:lnTo>
                        <a:lnTo>
                          <a:pt x="98" y="8"/>
                        </a:lnTo>
                        <a:lnTo>
                          <a:pt x="113" y="6"/>
                        </a:lnTo>
                        <a:lnTo>
                          <a:pt x="125" y="4"/>
                        </a:lnTo>
                        <a:lnTo>
                          <a:pt x="133" y="4"/>
                        </a:lnTo>
                        <a:lnTo>
                          <a:pt x="138" y="2"/>
                        </a:lnTo>
                        <a:lnTo>
                          <a:pt x="140" y="0"/>
                        </a:lnTo>
                        <a:lnTo>
                          <a:pt x="134" y="0"/>
                        </a:lnTo>
                        <a:lnTo>
                          <a:pt x="133" y="2"/>
                        </a:lnTo>
                        <a:lnTo>
                          <a:pt x="127" y="4"/>
                        </a:lnTo>
                        <a:lnTo>
                          <a:pt x="119" y="4"/>
                        </a:lnTo>
                        <a:lnTo>
                          <a:pt x="108" y="6"/>
                        </a:lnTo>
                        <a:lnTo>
                          <a:pt x="94" y="8"/>
                        </a:lnTo>
                        <a:lnTo>
                          <a:pt x="79" y="8"/>
                        </a:lnTo>
                        <a:lnTo>
                          <a:pt x="61" y="8"/>
                        </a:lnTo>
                        <a:lnTo>
                          <a:pt x="42" y="10"/>
                        </a:lnTo>
                        <a:lnTo>
                          <a:pt x="21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8" name="Freeform 228">
                    <a:extLst>
                      <a:ext uri="{FF2B5EF4-FFF2-40B4-BE49-F238E27FC236}">
                        <a16:creationId xmlns:a16="http://schemas.microsoft.com/office/drawing/2014/main" id="{AD0D0D35-CBDC-4C68-BC6A-E32076E81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7" cy="5"/>
                  </a:xfrm>
                  <a:custGeom>
                    <a:avLst/>
                    <a:gdLst>
                      <a:gd name="T0" fmla="*/ 0 w 134"/>
                      <a:gd name="T1" fmla="*/ 10 h 10"/>
                      <a:gd name="T2" fmla="*/ 21 w 134"/>
                      <a:gd name="T3" fmla="*/ 10 h 10"/>
                      <a:gd name="T4" fmla="*/ 42 w 134"/>
                      <a:gd name="T5" fmla="*/ 10 h 10"/>
                      <a:gd name="T6" fmla="*/ 61 w 134"/>
                      <a:gd name="T7" fmla="*/ 8 h 10"/>
                      <a:gd name="T8" fmla="*/ 79 w 134"/>
                      <a:gd name="T9" fmla="*/ 8 h 10"/>
                      <a:gd name="T10" fmla="*/ 94 w 134"/>
                      <a:gd name="T11" fmla="*/ 8 h 10"/>
                      <a:gd name="T12" fmla="*/ 108 w 134"/>
                      <a:gd name="T13" fmla="*/ 6 h 10"/>
                      <a:gd name="T14" fmla="*/ 119 w 134"/>
                      <a:gd name="T15" fmla="*/ 4 h 10"/>
                      <a:gd name="T16" fmla="*/ 127 w 134"/>
                      <a:gd name="T17" fmla="*/ 4 h 10"/>
                      <a:gd name="T18" fmla="*/ 133 w 134"/>
                      <a:gd name="T19" fmla="*/ 2 h 10"/>
                      <a:gd name="T20" fmla="*/ 134 w 134"/>
                      <a:gd name="T21" fmla="*/ 0 h 10"/>
                      <a:gd name="T22" fmla="*/ 129 w 134"/>
                      <a:gd name="T23" fmla="*/ 0 h 10"/>
                      <a:gd name="T24" fmla="*/ 127 w 134"/>
                      <a:gd name="T25" fmla="*/ 2 h 10"/>
                      <a:gd name="T26" fmla="*/ 121 w 134"/>
                      <a:gd name="T27" fmla="*/ 4 h 10"/>
                      <a:gd name="T28" fmla="*/ 113 w 134"/>
                      <a:gd name="T29" fmla="*/ 4 h 10"/>
                      <a:gd name="T30" fmla="*/ 104 w 134"/>
                      <a:gd name="T31" fmla="*/ 6 h 10"/>
                      <a:gd name="T32" fmla="*/ 90 w 134"/>
                      <a:gd name="T33" fmla="*/ 6 h 10"/>
                      <a:gd name="T34" fmla="*/ 75 w 134"/>
                      <a:gd name="T35" fmla="*/ 8 h 10"/>
                      <a:gd name="T36" fmla="*/ 58 w 134"/>
                      <a:gd name="T37" fmla="*/ 8 h 10"/>
                      <a:gd name="T38" fmla="*/ 40 w 134"/>
                      <a:gd name="T39" fmla="*/ 10 h 10"/>
                      <a:gd name="T40" fmla="*/ 21 w 134"/>
                      <a:gd name="T41" fmla="*/ 10 h 10"/>
                      <a:gd name="T42" fmla="*/ 0 w 134"/>
                      <a:gd name="T43" fmla="*/ 10 h 10"/>
                      <a:gd name="T44" fmla="*/ 0 w 134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34" h="10">
                        <a:moveTo>
                          <a:pt x="0" y="10"/>
                        </a:moveTo>
                        <a:lnTo>
                          <a:pt x="21" y="10"/>
                        </a:lnTo>
                        <a:lnTo>
                          <a:pt x="42" y="10"/>
                        </a:lnTo>
                        <a:lnTo>
                          <a:pt x="61" y="8"/>
                        </a:lnTo>
                        <a:lnTo>
                          <a:pt x="79" y="8"/>
                        </a:lnTo>
                        <a:lnTo>
                          <a:pt x="94" y="8"/>
                        </a:lnTo>
                        <a:lnTo>
                          <a:pt x="108" y="6"/>
                        </a:lnTo>
                        <a:lnTo>
                          <a:pt x="119" y="4"/>
                        </a:lnTo>
                        <a:lnTo>
                          <a:pt x="127" y="4"/>
                        </a:lnTo>
                        <a:lnTo>
                          <a:pt x="133" y="2"/>
                        </a:lnTo>
                        <a:lnTo>
                          <a:pt x="134" y="0"/>
                        </a:lnTo>
                        <a:lnTo>
                          <a:pt x="129" y="0"/>
                        </a:lnTo>
                        <a:lnTo>
                          <a:pt x="127" y="2"/>
                        </a:lnTo>
                        <a:lnTo>
                          <a:pt x="121" y="4"/>
                        </a:lnTo>
                        <a:lnTo>
                          <a:pt x="113" y="4"/>
                        </a:lnTo>
                        <a:lnTo>
                          <a:pt x="104" y="6"/>
                        </a:lnTo>
                        <a:lnTo>
                          <a:pt x="90" y="6"/>
                        </a:lnTo>
                        <a:lnTo>
                          <a:pt x="75" y="8"/>
                        </a:lnTo>
                        <a:lnTo>
                          <a:pt x="58" y="8"/>
                        </a:lnTo>
                        <a:lnTo>
                          <a:pt x="40" y="10"/>
                        </a:lnTo>
                        <a:lnTo>
                          <a:pt x="21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79" name="Freeform 229">
                    <a:extLst>
                      <a:ext uri="{FF2B5EF4-FFF2-40B4-BE49-F238E27FC236}">
                        <a16:creationId xmlns:a16="http://schemas.microsoft.com/office/drawing/2014/main" id="{6C36B502-09E2-490C-BB40-80E4DE007F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4" cy="5"/>
                  </a:xfrm>
                  <a:custGeom>
                    <a:avLst/>
                    <a:gdLst>
                      <a:gd name="T0" fmla="*/ 0 w 129"/>
                      <a:gd name="T1" fmla="*/ 10 h 10"/>
                      <a:gd name="T2" fmla="*/ 21 w 129"/>
                      <a:gd name="T3" fmla="*/ 10 h 10"/>
                      <a:gd name="T4" fmla="*/ 40 w 129"/>
                      <a:gd name="T5" fmla="*/ 10 h 10"/>
                      <a:gd name="T6" fmla="*/ 58 w 129"/>
                      <a:gd name="T7" fmla="*/ 8 h 10"/>
                      <a:gd name="T8" fmla="*/ 75 w 129"/>
                      <a:gd name="T9" fmla="*/ 8 h 10"/>
                      <a:gd name="T10" fmla="*/ 90 w 129"/>
                      <a:gd name="T11" fmla="*/ 6 h 10"/>
                      <a:gd name="T12" fmla="*/ 104 w 129"/>
                      <a:gd name="T13" fmla="*/ 6 h 10"/>
                      <a:gd name="T14" fmla="*/ 113 w 129"/>
                      <a:gd name="T15" fmla="*/ 4 h 10"/>
                      <a:gd name="T16" fmla="*/ 121 w 129"/>
                      <a:gd name="T17" fmla="*/ 4 h 10"/>
                      <a:gd name="T18" fmla="*/ 127 w 129"/>
                      <a:gd name="T19" fmla="*/ 2 h 10"/>
                      <a:gd name="T20" fmla="*/ 129 w 129"/>
                      <a:gd name="T21" fmla="*/ 0 h 10"/>
                      <a:gd name="T22" fmla="*/ 123 w 129"/>
                      <a:gd name="T23" fmla="*/ 0 h 10"/>
                      <a:gd name="T24" fmla="*/ 121 w 129"/>
                      <a:gd name="T25" fmla="*/ 2 h 10"/>
                      <a:gd name="T26" fmla="*/ 115 w 129"/>
                      <a:gd name="T27" fmla="*/ 4 h 10"/>
                      <a:gd name="T28" fmla="*/ 106 w 129"/>
                      <a:gd name="T29" fmla="*/ 4 h 10"/>
                      <a:gd name="T30" fmla="*/ 94 w 129"/>
                      <a:gd name="T31" fmla="*/ 6 h 10"/>
                      <a:gd name="T32" fmla="*/ 79 w 129"/>
                      <a:gd name="T33" fmla="*/ 8 h 10"/>
                      <a:gd name="T34" fmla="*/ 61 w 129"/>
                      <a:gd name="T35" fmla="*/ 8 h 10"/>
                      <a:gd name="T36" fmla="*/ 42 w 129"/>
                      <a:gd name="T37" fmla="*/ 8 h 10"/>
                      <a:gd name="T38" fmla="*/ 21 w 129"/>
                      <a:gd name="T39" fmla="*/ 8 h 10"/>
                      <a:gd name="T40" fmla="*/ 0 w 129"/>
                      <a:gd name="T41" fmla="*/ 10 h 10"/>
                      <a:gd name="T42" fmla="*/ 0 w 129"/>
                      <a:gd name="T43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29" h="10">
                        <a:moveTo>
                          <a:pt x="0" y="10"/>
                        </a:moveTo>
                        <a:lnTo>
                          <a:pt x="21" y="10"/>
                        </a:lnTo>
                        <a:lnTo>
                          <a:pt x="40" y="10"/>
                        </a:lnTo>
                        <a:lnTo>
                          <a:pt x="58" y="8"/>
                        </a:lnTo>
                        <a:lnTo>
                          <a:pt x="75" y="8"/>
                        </a:lnTo>
                        <a:lnTo>
                          <a:pt x="90" y="6"/>
                        </a:lnTo>
                        <a:lnTo>
                          <a:pt x="104" y="6"/>
                        </a:lnTo>
                        <a:lnTo>
                          <a:pt x="113" y="4"/>
                        </a:lnTo>
                        <a:lnTo>
                          <a:pt x="121" y="4"/>
                        </a:lnTo>
                        <a:lnTo>
                          <a:pt x="127" y="2"/>
                        </a:lnTo>
                        <a:lnTo>
                          <a:pt x="129" y="0"/>
                        </a:lnTo>
                        <a:lnTo>
                          <a:pt x="123" y="0"/>
                        </a:lnTo>
                        <a:lnTo>
                          <a:pt x="121" y="2"/>
                        </a:lnTo>
                        <a:lnTo>
                          <a:pt x="115" y="4"/>
                        </a:lnTo>
                        <a:lnTo>
                          <a:pt x="106" y="4"/>
                        </a:lnTo>
                        <a:lnTo>
                          <a:pt x="94" y="6"/>
                        </a:lnTo>
                        <a:lnTo>
                          <a:pt x="79" y="8"/>
                        </a:lnTo>
                        <a:lnTo>
                          <a:pt x="61" y="8"/>
                        </a:lnTo>
                        <a:lnTo>
                          <a:pt x="42" y="8"/>
                        </a:lnTo>
                        <a:lnTo>
                          <a:pt x="21" y="8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C6C6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0" name="Freeform 230">
                    <a:extLst>
                      <a:ext uri="{FF2B5EF4-FFF2-40B4-BE49-F238E27FC236}">
                        <a16:creationId xmlns:a16="http://schemas.microsoft.com/office/drawing/2014/main" id="{FB6EB59E-2E3D-440B-80A7-5F31931AFD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1" cy="5"/>
                  </a:xfrm>
                  <a:custGeom>
                    <a:avLst/>
                    <a:gdLst>
                      <a:gd name="T0" fmla="*/ 0 w 123"/>
                      <a:gd name="T1" fmla="*/ 10 h 10"/>
                      <a:gd name="T2" fmla="*/ 21 w 123"/>
                      <a:gd name="T3" fmla="*/ 8 h 10"/>
                      <a:gd name="T4" fmla="*/ 42 w 123"/>
                      <a:gd name="T5" fmla="*/ 8 h 10"/>
                      <a:gd name="T6" fmla="*/ 61 w 123"/>
                      <a:gd name="T7" fmla="*/ 8 h 10"/>
                      <a:gd name="T8" fmla="*/ 79 w 123"/>
                      <a:gd name="T9" fmla="*/ 8 h 10"/>
                      <a:gd name="T10" fmla="*/ 94 w 123"/>
                      <a:gd name="T11" fmla="*/ 6 h 10"/>
                      <a:gd name="T12" fmla="*/ 106 w 123"/>
                      <a:gd name="T13" fmla="*/ 4 h 10"/>
                      <a:gd name="T14" fmla="*/ 115 w 123"/>
                      <a:gd name="T15" fmla="*/ 4 h 10"/>
                      <a:gd name="T16" fmla="*/ 121 w 123"/>
                      <a:gd name="T17" fmla="*/ 2 h 10"/>
                      <a:gd name="T18" fmla="*/ 123 w 123"/>
                      <a:gd name="T19" fmla="*/ 0 h 10"/>
                      <a:gd name="T20" fmla="*/ 117 w 123"/>
                      <a:gd name="T21" fmla="*/ 0 h 10"/>
                      <a:gd name="T22" fmla="*/ 115 w 123"/>
                      <a:gd name="T23" fmla="*/ 2 h 10"/>
                      <a:gd name="T24" fmla="*/ 109 w 123"/>
                      <a:gd name="T25" fmla="*/ 4 h 10"/>
                      <a:gd name="T26" fmla="*/ 102 w 123"/>
                      <a:gd name="T27" fmla="*/ 4 h 10"/>
                      <a:gd name="T28" fmla="*/ 90 w 123"/>
                      <a:gd name="T29" fmla="*/ 6 h 10"/>
                      <a:gd name="T30" fmla="*/ 75 w 123"/>
                      <a:gd name="T31" fmla="*/ 6 h 10"/>
                      <a:gd name="T32" fmla="*/ 59 w 123"/>
                      <a:gd name="T33" fmla="*/ 8 h 10"/>
                      <a:gd name="T34" fmla="*/ 40 w 123"/>
                      <a:gd name="T35" fmla="*/ 8 h 10"/>
                      <a:gd name="T36" fmla="*/ 21 w 123"/>
                      <a:gd name="T37" fmla="*/ 8 h 10"/>
                      <a:gd name="T38" fmla="*/ 0 w 123"/>
                      <a:gd name="T39" fmla="*/ 8 h 10"/>
                      <a:gd name="T40" fmla="*/ 0 w 123"/>
                      <a:gd name="T41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23" h="10">
                        <a:moveTo>
                          <a:pt x="0" y="10"/>
                        </a:moveTo>
                        <a:lnTo>
                          <a:pt x="21" y="8"/>
                        </a:lnTo>
                        <a:lnTo>
                          <a:pt x="42" y="8"/>
                        </a:lnTo>
                        <a:lnTo>
                          <a:pt x="61" y="8"/>
                        </a:lnTo>
                        <a:lnTo>
                          <a:pt x="79" y="8"/>
                        </a:lnTo>
                        <a:lnTo>
                          <a:pt x="94" y="6"/>
                        </a:lnTo>
                        <a:lnTo>
                          <a:pt x="106" y="4"/>
                        </a:lnTo>
                        <a:lnTo>
                          <a:pt x="115" y="4"/>
                        </a:lnTo>
                        <a:lnTo>
                          <a:pt x="121" y="2"/>
                        </a:lnTo>
                        <a:lnTo>
                          <a:pt x="123" y="0"/>
                        </a:lnTo>
                        <a:lnTo>
                          <a:pt x="117" y="0"/>
                        </a:lnTo>
                        <a:lnTo>
                          <a:pt x="115" y="2"/>
                        </a:lnTo>
                        <a:lnTo>
                          <a:pt x="109" y="4"/>
                        </a:lnTo>
                        <a:lnTo>
                          <a:pt x="102" y="4"/>
                        </a:lnTo>
                        <a:lnTo>
                          <a:pt x="90" y="6"/>
                        </a:lnTo>
                        <a:lnTo>
                          <a:pt x="75" y="6"/>
                        </a:lnTo>
                        <a:lnTo>
                          <a:pt x="59" y="8"/>
                        </a:lnTo>
                        <a:lnTo>
                          <a:pt x="40" y="8"/>
                        </a:lnTo>
                        <a:lnTo>
                          <a:pt x="21" y="8"/>
                        </a:lnTo>
                        <a:lnTo>
                          <a:pt x="0" y="8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B6B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1" name="Freeform 231">
                    <a:extLst>
                      <a:ext uri="{FF2B5EF4-FFF2-40B4-BE49-F238E27FC236}">
                        <a16:creationId xmlns:a16="http://schemas.microsoft.com/office/drawing/2014/main" id="{2FA6AFBA-4D4F-400C-834C-00AA39323D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9" cy="4"/>
                  </a:xfrm>
                  <a:custGeom>
                    <a:avLst/>
                    <a:gdLst>
                      <a:gd name="T0" fmla="*/ 0 w 117"/>
                      <a:gd name="T1" fmla="*/ 8 h 8"/>
                      <a:gd name="T2" fmla="*/ 21 w 117"/>
                      <a:gd name="T3" fmla="*/ 8 h 8"/>
                      <a:gd name="T4" fmla="*/ 40 w 117"/>
                      <a:gd name="T5" fmla="*/ 8 h 8"/>
                      <a:gd name="T6" fmla="*/ 59 w 117"/>
                      <a:gd name="T7" fmla="*/ 8 h 8"/>
                      <a:gd name="T8" fmla="*/ 75 w 117"/>
                      <a:gd name="T9" fmla="*/ 6 h 8"/>
                      <a:gd name="T10" fmla="*/ 90 w 117"/>
                      <a:gd name="T11" fmla="*/ 6 h 8"/>
                      <a:gd name="T12" fmla="*/ 102 w 117"/>
                      <a:gd name="T13" fmla="*/ 4 h 8"/>
                      <a:gd name="T14" fmla="*/ 109 w 117"/>
                      <a:gd name="T15" fmla="*/ 4 h 8"/>
                      <a:gd name="T16" fmla="*/ 115 w 117"/>
                      <a:gd name="T17" fmla="*/ 2 h 8"/>
                      <a:gd name="T18" fmla="*/ 117 w 117"/>
                      <a:gd name="T19" fmla="*/ 0 h 8"/>
                      <a:gd name="T20" fmla="*/ 111 w 117"/>
                      <a:gd name="T21" fmla="*/ 0 h 8"/>
                      <a:gd name="T22" fmla="*/ 109 w 117"/>
                      <a:gd name="T23" fmla="*/ 2 h 8"/>
                      <a:gd name="T24" fmla="*/ 104 w 117"/>
                      <a:gd name="T25" fmla="*/ 4 h 8"/>
                      <a:gd name="T26" fmla="*/ 96 w 117"/>
                      <a:gd name="T27" fmla="*/ 4 h 8"/>
                      <a:gd name="T28" fmla="*/ 84 w 117"/>
                      <a:gd name="T29" fmla="*/ 6 h 8"/>
                      <a:gd name="T30" fmla="*/ 71 w 117"/>
                      <a:gd name="T31" fmla="*/ 6 h 8"/>
                      <a:gd name="T32" fmla="*/ 56 w 117"/>
                      <a:gd name="T33" fmla="*/ 8 h 8"/>
                      <a:gd name="T34" fmla="*/ 38 w 117"/>
                      <a:gd name="T35" fmla="*/ 8 h 8"/>
                      <a:gd name="T36" fmla="*/ 19 w 117"/>
                      <a:gd name="T37" fmla="*/ 8 h 8"/>
                      <a:gd name="T38" fmla="*/ 0 w 117"/>
                      <a:gd name="T39" fmla="*/ 8 h 8"/>
                      <a:gd name="T40" fmla="*/ 0 w 117"/>
                      <a:gd name="T4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7" h="8">
                        <a:moveTo>
                          <a:pt x="0" y="8"/>
                        </a:moveTo>
                        <a:lnTo>
                          <a:pt x="21" y="8"/>
                        </a:lnTo>
                        <a:lnTo>
                          <a:pt x="40" y="8"/>
                        </a:lnTo>
                        <a:lnTo>
                          <a:pt x="59" y="8"/>
                        </a:lnTo>
                        <a:lnTo>
                          <a:pt x="75" y="6"/>
                        </a:lnTo>
                        <a:lnTo>
                          <a:pt x="90" y="6"/>
                        </a:lnTo>
                        <a:lnTo>
                          <a:pt x="102" y="4"/>
                        </a:lnTo>
                        <a:lnTo>
                          <a:pt x="109" y="4"/>
                        </a:lnTo>
                        <a:lnTo>
                          <a:pt x="115" y="2"/>
                        </a:lnTo>
                        <a:lnTo>
                          <a:pt x="117" y="0"/>
                        </a:lnTo>
                        <a:lnTo>
                          <a:pt x="111" y="0"/>
                        </a:lnTo>
                        <a:lnTo>
                          <a:pt x="109" y="2"/>
                        </a:lnTo>
                        <a:lnTo>
                          <a:pt x="104" y="4"/>
                        </a:lnTo>
                        <a:lnTo>
                          <a:pt x="96" y="4"/>
                        </a:lnTo>
                        <a:lnTo>
                          <a:pt x="84" y="6"/>
                        </a:lnTo>
                        <a:lnTo>
                          <a:pt x="71" y="6"/>
                        </a:lnTo>
                        <a:lnTo>
                          <a:pt x="56" y="8"/>
                        </a:lnTo>
                        <a:lnTo>
                          <a:pt x="38" y="8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B6B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2" name="Freeform 232">
                    <a:extLst>
                      <a:ext uri="{FF2B5EF4-FFF2-40B4-BE49-F238E27FC236}">
                        <a16:creationId xmlns:a16="http://schemas.microsoft.com/office/drawing/2014/main" id="{86546554-484F-435C-BFBA-7362B31F51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6" cy="4"/>
                  </a:xfrm>
                  <a:custGeom>
                    <a:avLst/>
                    <a:gdLst>
                      <a:gd name="T0" fmla="*/ 0 w 111"/>
                      <a:gd name="T1" fmla="*/ 8 h 8"/>
                      <a:gd name="T2" fmla="*/ 19 w 111"/>
                      <a:gd name="T3" fmla="*/ 8 h 8"/>
                      <a:gd name="T4" fmla="*/ 38 w 111"/>
                      <a:gd name="T5" fmla="*/ 8 h 8"/>
                      <a:gd name="T6" fmla="*/ 56 w 111"/>
                      <a:gd name="T7" fmla="*/ 8 h 8"/>
                      <a:gd name="T8" fmla="*/ 71 w 111"/>
                      <a:gd name="T9" fmla="*/ 6 h 8"/>
                      <a:gd name="T10" fmla="*/ 84 w 111"/>
                      <a:gd name="T11" fmla="*/ 6 h 8"/>
                      <a:gd name="T12" fmla="*/ 96 w 111"/>
                      <a:gd name="T13" fmla="*/ 4 h 8"/>
                      <a:gd name="T14" fmla="*/ 104 w 111"/>
                      <a:gd name="T15" fmla="*/ 4 h 8"/>
                      <a:gd name="T16" fmla="*/ 109 w 111"/>
                      <a:gd name="T17" fmla="*/ 2 h 8"/>
                      <a:gd name="T18" fmla="*/ 111 w 111"/>
                      <a:gd name="T19" fmla="*/ 0 h 8"/>
                      <a:gd name="T20" fmla="*/ 106 w 111"/>
                      <a:gd name="T21" fmla="*/ 0 h 8"/>
                      <a:gd name="T22" fmla="*/ 104 w 111"/>
                      <a:gd name="T23" fmla="*/ 2 h 8"/>
                      <a:gd name="T24" fmla="*/ 98 w 111"/>
                      <a:gd name="T25" fmla="*/ 2 h 8"/>
                      <a:gd name="T26" fmla="*/ 90 w 111"/>
                      <a:gd name="T27" fmla="*/ 4 h 8"/>
                      <a:gd name="T28" fmla="*/ 81 w 111"/>
                      <a:gd name="T29" fmla="*/ 6 h 8"/>
                      <a:gd name="T30" fmla="*/ 67 w 111"/>
                      <a:gd name="T31" fmla="*/ 6 h 8"/>
                      <a:gd name="T32" fmla="*/ 54 w 111"/>
                      <a:gd name="T33" fmla="*/ 6 h 8"/>
                      <a:gd name="T34" fmla="*/ 36 w 111"/>
                      <a:gd name="T35" fmla="*/ 8 h 8"/>
                      <a:gd name="T36" fmla="*/ 19 w 111"/>
                      <a:gd name="T37" fmla="*/ 8 h 8"/>
                      <a:gd name="T38" fmla="*/ 0 w 111"/>
                      <a:gd name="T39" fmla="*/ 8 h 8"/>
                      <a:gd name="T40" fmla="*/ 0 w 111"/>
                      <a:gd name="T4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8" y="8"/>
                        </a:lnTo>
                        <a:lnTo>
                          <a:pt x="56" y="8"/>
                        </a:lnTo>
                        <a:lnTo>
                          <a:pt x="71" y="6"/>
                        </a:lnTo>
                        <a:lnTo>
                          <a:pt x="84" y="6"/>
                        </a:lnTo>
                        <a:lnTo>
                          <a:pt x="96" y="4"/>
                        </a:lnTo>
                        <a:lnTo>
                          <a:pt x="104" y="4"/>
                        </a:lnTo>
                        <a:lnTo>
                          <a:pt x="109" y="2"/>
                        </a:lnTo>
                        <a:lnTo>
                          <a:pt x="111" y="0"/>
                        </a:lnTo>
                        <a:lnTo>
                          <a:pt x="106" y="0"/>
                        </a:lnTo>
                        <a:lnTo>
                          <a:pt x="104" y="2"/>
                        </a:lnTo>
                        <a:lnTo>
                          <a:pt x="98" y="2"/>
                        </a:lnTo>
                        <a:lnTo>
                          <a:pt x="90" y="4"/>
                        </a:lnTo>
                        <a:lnTo>
                          <a:pt x="81" y="6"/>
                        </a:lnTo>
                        <a:lnTo>
                          <a:pt x="67" y="6"/>
                        </a:lnTo>
                        <a:lnTo>
                          <a:pt x="54" y="6"/>
                        </a:lnTo>
                        <a:lnTo>
                          <a:pt x="36" y="8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A6A6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3" name="Freeform 233">
                    <a:extLst>
                      <a:ext uri="{FF2B5EF4-FFF2-40B4-BE49-F238E27FC236}">
                        <a16:creationId xmlns:a16="http://schemas.microsoft.com/office/drawing/2014/main" id="{4F7FB6AC-9621-474B-A159-31054221F0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3" cy="4"/>
                  </a:xfrm>
                  <a:custGeom>
                    <a:avLst/>
                    <a:gdLst>
                      <a:gd name="T0" fmla="*/ 0 w 106"/>
                      <a:gd name="T1" fmla="*/ 8 h 8"/>
                      <a:gd name="T2" fmla="*/ 19 w 106"/>
                      <a:gd name="T3" fmla="*/ 8 h 8"/>
                      <a:gd name="T4" fmla="*/ 36 w 106"/>
                      <a:gd name="T5" fmla="*/ 8 h 8"/>
                      <a:gd name="T6" fmla="*/ 54 w 106"/>
                      <a:gd name="T7" fmla="*/ 6 h 8"/>
                      <a:gd name="T8" fmla="*/ 67 w 106"/>
                      <a:gd name="T9" fmla="*/ 6 h 8"/>
                      <a:gd name="T10" fmla="*/ 81 w 106"/>
                      <a:gd name="T11" fmla="*/ 6 h 8"/>
                      <a:gd name="T12" fmla="*/ 90 w 106"/>
                      <a:gd name="T13" fmla="*/ 4 h 8"/>
                      <a:gd name="T14" fmla="*/ 98 w 106"/>
                      <a:gd name="T15" fmla="*/ 2 h 8"/>
                      <a:gd name="T16" fmla="*/ 104 w 106"/>
                      <a:gd name="T17" fmla="*/ 2 h 8"/>
                      <a:gd name="T18" fmla="*/ 106 w 106"/>
                      <a:gd name="T19" fmla="*/ 0 h 8"/>
                      <a:gd name="T20" fmla="*/ 100 w 106"/>
                      <a:gd name="T21" fmla="*/ 0 h 8"/>
                      <a:gd name="T22" fmla="*/ 98 w 106"/>
                      <a:gd name="T23" fmla="*/ 2 h 8"/>
                      <a:gd name="T24" fmla="*/ 92 w 106"/>
                      <a:gd name="T25" fmla="*/ 4 h 8"/>
                      <a:gd name="T26" fmla="*/ 83 w 106"/>
                      <a:gd name="T27" fmla="*/ 4 h 8"/>
                      <a:gd name="T28" fmla="*/ 71 w 106"/>
                      <a:gd name="T29" fmla="*/ 6 h 8"/>
                      <a:gd name="T30" fmla="*/ 56 w 106"/>
                      <a:gd name="T31" fmla="*/ 6 h 8"/>
                      <a:gd name="T32" fmla="*/ 38 w 106"/>
                      <a:gd name="T33" fmla="*/ 6 h 8"/>
                      <a:gd name="T34" fmla="*/ 19 w 106"/>
                      <a:gd name="T35" fmla="*/ 8 h 8"/>
                      <a:gd name="T36" fmla="*/ 0 w 106"/>
                      <a:gd name="T37" fmla="*/ 8 h 8"/>
                      <a:gd name="T38" fmla="*/ 0 w 106"/>
                      <a:gd name="T3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6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6" y="8"/>
                        </a:lnTo>
                        <a:lnTo>
                          <a:pt x="54" y="6"/>
                        </a:lnTo>
                        <a:lnTo>
                          <a:pt x="67" y="6"/>
                        </a:lnTo>
                        <a:lnTo>
                          <a:pt x="81" y="6"/>
                        </a:lnTo>
                        <a:lnTo>
                          <a:pt x="90" y="4"/>
                        </a:lnTo>
                        <a:lnTo>
                          <a:pt x="98" y="2"/>
                        </a:lnTo>
                        <a:lnTo>
                          <a:pt x="104" y="2"/>
                        </a:lnTo>
                        <a:lnTo>
                          <a:pt x="106" y="0"/>
                        </a:lnTo>
                        <a:lnTo>
                          <a:pt x="100" y="0"/>
                        </a:lnTo>
                        <a:lnTo>
                          <a:pt x="98" y="2"/>
                        </a:lnTo>
                        <a:lnTo>
                          <a:pt x="92" y="4"/>
                        </a:lnTo>
                        <a:lnTo>
                          <a:pt x="83" y="4"/>
                        </a:lnTo>
                        <a:lnTo>
                          <a:pt x="71" y="6"/>
                        </a:lnTo>
                        <a:lnTo>
                          <a:pt x="56" y="6"/>
                        </a:lnTo>
                        <a:lnTo>
                          <a:pt x="38" y="6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9696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4" name="Freeform 234">
                    <a:extLst>
                      <a:ext uri="{FF2B5EF4-FFF2-40B4-BE49-F238E27FC236}">
                        <a16:creationId xmlns:a16="http://schemas.microsoft.com/office/drawing/2014/main" id="{29E35E74-DAAB-4F8F-91E7-365CC5CD10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0" cy="4"/>
                  </a:xfrm>
                  <a:custGeom>
                    <a:avLst/>
                    <a:gdLst>
                      <a:gd name="T0" fmla="*/ 0 w 100"/>
                      <a:gd name="T1" fmla="*/ 8 h 8"/>
                      <a:gd name="T2" fmla="*/ 19 w 100"/>
                      <a:gd name="T3" fmla="*/ 8 h 8"/>
                      <a:gd name="T4" fmla="*/ 38 w 100"/>
                      <a:gd name="T5" fmla="*/ 6 h 8"/>
                      <a:gd name="T6" fmla="*/ 56 w 100"/>
                      <a:gd name="T7" fmla="*/ 6 h 8"/>
                      <a:gd name="T8" fmla="*/ 71 w 100"/>
                      <a:gd name="T9" fmla="*/ 6 h 8"/>
                      <a:gd name="T10" fmla="*/ 83 w 100"/>
                      <a:gd name="T11" fmla="*/ 4 h 8"/>
                      <a:gd name="T12" fmla="*/ 92 w 100"/>
                      <a:gd name="T13" fmla="*/ 4 h 8"/>
                      <a:gd name="T14" fmla="*/ 98 w 100"/>
                      <a:gd name="T15" fmla="*/ 2 h 8"/>
                      <a:gd name="T16" fmla="*/ 100 w 100"/>
                      <a:gd name="T17" fmla="*/ 0 h 8"/>
                      <a:gd name="T18" fmla="*/ 94 w 100"/>
                      <a:gd name="T19" fmla="*/ 0 h 8"/>
                      <a:gd name="T20" fmla="*/ 92 w 100"/>
                      <a:gd name="T21" fmla="*/ 2 h 8"/>
                      <a:gd name="T22" fmla="*/ 86 w 100"/>
                      <a:gd name="T23" fmla="*/ 2 h 8"/>
                      <a:gd name="T24" fmla="*/ 77 w 100"/>
                      <a:gd name="T25" fmla="*/ 4 h 8"/>
                      <a:gd name="T26" fmla="*/ 65 w 100"/>
                      <a:gd name="T27" fmla="*/ 6 h 8"/>
                      <a:gd name="T28" fmla="*/ 52 w 100"/>
                      <a:gd name="T29" fmla="*/ 6 h 8"/>
                      <a:gd name="T30" fmla="*/ 36 w 100"/>
                      <a:gd name="T31" fmla="*/ 6 h 8"/>
                      <a:gd name="T32" fmla="*/ 19 w 100"/>
                      <a:gd name="T33" fmla="*/ 6 h 8"/>
                      <a:gd name="T34" fmla="*/ 0 w 100"/>
                      <a:gd name="T35" fmla="*/ 6 h 8"/>
                      <a:gd name="T36" fmla="*/ 0 w 100"/>
                      <a:gd name="T37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0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8" y="6"/>
                        </a:lnTo>
                        <a:lnTo>
                          <a:pt x="56" y="6"/>
                        </a:lnTo>
                        <a:lnTo>
                          <a:pt x="71" y="6"/>
                        </a:lnTo>
                        <a:lnTo>
                          <a:pt x="83" y="4"/>
                        </a:lnTo>
                        <a:lnTo>
                          <a:pt x="92" y="4"/>
                        </a:lnTo>
                        <a:lnTo>
                          <a:pt x="98" y="2"/>
                        </a:lnTo>
                        <a:lnTo>
                          <a:pt x="100" y="0"/>
                        </a:lnTo>
                        <a:lnTo>
                          <a:pt x="94" y="0"/>
                        </a:lnTo>
                        <a:lnTo>
                          <a:pt x="92" y="2"/>
                        </a:lnTo>
                        <a:lnTo>
                          <a:pt x="86" y="2"/>
                        </a:lnTo>
                        <a:lnTo>
                          <a:pt x="77" y="4"/>
                        </a:lnTo>
                        <a:lnTo>
                          <a:pt x="65" y="6"/>
                        </a:lnTo>
                        <a:lnTo>
                          <a:pt x="52" y="6"/>
                        </a:lnTo>
                        <a:lnTo>
                          <a:pt x="36" y="6"/>
                        </a:lnTo>
                        <a:lnTo>
                          <a:pt x="19" y="6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9696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5" name="Freeform 235">
                    <a:extLst>
                      <a:ext uri="{FF2B5EF4-FFF2-40B4-BE49-F238E27FC236}">
                        <a16:creationId xmlns:a16="http://schemas.microsoft.com/office/drawing/2014/main" id="{54909A2A-EF43-4FA5-BD21-B7B7991B3B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47" cy="3"/>
                  </a:xfrm>
                  <a:custGeom>
                    <a:avLst/>
                    <a:gdLst>
                      <a:gd name="T0" fmla="*/ 0 w 94"/>
                      <a:gd name="T1" fmla="*/ 6 h 6"/>
                      <a:gd name="T2" fmla="*/ 19 w 94"/>
                      <a:gd name="T3" fmla="*/ 6 h 6"/>
                      <a:gd name="T4" fmla="*/ 36 w 94"/>
                      <a:gd name="T5" fmla="*/ 6 h 6"/>
                      <a:gd name="T6" fmla="*/ 52 w 94"/>
                      <a:gd name="T7" fmla="*/ 6 h 6"/>
                      <a:gd name="T8" fmla="*/ 65 w 94"/>
                      <a:gd name="T9" fmla="*/ 6 h 6"/>
                      <a:gd name="T10" fmla="*/ 77 w 94"/>
                      <a:gd name="T11" fmla="*/ 4 h 6"/>
                      <a:gd name="T12" fmla="*/ 86 w 94"/>
                      <a:gd name="T13" fmla="*/ 2 h 6"/>
                      <a:gd name="T14" fmla="*/ 92 w 94"/>
                      <a:gd name="T15" fmla="*/ 2 h 6"/>
                      <a:gd name="T16" fmla="*/ 94 w 94"/>
                      <a:gd name="T17" fmla="*/ 0 h 6"/>
                      <a:gd name="T18" fmla="*/ 88 w 94"/>
                      <a:gd name="T19" fmla="*/ 0 h 6"/>
                      <a:gd name="T20" fmla="*/ 86 w 94"/>
                      <a:gd name="T21" fmla="*/ 2 h 6"/>
                      <a:gd name="T22" fmla="*/ 81 w 94"/>
                      <a:gd name="T23" fmla="*/ 2 h 6"/>
                      <a:gd name="T24" fmla="*/ 73 w 94"/>
                      <a:gd name="T25" fmla="*/ 4 h 6"/>
                      <a:gd name="T26" fmla="*/ 61 w 94"/>
                      <a:gd name="T27" fmla="*/ 4 h 6"/>
                      <a:gd name="T28" fmla="*/ 50 w 94"/>
                      <a:gd name="T29" fmla="*/ 6 h 6"/>
                      <a:gd name="T30" fmla="*/ 34 w 94"/>
                      <a:gd name="T31" fmla="*/ 6 h 6"/>
                      <a:gd name="T32" fmla="*/ 17 w 94"/>
                      <a:gd name="T33" fmla="*/ 6 h 6"/>
                      <a:gd name="T34" fmla="*/ 0 w 94"/>
                      <a:gd name="T35" fmla="*/ 6 h 6"/>
                      <a:gd name="T36" fmla="*/ 0 w 94"/>
                      <a:gd name="T3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4" h="6">
                        <a:moveTo>
                          <a:pt x="0" y="6"/>
                        </a:moveTo>
                        <a:lnTo>
                          <a:pt x="19" y="6"/>
                        </a:lnTo>
                        <a:lnTo>
                          <a:pt x="36" y="6"/>
                        </a:lnTo>
                        <a:lnTo>
                          <a:pt x="52" y="6"/>
                        </a:lnTo>
                        <a:lnTo>
                          <a:pt x="65" y="6"/>
                        </a:lnTo>
                        <a:lnTo>
                          <a:pt x="77" y="4"/>
                        </a:lnTo>
                        <a:lnTo>
                          <a:pt x="86" y="2"/>
                        </a:lnTo>
                        <a:lnTo>
                          <a:pt x="92" y="2"/>
                        </a:lnTo>
                        <a:lnTo>
                          <a:pt x="94" y="0"/>
                        </a:lnTo>
                        <a:lnTo>
                          <a:pt x="88" y="0"/>
                        </a:lnTo>
                        <a:lnTo>
                          <a:pt x="86" y="2"/>
                        </a:lnTo>
                        <a:lnTo>
                          <a:pt x="81" y="2"/>
                        </a:lnTo>
                        <a:lnTo>
                          <a:pt x="73" y="4"/>
                        </a:lnTo>
                        <a:lnTo>
                          <a:pt x="61" y="4"/>
                        </a:lnTo>
                        <a:lnTo>
                          <a:pt x="50" y="6"/>
                        </a:lnTo>
                        <a:lnTo>
                          <a:pt x="34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8686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6" name="Freeform 236">
                    <a:extLst>
                      <a:ext uri="{FF2B5EF4-FFF2-40B4-BE49-F238E27FC236}">
                        <a16:creationId xmlns:a16="http://schemas.microsoft.com/office/drawing/2014/main" id="{29AFD7E0-D92A-48D9-9FF6-3464BCAE9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44" cy="3"/>
                  </a:xfrm>
                  <a:custGeom>
                    <a:avLst/>
                    <a:gdLst>
                      <a:gd name="T0" fmla="*/ 0 w 88"/>
                      <a:gd name="T1" fmla="*/ 6 h 6"/>
                      <a:gd name="T2" fmla="*/ 17 w 88"/>
                      <a:gd name="T3" fmla="*/ 6 h 6"/>
                      <a:gd name="T4" fmla="*/ 34 w 88"/>
                      <a:gd name="T5" fmla="*/ 6 h 6"/>
                      <a:gd name="T6" fmla="*/ 50 w 88"/>
                      <a:gd name="T7" fmla="*/ 6 h 6"/>
                      <a:gd name="T8" fmla="*/ 61 w 88"/>
                      <a:gd name="T9" fmla="*/ 4 h 6"/>
                      <a:gd name="T10" fmla="*/ 73 w 88"/>
                      <a:gd name="T11" fmla="*/ 4 h 6"/>
                      <a:gd name="T12" fmla="*/ 81 w 88"/>
                      <a:gd name="T13" fmla="*/ 2 h 6"/>
                      <a:gd name="T14" fmla="*/ 86 w 88"/>
                      <a:gd name="T15" fmla="*/ 2 h 6"/>
                      <a:gd name="T16" fmla="*/ 88 w 88"/>
                      <a:gd name="T17" fmla="*/ 0 h 6"/>
                      <a:gd name="T18" fmla="*/ 83 w 88"/>
                      <a:gd name="T19" fmla="*/ 0 h 6"/>
                      <a:gd name="T20" fmla="*/ 81 w 88"/>
                      <a:gd name="T21" fmla="*/ 2 h 6"/>
                      <a:gd name="T22" fmla="*/ 75 w 88"/>
                      <a:gd name="T23" fmla="*/ 2 h 6"/>
                      <a:gd name="T24" fmla="*/ 67 w 88"/>
                      <a:gd name="T25" fmla="*/ 4 h 6"/>
                      <a:gd name="T26" fmla="*/ 58 w 88"/>
                      <a:gd name="T27" fmla="*/ 4 h 6"/>
                      <a:gd name="T28" fmla="*/ 46 w 88"/>
                      <a:gd name="T29" fmla="*/ 6 h 6"/>
                      <a:gd name="T30" fmla="*/ 33 w 88"/>
                      <a:gd name="T31" fmla="*/ 6 h 6"/>
                      <a:gd name="T32" fmla="*/ 17 w 88"/>
                      <a:gd name="T33" fmla="*/ 6 h 6"/>
                      <a:gd name="T34" fmla="*/ 0 w 88"/>
                      <a:gd name="T35" fmla="*/ 6 h 6"/>
                      <a:gd name="T36" fmla="*/ 0 w 88"/>
                      <a:gd name="T3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8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4" y="6"/>
                        </a:lnTo>
                        <a:lnTo>
                          <a:pt x="50" y="6"/>
                        </a:lnTo>
                        <a:lnTo>
                          <a:pt x="61" y="4"/>
                        </a:lnTo>
                        <a:lnTo>
                          <a:pt x="73" y="4"/>
                        </a:lnTo>
                        <a:lnTo>
                          <a:pt x="81" y="2"/>
                        </a:lnTo>
                        <a:lnTo>
                          <a:pt x="86" y="2"/>
                        </a:lnTo>
                        <a:lnTo>
                          <a:pt x="88" y="0"/>
                        </a:lnTo>
                        <a:lnTo>
                          <a:pt x="83" y="0"/>
                        </a:lnTo>
                        <a:lnTo>
                          <a:pt x="81" y="2"/>
                        </a:lnTo>
                        <a:lnTo>
                          <a:pt x="75" y="2"/>
                        </a:lnTo>
                        <a:lnTo>
                          <a:pt x="67" y="4"/>
                        </a:lnTo>
                        <a:lnTo>
                          <a:pt x="58" y="4"/>
                        </a:lnTo>
                        <a:lnTo>
                          <a:pt x="46" y="6"/>
                        </a:lnTo>
                        <a:lnTo>
                          <a:pt x="33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7" name="Freeform 237">
                    <a:extLst>
                      <a:ext uri="{FF2B5EF4-FFF2-40B4-BE49-F238E27FC236}">
                        <a16:creationId xmlns:a16="http://schemas.microsoft.com/office/drawing/2014/main" id="{2ACC5E7D-98EA-4593-8242-54DBC3980A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41" cy="3"/>
                  </a:xfrm>
                  <a:custGeom>
                    <a:avLst/>
                    <a:gdLst>
                      <a:gd name="T0" fmla="*/ 0 w 83"/>
                      <a:gd name="T1" fmla="*/ 6 h 6"/>
                      <a:gd name="T2" fmla="*/ 17 w 83"/>
                      <a:gd name="T3" fmla="*/ 6 h 6"/>
                      <a:gd name="T4" fmla="*/ 33 w 83"/>
                      <a:gd name="T5" fmla="*/ 6 h 6"/>
                      <a:gd name="T6" fmla="*/ 46 w 83"/>
                      <a:gd name="T7" fmla="*/ 6 h 6"/>
                      <a:gd name="T8" fmla="*/ 58 w 83"/>
                      <a:gd name="T9" fmla="*/ 4 h 6"/>
                      <a:gd name="T10" fmla="*/ 67 w 83"/>
                      <a:gd name="T11" fmla="*/ 4 h 6"/>
                      <a:gd name="T12" fmla="*/ 75 w 83"/>
                      <a:gd name="T13" fmla="*/ 2 h 6"/>
                      <a:gd name="T14" fmla="*/ 81 w 83"/>
                      <a:gd name="T15" fmla="*/ 2 h 6"/>
                      <a:gd name="T16" fmla="*/ 83 w 83"/>
                      <a:gd name="T17" fmla="*/ 0 h 6"/>
                      <a:gd name="T18" fmla="*/ 77 w 83"/>
                      <a:gd name="T19" fmla="*/ 0 h 6"/>
                      <a:gd name="T20" fmla="*/ 75 w 83"/>
                      <a:gd name="T21" fmla="*/ 2 h 6"/>
                      <a:gd name="T22" fmla="*/ 69 w 83"/>
                      <a:gd name="T23" fmla="*/ 2 h 6"/>
                      <a:gd name="T24" fmla="*/ 59 w 83"/>
                      <a:gd name="T25" fmla="*/ 4 h 6"/>
                      <a:gd name="T26" fmla="*/ 48 w 83"/>
                      <a:gd name="T27" fmla="*/ 4 h 6"/>
                      <a:gd name="T28" fmla="*/ 33 w 83"/>
                      <a:gd name="T29" fmla="*/ 6 h 6"/>
                      <a:gd name="T30" fmla="*/ 17 w 83"/>
                      <a:gd name="T31" fmla="*/ 6 h 6"/>
                      <a:gd name="T32" fmla="*/ 0 w 83"/>
                      <a:gd name="T33" fmla="*/ 6 h 6"/>
                      <a:gd name="T34" fmla="*/ 0 w 83"/>
                      <a:gd name="T3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3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3" y="6"/>
                        </a:lnTo>
                        <a:lnTo>
                          <a:pt x="46" y="6"/>
                        </a:lnTo>
                        <a:lnTo>
                          <a:pt x="58" y="4"/>
                        </a:lnTo>
                        <a:lnTo>
                          <a:pt x="67" y="4"/>
                        </a:lnTo>
                        <a:lnTo>
                          <a:pt x="75" y="2"/>
                        </a:lnTo>
                        <a:lnTo>
                          <a:pt x="81" y="2"/>
                        </a:lnTo>
                        <a:lnTo>
                          <a:pt x="83" y="0"/>
                        </a:lnTo>
                        <a:lnTo>
                          <a:pt x="77" y="0"/>
                        </a:lnTo>
                        <a:lnTo>
                          <a:pt x="75" y="2"/>
                        </a:lnTo>
                        <a:lnTo>
                          <a:pt x="69" y="2"/>
                        </a:lnTo>
                        <a:lnTo>
                          <a:pt x="59" y="4"/>
                        </a:lnTo>
                        <a:lnTo>
                          <a:pt x="48" y="4"/>
                        </a:lnTo>
                        <a:lnTo>
                          <a:pt x="33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8" name="Freeform 238">
                    <a:extLst>
                      <a:ext uri="{FF2B5EF4-FFF2-40B4-BE49-F238E27FC236}">
                        <a16:creationId xmlns:a16="http://schemas.microsoft.com/office/drawing/2014/main" id="{C1EC14D7-68D2-4F00-A147-1B9274F641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8" cy="3"/>
                  </a:xfrm>
                  <a:custGeom>
                    <a:avLst/>
                    <a:gdLst>
                      <a:gd name="T0" fmla="*/ 0 w 77"/>
                      <a:gd name="T1" fmla="*/ 6 h 6"/>
                      <a:gd name="T2" fmla="*/ 17 w 77"/>
                      <a:gd name="T3" fmla="*/ 6 h 6"/>
                      <a:gd name="T4" fmla="*/ 33 w 77"/>
                      <a:gd name="T5" fmla="*/ 6 h 6"/>
                      <a:gd name="T6" fmla="*/ 48 w 77"/>
                      <a:gd name="T7" fmla="*/ 4 h 6"/>
                      <a:gd name="T8" fmla="*/ 59 w 77"/>
                      <a:gd name="T9" fmla="*/ 4 h 6"/>
                      <a:gd name="T10" fmla="*/ 69 w 77"/>
                      <a:gd name="T11" fmla="*/ 2 h 6"/>
                      <a:gd name="T12" fmla="*/ 75 w 77"/>
                      <a:gd name="T13" fmla="*/ 2 h 6"/>
                      <a:gd name="T14" fmla="*/ 77 w 77"/>
                      <a:gd name="T15" fmla="*/ 0 h 6"/>
                      <a:gd name="T16" fmla="*/ 71 w 77"/>
                      <a:gd name="T17" fmla="*/ 0 h 6"/>
                      <a:gd name="T18" fmla="*/ 69 w 77"/>
                      <a:gd name="T19" fmla="*/ 2 h 6"/>
                      <a:gd name="T20" fmla="*/ 63 w 77"/>
                      <a:gd name="T21" fmla="*/ 2 h 6"/>
                      <a:gd name="T22" fmla="*/ 56 w 77"/>
                      <a:gd name="T23" fmla="*/ 4 h 6"/>
                      <a:gd name="T24" fmla="*/ 44 w 77"/>
                      <a:gd name="T25" fmla="*/ 4 h 6"/>
                      <a:gd name="T26" fmla="*/ 31 w 77"/>
                      <a:gd name="T27" fmla="*/ 4 h 6"/>
                      <a:gd name="T28" fmla="*/ 15 w 77"/>
                      <a:gd name="T29" fmla="*/ 6 h 6"/>
                      <a:gd name="T30" fmla="*/ 0 w 77"/>
                      <a:gd name="T31" fmla="*/ 6 h 6"/>
                      <a:gd name="T32" fmla="*/ 0 w 77"/>
                      <a:gd name="T3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7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3" y="6"/>
                        </a:lnTo>
                        <a:lnTo>
                          <a:pt x="48" y="4"/>
                        </a:lnTo>
                        <a:lnTo>
                          <a:pt x="59" y="4"/>
                        </a:lnTo>
                        <a:lnTo>
                          <a:pt x="69" y="2"/>
                        </a:lnTo>
                        <a:lnTo>
                          <a:pt x="75" y="2"/>
                        </a:lnTo>
                        <a:lnTo>
                          <a:pt x="77" y="0"/>
                        </a:lnTo>
                        <a:lnTo>
                          <a:pt x="71" y="0"/>
                        </a:lnTo>
                        <a:lnTo>
                          <a:pt x="69" y="2"/>
                        </a:lnTo>
                        <a:lnTo>
                          <a:pt x="63" y="2"/>
                        </a:lnTo>
                        <a:lnTo>
                          <a:pt x="56" y="4"/>
                        </a:lnTo>
                        <a:lnTo>
                          <a:pt x="44" y="4"/>
                        </a:lnTo>
                        <a:lnTo>
                          <a:pt x="31" y="4"/>
                        </a:lnTo>
                        <a:lnTo>
                          <a:pt x="15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89" name="Freeform 239">
                    <a:extLst>
                      <a:ext uri="{FF2B5EF4-FFF2-40B4-BE49-F238E27FC236}">
                        <a16:creationId xmlns:a16="http://schemas.microsoft.com/office/drawing/2014/main" id="{708503AE-AFB0-448B-A77A-DFCCBE87AB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6" cy="3"/>
                  </a:xfrm>
                  <a:custGeom>
                    <a:avLst/>
                    <a:gdLst>
                      <a:gd name="T0" fmla="*/ 0 w 71"/>
                      <a:gd name="T1" fmla="*/ 6 h 6"/>
                      <a:gd name="T2" fmla="*/ 15 w 71"/>
                      <a:gd name="T3" fmla="*/ 6 h 6"/>
                      <a:gd name="T4" fmla="*/ 31 w 71"/>
                      <a:gd name="T5" fmla="*/ 4 h 6"/>
                      <a:gd name="T6" fmla="*/ 44 w 71"/>
                      <a:gd name="T7" fmla="*/ 4 h 6"/>
                      <a:gd name="T8" fmla="*/ 56 w 71"/>
                      <a:gd name="T9" fmla="*/ 4 h 6"/>
                      <a:gd name="T10" fmla="*/ 63 w 71"/>
                      <a:gd name="T11" fmla="*/ 2 h 6"/>
                      <a:gd name="T12" fmla="*/ 69 w 71"/>
                      <a:gd name="T13" fmla="*/ 2 h 6"/>
                      <a:gd name="T14" fmla="*/ 71 w 71"/>
                      <a:gd name="T15" fmla="*/ 0 h 6"/>
                      <a:gd name="T16" fmla="*/ 65 w 71"/>
                      <a:gd name="T17" fmla="*/ 0 h 6"/>
                      <a:gd name="T18" fmla="*/ 63 w 71"/>
                      <a:gd name="T19" fmla="*/ 2 h 6"/>
                      <a:gd name="T20" fmla="*/ 58 w 71"/>
                      <a:gd name="T21" fmla="*/ 2 h 6"/>
                      <a:gd name="T22" fmla="*/ 50 w 71"/>
                      <a:gd name="T23" fmla="*/ 4 h 6"/>
                      <a:gd name="T24" fmla="*/ 40 w 71"/>
                      <a:gd name="T25" fmla="*/ 4 h 6"/>
                      <a:gd name="T26" fmla="*/ 29 w 71"/>
                      <a:gd name="T27" fmla="*/ 4 h 6"/>
                      <a:gd name="T28" fmla="*/ 15 w 71"/>
                      <a:gd name="T29" fmla="*/ 4 h 6"/>
                      <a:gd name="T30" fmla="*/ 0 w 71"/>
                      <a:gd name="T31" fmla="*/ 4 h 6"/>
                      <a:gd name="T32" fmla="*/ 0 w 71"/>
                      <a:gd name="T3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1" h="6">
                        <a:moveTo>
                          <a:pt x="0" y="6"/>
                        </a:moveTo>
                        <a:lnTo>
                          <a:pt x="15" y="6"/>
                        </a:lnTo>
                        <a:lnTo>
                          <a:pt x="31" y="4"/>
                        </a:lnTo>
                        <a:lnTo>
                          <a:pt x="44" y="4"/>
                        </a:lnTo>
                        <a:lnTo>
                          <a:pt x="56" y="4"/>
                        </a:lnTo>
                        <a:lnTo>
                          <a:pt x="63" y="2"/>
                        </a:lnTo>
                        <a:lnTo>
                          <a:pt x="69" y="2"/>
                        </a:lnTo>
                        <a:lnTo>
                          <a:pt x="71" y="0"/>
                        </a:lnTo>
                        <a:lnTo>
                          <a:pt x="65" y="0"/>
                        </a:lnTo>
                        <a:lnTo>
                          <a:pt x="63" y="2"/>
                        </a:lnTo>
                        <a:lnTo>
                          <a:pt x="58" y="2"/>
                        </a:lnTo>
                        <a:lnTo>
                          <a:pt x="50" y="4"/>
                        </a:lnTo>
                        <a:lnTo>
                          <a:pt x="40" y="4"/>
                        </a:lnTo>
                        <a:lnTo>
                          <a:pt x="29" y="4"/>
                        </a:lnTo>
                        <a:lnTo>
                          <a:pt x="15" y="4"/>
                        </a:lnTo>
                        <a:lnTo>
                          <a:pt x="0" y="4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0" name="Freeform 240">
                    <a:extLst>
                      <a:ext uri="{FF2B5EF4-FFF2-40B4-BE49-F238E27FC236}">
                        <a16:creationId xmlns:a16="http://schemas.microsoft.com/office/drawing/2014/main" id="{74689556-7D95-4E32-A395-6478B11AB5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3" cy="2"/>
                  </a:xfrm>
                  <a:custGeom>
                    <a:avLst/>
                    <a:gdLst>
                      <a:gd name="T0" fmla="*/ 0 w 65"/>
                      <a:gd name="T1" fmla="*/ 4 h 4"/>
                      <a:gd name="T2" fmla="*/ 15 w 65"/>
                      <a:gd name="T3" fmla="*/ 4 h 4"/>
                      <a:gd name="T4" fmla="*/ 29 w 65"/>
                      <a:gd name="T5" fmla="*/ 4 h 4"/>
                      <a:gd name="T6" fmla="*/ 40 w 65"/>
                      <a:gd name="T7" fmla="*/ 4 h 4"/>
                      <a:gd name="T8" fmla="*/ 50 w 65"/>
                      <a:gd name="T9" fmla="*/ 4 h 4"/>
                      <a:gd name="T10" fmla="*/ 58 w 65"/>
                      <a:gd name="T11" fmla="*/ 2 h 4"/>
                      <a:gd name="T12" fmla="*/ 63 w 65"/>
                      <a:gd name="T13" fmla="*/ 2 h 4"/>
                      <a:gd name="T14" fmla="*/ 65 w 65"/>
                      <a:gd name="T15" fmla="*/ 0 h 4"/>
                      <a:gd name="T16" fmla="*/ 59 w 65"/>
                      <a:gd name="T17" fmla="*/ 0 h 4"/>
                      <a:gd name="T18" fmla="*/ 58 w 65"/>
                      <a:gd name="T19" fmla="*/ 2 h 4"/>
                      <a:gd name="T20" fmla="*/ 54 w 65"/>
                      <a:gd name="T21" fmla="*/ 2 h 4"/>
                      <a:gd name="T22" fmla="*/ 46 w 65"/>
                      <a:gd name="T23" fmla="*/ 2 h 4"/>
                      <a:gd name="T24" fmla="*/ 36 w 65"/>
                      <a:gd name="T25" fmla="*/ 4 h 4"/>
                      <a:gd name="T26" fmla="*/ 27 w 65"/>
                      <a:gd name="T27" fmla="*/ 4 h 4"/>
                      <a:gd name="T28" fmla="*/ 13 w 65"/>
                      <a:gd name="T29" fmla="*/ 4 h 4"/>
                      <a:gd name="T30" fmla="*/ 0 w 65"/>
                      <a:gd name="T31" fmla="*/ 4 h 4"/>
                      <a:gd name="T32" fmla="*/ 0 w 65"/>
                      <a:gd name="T3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5" h="4">
                        <a:moveTo>
                          <a:pt x="0" y="4"/>
                        </a:moveTo>
                        <a:lnTo>
                          <a:pt x="15" y="4"/>
                        </a:lnTo>
                        <a:lnTo>
                          <a:pt x="29" y="4"/>
                        </a:lnTo>
                        <a:lnTo>
                          <a:pt x="40" y="4"/>
                        </a:lnTo>
                        <a:lnTo>
                          <a:pt x="50" y="4"/>
                        </a:lnTo>
                        <a:lnTo>
                          <a:pt x="58" y="2"/>
                        </a:lnTo>
                        <a:lnTo>
                          <a:pt x="63" y="2"/>
                        </a:lnTo>
                        <a:lnTo>
                          <a:pt x="65" y="0"/>
                        </a:lnTo>
                        <a:lnTo>
                          <a:pt x="59" y="0"/>
                        </a:lnTo>
                        <a:lnTo>
                          <a:pt x="58" y="2"/>
                        </a:lnTo>
                        <a:lnTo>
                          <a:pt x="54" y="2"/>
                        </a:lnTo>
                        <a:lnTo>
                          <a:pt x="46" y="2"/>
                        </a:lnTo>
                        <a:lnTo>
                          <a:pt x="36" y="4"/>
                        </a:lnTo>
                        <a:lnTo>
                          <a:pt x="27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1" name="Freeform 241">
                    <a:extLst>
                      <a:ext uri="{FF2B5EF4-FFF2-40B4-BE49-F238E27FC236}">
                        <a16:creationId xmlns:a16="http://schemas.microsoft.com/office/drawing/2014/main" id="{B220B446-CD3B-4CBF-B3A6-D47B9345BC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0" cy="2"/>
                  </a:xfrm>
                  <a:custGeom>
                    <a:avLst/>
                    <a:gdLst>
                      <a:gd name="T0" fmla="*/ 0 w 59"/>
                      <a:gd name="T1" fmla="*/ 4 h 4"/>
                      <a:gd name="T2" fmla="*/ 13 w 59"/>
                      <a:gd name="T3" fmla="*/ 4 h 4"/>
                      <a:gd name="T4" fmla="*/ 27 w 59"/>
                      <a:gd name="T5" fmla="*/ 4 h 4"/>
                      <a:gd name="T6" fmla="*/ 36 w 59"/>
                      <a:gd name="T7" fmla="*/ 4 h 4"/>
                      <a:gd name="T8" fmla="*/ 46 w 59"/>
                      <a:gd name="T9" fmla="*/ 2 h 4"/>
                      <a:gd name="T10" fmla="*/ 54 w 59"/>
                      <a:gd name="T11" fmla="*/ 2 h 4"/>
                      <a:gd name="T12" fmla="*/ 58 w 59"/>
                      <a:gd name="T13" fmla="*/ 2 h 4"/>
                      <a:gd name="T14" fmla="*/ 59 w 59"/>
                      <a:gd name="T15" fmla="*/ 0 h 4"/>
                      <a:gd name="T16" fmla="*/ 54 w 59"/>
                      <a:gd name="T17" fmla="*/ 0 h 4"/>
                      <a:gd name="T18" fmla="*/ 52 w 59"/>
                      <a:gd name="T19" fmla="*/ 2 h 4"/>
                      <a:gd name="T20" fmla="*/ 46 w 59"/>
                      <a:gd name="T21" fmla="*/ 2 h 4"/>
                      <a:gd name="T22" fmla="*/ 38 w 59"/>
                      <a:gd name="T23" fmla="*/ 4 h 4"/>
                      <a:gd name="T24" fmla="*/ 27 w 59"/>
                      <a:gd name="T25" fmla="*/ 4 h 4"/>
                      <a:gd name="T26" fmla="*/ 13 w 59"/>
                      <a:gd name="T27" fmla="*/ 4 h 4"/>
                      <a:gd name="T28" fmla="*/ 0 w 59"/>
                      <a:gd name="T29" fmla="*/ 4 h 4"/>
                      <a:gd name="T30" fmla="*/ 0 w 59"/>
                      <a:gd name="T31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9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7" y="4"/>
                        </a:lnTo>
                        <a:lnTo>
                          <a:pt x="36" y="4"/>
                        </a:lnTo>
                        <a:lnTo>
                          <a:pt x="46" y="2"/>
                        </a:lnTo>
                        <a:lnTo>
                          <a:pt x="54" y="2"/>
                        </a:lnTo>
                        <a:lnTo>
                          <a:pt x="58" y="2"/>
                        </a:lnTo>
                        <a:lnTo>
                          <a:pt x="59" y="0"/>
                        </a:lnTo>
                        <a:lnTo>
                          <a:pt x="54" y="0"/>
                        </a:lnTo>
                        <a:lnTo>
                          <a:pt x="52" y="2"/>
                        </a:lnTo>
                        <a:lnTo>
                          <a:pt x="46" y="2"/>
                        </a:lnTo>
                        <a:lnTo>
                          <a:pt x="38" y="4"/>
                        </a:lnTo>
                        <a:lnTo>
                          <a:pt x="27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2" name="Freeform 242">
                    <a:extLst>
                      <a:ext uri="{FF2B5EF4-FFF2-40B4-BE49-F238E27FC236}">
                        <a16:creationId xmlns:a16="http://schemas.microsoft.com/office/drawing/2014/main" id="{8195A90E-A523-41D9-BFAF-856A5BA77A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7" cy="2"/>
                  </a:xfrm>
                  <a:custGeom>
                    <a:avLst/>
                    <a:gdLst>
                      <a:gd name="T0" fmla="*/ 0 w 54"/>
                      <a:gd name="T1" fmla="*/ 4 h 4"/>
                      <a:gd name="T2" fmla="*/ 13 w 54"/>
                      <a:gd name="T3" fmla="*/ 4 h 4"/>
                      <a:gd name="T4" fmla="*/ 27 w 54"/>
                      <a:gd name="T5" fmla="*/ 4 h 4"/>
                      <a:gd name="T6" fmla="*/ 38 w 54"/>
                      <a:gd name="T7" fmla="*/ 4 h 4"/>
                      <a:gd name="T8" fmla="*/ 46 w 54"/>
                      <a:gd name="T9" fmla="*/ 2 h 4"/>
                      <a:gd name="T10" fmla="*/ 52 w 54"/>
                      <a:gd name="T11" fmla="*/ 2 h 4"/>
                      <a:gd name="T12" fmla="*/ 54 w 54"/>
                      <a:gd name="T13" fmla="*/ 0 h 4"/>
                      <a:gd name="T14" fmla="*/ 48 w 54"/>
                      <a:gd name="T15" fmla="*/ 0 h 4"/>
                      <a:gd name="T16" fmla="*/ 46 w 54"/>
                      <a:gd name="T17" fmla="*/ 2 h 4"/>
                      <a:gd name="T18" fmla="*/ 40 w 54"/>
                      <a:gd name="T19" fmla="*/ 2 h 4"/>
                      <a:gd name="T20" fmla="*/ 33 w 54"/>
                      <a:gd name="T21" fmla="*/ 2 h 4"/>
                      <a:gd name="T22" fmla="*/ 23 w 54"/>
                      <a:gd name="T23" fmla="*/ 4 h 4"/>
                      <a:gd name="T24" fmla="*/ 13 w 54"/>
                      <a:gd name="T25" fmla="*/ 4 h 4"/>
                      <a:gd name="T26" fmla="*/ 0 w 54"/>
                      <a:gd name="T27" fmla="*/ 4 h 4"/>
                      <a:gd name="T28" fmla="*/ 0 w 54"/>
                      <a:gd name="T2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4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7" y="4"/>
                        </a:lnTo>
                        <a:lnTo>
                          <a:pt x="38" y="4"/>
                        </a:lnTo>
                        <a:lnTo>
                          <a:pt x="46" y="2"/>
                        </a:lnTo>
                        <a:lnTo>
                          <a:pt x="52" y="2"/>
                        </a:lnTo>
                        <a:lnTo>
                          <a:pt x="54" y="0"/>
                        </a:lnTo>
                        <a:lnTo>
                          <a:pt x="48" y="0"/>
                        </a:lnTo>
                        <a:lnTo>
                          <a:pt x="46" y="2"/>
                        </a:lnTo>
                        <a:lnTo>
                          <a:pt x="40" y="2"/>
                        </a:lnTo>
                        <a:lnTo>
                          <a:pt x="33" y="2"/>
                        </a:lnTo>
                        <a:lnTo>
                          <a:pt x="23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3" name="Freeform 243">
                    <a:extLst>
                      <a:ext uri="{FF2B5EF4-FFF2-40B4-BE49-F238E27FC236}">
                        <a16:creationId xmlns:a16="http://schemas.microsoft.com/office/drawing/2014/main" id="{A9852111-B4E6-438F-B011-5587D884B1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4" cy="2"/>
                  </a:xfrm>
                  <a:custGeom>
                    <a:avLst/>
                    <a:gdLst>
                      <a:gd name="T0" fmla="*/ 0 w 48"/>
                      <a:gd name="T1" fmla="*/ 4 h 4"/>
                      <a:gd name="T2" fmla="*/ 13 w 48"/>
                      <a:gd name="T3" fmla="*/ 4 h 4"/>
                      <a:gd name="T4" fmla="*/ 23 w 48"/>
                      <a:gd name="T5" fmla="*/ 4 h 4"/>
                      <a:gd name="T6" fmla="*/ 33 w 48"/>
                      <a:gd name="T7" fmla="*/ 2 h 4"/>
                      <a:gd name="T8" fmla="*/ 40 w 48"/>
                      <a:gd name="T9" fmla="*/ 2 h 4"/>
                      <a:gd name="T10" fmla="*/ 46 w 48"/>
                      <a:gd name="T11" fmla="*/ 2 h 4"/>
                      <a:gd name="T12" fmla="*/ 48 w 48"/>
                      <a:gd name="T13" fmla="*/ 0 h 4"/>
                      <a:gd name="T14" fmla="*/ 42 w 48"/>
                      <a:gd name="T15" fmla="*/ 0 h 4"/>
                      <a:gd name="T16" fmla="*/ 40 w 48"/>
                      <a:gd name="T17" fmla="*/ 2 h 4"/>
                      <a:gd name="T18" fmla="*/ 36 w 48"/>
                      <a:gd name="T19" fmla="*/ 2 h 4"/>
                      <a:gd name="T20" fmla="*/ 29 w 48"/>
                      <a:gd name="T21" fmla="*/ 2 h 4"/>
                      <a:gd name="T22" fmla="*/ 21 w 48"/>
                      <a:gd name="T23" fmla="*/ 2 h 4"/>
                      <a:gd name="T24" fmla="*/ 11 w 48"/>
                      <a:gd name="T25" fmla="*/ 4 h 4"/>
                      <a:gd name="T26" fmla="*/ 0 w 48"/>
                      <a:gd name="T27" fmla="*/ 4 h 4"/>
                      <a:gd name="T28" fmla="*/ 0 w 48"/>
                      <a:gd name="T2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8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3" y="4"/>
                        </a:lnTo>
                        <a:lnTo>
                          <a:pt x="33" y="2"/>
                        </a:lnTo>
                        <a:lnTo>
                          <a:pt x="40" y="2"/>
                        </a:lnTo>
                        <a:lnTo>
                          <a:pt x="46" y="2"/>
                        </a:lnTo>
                        <a:lnTo>
                          <a:pt x="48" y="0"/>
                        </a:lnTo>
                        <a:lnTo>
                          <a:pt x="42" y="0"/>
                        </a:lnTo>
                        <a:lnTo>
                          <a:pt x="40" y="2"/>
                        </a:lnTo>
                        <a:lnTo>
                          <a:pt x="36" y="2"/>
                        </a:lnTo>
                        <a:lnTo>
                          <a:pt x="29" y="2"/>
                        </a:lnTo>
                        <a:lnTo>
                          <a:pt x="21" y="2"/>
                        </a:lnTo>
                        <a:lnTo>
                          <a:pt x="11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4" name="Freeform 244">
                    <a:extLst>
                      <a:ext uri="{FF2B5EF4-FFF2-40B4-BE49-F238E27FC236}">
                        <a16:creationId xmlns:a16="http://schemas.microsoft.com/office/drawing/2014/main" id="{59D26135-3EE4-4453-9BB0-93834F80D0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" cy="2"/>
                  </a:xfrm>
                  <a:custGeom>
                    <a:avLst/>
                    <a:gdLst>
                      <a:gd name="T0" fmla="*/ 0 w 42"/>
                      <a:gd name="T1" fmla="*/ 4 h 4"/>
                      <a:gd name="T2" fmla="*/ 11 w 42"/>
                      <a:gd name="T3" fmla="*/ 4 h 4"/>
                      <a:gd name="T4" fmla="*/ 21 w 42"/>
                      <a:gd name="T5" fmla="*/ 2 h 4"/>
                      <a:gd name="T6" fmla="*/ 29 w 42"/>
                      <a:gd name="T7" fmla="*/ 2 h 4"/>
                      <a:gd name="T8" fmla="*/ 36 w 42"/>
                      <a:gd name="T9" fmla="*/ 2 h 4"/>
                      <a:gd name="T10" fmla="*/ 40 w 42"/>
                      <a:gd name="T11" fmla="*/ 2 h 4"/>
                      <a:gd name="T12" fmla="*/ 42 w 42"/>
                      <a:gd name="T13" fmla="*/ 0 h 4"/>
                      <a:gd name="T14" fmla="*/ 36 w 42"/>
                      <a:gd name="T15" fmla="*/ 0 h 4"/>
                      <a:gd name="T16" fmla="*/ 34 w 42"/>
                      <a:gd name="T17" fmla="*/ 2 h 4"/>
                      <a:gd name="T18" fmla="*/ 29 w 42"/>
                      <a:gd name="T19" fmla="*/ 2 h 4"/>
                      <a:gd name="T20" fmla="*/ 21 w 42"/>
                      <a:gd name="T21" fmla="*/ 2 h 4"/>
                      <a:gd name="T22" fmla="*/ 11 w 42"/>
                      <a:gd name="T23" fmla="*/ 2 h 4"/>
                      <a:gd name="T24" fmla="*/ 0 w 42"/>
                      <a:gd name="T25" fmla="*/ 2 h 4"/>
                      <a:gd name="T26" fmla="*/ 0 w 42"/>
                      <a:gd name="T2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2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21" y="2"/>
                        </a:lnTo>
                        <a:lnTo>
                          <a:pt x="29" y="2"/>
                        </a:lnTo>
                        <a:lnTo>
                          <a:pt x="36" y="2"/>
                        </a:lnTo>
                        <a:lnTo>
                          <a:pt x="40" y="2"/>
                        </a:lnTo>
                        <a:lnTo>
                          <a:pt x="42" y="0"/>
                        </a:lnTo>
                        <a:lnTo>
                          <a:pt x="36" y="0"/>
                        </a:lnTo>
                        <a:lnTo>
                          <a:pt x="34" y="2"/>
                        </a:lnTo>
                        <a:lnTo>
                          <a:pt x="29" y="2"/>
                        </a:lnTo>
                        <a:lnTo>
                          <a:pt x="21" y="2"/>
                        </a:lnTo>
                        <a:lnTo>
                          <a:pt x="11" y="2"/>
                        </a:lnTo>
                        <a:lnTo>
                          <a:pt x="0" y="2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5" name="Freeform 245">
                    <a:extLst>
                      <a:ext uri="{FF2B5EF4-FFF2-40B4-BE49-F238E27FC236}">
                        <a16:creationId xmlns:a16="http://schemas.microsoft.com/office/drawing/2014/main" id="{1A8A1839-1090-49B7-9DED-734E54D8E3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" cy="1"/>
                  </a:xfrm>
                  <a:custGeom>
                    <a:avLst/>
                    <a:gdLst>
                      <a:gd name="T0" fmla="*/ 0 w 36"/>
                      <a:gd name="T1" fmla="*/ 2 h 2"/>
                      <a:gd name="T2" fmla="*/ 11 w 36"/>
                      <a:gd name="T3" fmla="*/ 2 h 2"/>
                      <a:gd name="T4" fmla="*/ 21 w 36"/>
                      <a:gd name="T5" fmla="*/ 2 h 2"/>
                      <a:gd name="T6" fmla="*/ 29 w 36"/>
                      <a:gd name="T7" fmla="*/ 2 h 2"/>
                      <a:gd name="T8" fmla="*/ 34 w 36"/>
                      <a:gd name="T9" fmla="*/ 2 h 2"/>
                      <a:gd name="T10" fmla="*/ 36 w 36"/>
                      <a:gd name="T11" fmla="*/ 0 h 2"/>
                      <a:gd name="T12" fmla="*/ 29 w 36"/>
                      <a:gd name="T13" fmla="*/ 0 h 2"/>
                      <a:gd name="T14" fmla="*/ 29 w 36"/>
                      <a:gd name="T15" fmla="*/ 2 h 2"/>
                      <a:gd name="T16" fmla="*/ 25 w 36"/>
                      <a:gd name="T17" fmla="*/ 2 h 2"/>
                      <a:gd name="T18" fmla="*/ 17 w 36"/>
                      <a:gd name="T19" fmla="*/ 2 h 2"/>
                      <a:gd name="T20" fmla="*/ 9 w 36"/>
                      <a:gd name="T21" fmla="*/ 2 h 2"/>
                      <a:gd name="T22" fmla="*/ 0 w 36"/>
                      <a:gd name="T23" fmla="*/ 2 h 2"/>
                      <a:gd name="T24" fmla="*/ 0 w 36"/>
                      <a:gd name="T2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6" h="2">
                        <a:moveTo>
                          <a:pt x="0" y="2"/>
                        </a:moveTo>
                        <a:lnTo>
                          <a:pt x="11" y="2"/>
                        </a:lnTo>
                        <a:lnTo>
                          <a:pt x="21" y="2"/>
                        </a:lnTo>
                        <a:lnTo>
                          <a:pt x="29" y="2"/>
                        </a:lnTo>
                        <a:lnTo>
                          <a:pt x="34" y="2"/>
                        </a:lnTo>
                        <a:lnTo>
                          <a:pt x="36" y="0"/>
                        </a:lnTo>
                        <a:lnTo>
                          <a:pt x="29" y="0"/>
                        </a:lnTo>
                        <a:lnTo>
                          <a:pt x="29" y="2"/>
                        </a:lnTo>
                        <a:lnTo>
                          <a:pt x="25" y="2"/>
                        </a:lnTo>
                        <a:lnTo>
                          <a:pt x="17" y="2"/>
                        </a:lnTo>
                        <a:lnTo>
                          <a:pt x="9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6" name="Freeform 246">
                    <a:extLst>
                      <a:ext uri="{FF2B5EF4-FFF2-40B4-BE49-F238E27FC236}">
                        <a16:creationId xmlns:a16="http://schemas.microsoft.com/office/drawing/2014/main" id="{16B96EFF-F1BA-4208-A724-57ECA6FA82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" cy="1"/>
                  </a:xfrm>
                  <a:custGeom>
                    <a:avLst/>
                    <a:gdLst>
                      <a:gd name="T0" fmla="*/ 0 w 29"/>
                      <a:gd name="T1" fmla="*/ 2 h 2"/>
                      <a:gd name="T2" fmla="*/ 9 w 29"/>
                      <a:gd name="T3" fmla="*/ 2 h 2"/>
                      <a:gd name="T4" fmla="*/ 17 w 29"/>
                      <a:gd name="T5" fmla="*/ 2 h 2"/>
                      <a:gd name="T6" fmla="*/ 25 w 29"/>
                      <a:gd name="T7" fmla="*/ 2 h 2"/>
                      <a:gd name="T8" fmla="*/ 29 w 29"/>
                      <a:gd name="T9" fmla="*/ 2 h 2"/>
                      <a:gd name="T10" fmla="*/ 29 w 29"/>
                      <a:gd name="T11" fmla="*/ 0 h 2"/>
                      <a:gd name="T12" fmla="*/ 23 w 29"/>
                      <a:gd name="T13" fmla="*/ 0 h 2"/>
                      <a:gd name="T14" fmla="*/ 23 w 29"/>
                      <a:gd name="T15" fmla="*/ 2 h 2"/>
                      <a:gd name="T16" fmla="*/ 17 w 29"/>
                      <a:gd name="T17" fmla="*/ 2 h 2"/>
                      <a:gd name="T18" fmla="*/ 9 w 29"/>
                      <a:gd name="T19" fmla="*/ 2 h 2"/>
                      <a:gd name="T20" fmla="*/ 0 w 29"/>
                      <a:gd name="T21" fmla="*/ 2 h 2"/>
                      <a:gd name="T22" fmla="*/ 0 w 29"/>
                      <a:gd name="T2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9" h="2">
                        <a:moveTo>
                          <a:pt x="0" y="2"/>
                        </a:moveTo>
                        <a:lnTo>
                          <a:pt x="9" y="2"/>
                        </a:lnTo>
                        <a:lnTo>
                          <a:pt x="17" y="2"/>
                        </a:lnTo>
                        <a:lnTo>
                          <a:pt x="25" y="2"/>
                        </a:lnTo>
                        <a:lnTo>
                          <a:pt x="29" y="2"/>
                        </a:lnTo>
                        <a:lnTo>
                          <a:pt x="29" y="0"/>
                        </a:lnTo>
                        <a:lnTo>
                          <a:pt x="23" y="0"/>
                        </a:lnTo>
                        <a:lnTo>
                          <a:pt x="23" y="2"/>
                        </a:lnTo>
                        <a:lnTo>
                          <a:pt x="17" y="2"/>
                        </a:lnTo>
                        <a:lnTo>
                          <a:pt x="9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7" name="Freeform 247">
                    <a:extLst>
                      <a:ext uri="{FF2B5EF4-FFF2-40B4-BE49-F238E27FC236}">
                        <a16:creationId xmlns:a16="http://schemas.microsoft.com/office/drawing/2014/main" id="{EC157001-1BE3-4280-A075-AD68AB3836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" cy="1"/>
                  </a:xfrm>
                  <a:custGeom>
                    <a:avLst/>
                    <a:gdLst>
                      <a:gd name="T0" fmla="*/ 0 w 23"/>
                      <a:gd name="T1" fmla="*/ 2 h 2"/>
                      <a:gd name="T2" fmla="*/ 9 w 23"/>
                      <a:gd name="T3" fmla="*/ 2 h 2"/>
                      <a:gd name="T4" fmla="*/ 17 w 23"/>
                      <a:gd name="T5" fmla="*/ 2 h 2"/>
                      <a:gd name="T6" fmla="*/ 23 w 23"/>
                      <a:gd name="T7" fmla="*/ 2 h 2"/>
                      <a:gd name="T8" fmla="*/ 23 w 23"/>
                      <a:gd name="T9" fmla="*/ 0 h 2"/>
                      <a:gd name="T10" fmla="*/ 17 w 23"/>
                      <a:gd name="T11" fmla="*/ 0 h 2"/>
                      <a:gd name="T12" fmla="*/ 17 w 23"/>
                      <a:gd name="T13" fmla="*/ 0 h 2"/>
                      <a:gd name="T14" fmla="*/ 13 w 23"/>
                      <a:gd name="T15" fmla="*/ 2 h 2"/>
                      <a:gd name="T16" fmla="*/ 8 w 23"/>
                      <a:gd name="T17" fmla="*/ 2 h 2"/>
                      <a:gd name="T18" fmla="*/ 0 w 23"/>
                      <a:gd name="T19" fmla="*/ 2 h 2"/>
                      <a:gd name="T20" fmla="*/ 0 w 23"/>
                      <a:gd name="T21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3" h="2">
                        <a:moveTo>
                          <a:pt x="0" y="2"/>
                        </a:moveTo>
                        <a:lnTo>
                          <a:pt x="9" y="2"/>
                        </a:lnTo>
                        <a:lnTo>
                          <a:pt x="17" y="2"/>
                        </a:lnTo>
                        <a:lnTo>
                          <a:pt x="23" y="2"/>
                        </a:lnTo>
                        <a:lnTo>
                          <a:pt x="23" y="0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lnTo>
                          <a:pt x="13" y="2"/>
                        </a:lnTo>
                        <a:lnTo>
                          <a:pt x="8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8" name="Freeform 248">
                    <a:extLst>
                      <a:ext uri="{FF2B5EF4-FFF2-40B4-BE49-F238E27FC236}">
                        <a16:creationId xmlns:a16="http://schemas.microsoft.com/office/drawing/2014/main" id="{F8A4D153-DCB6-4A8C-AAE3-B88ACCED03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" cy="1"/>
                  </a:xfrm>
                  <a:custGeom>
                    <a:avLst/>
                    <a:gdLst>
                      <a:gd name="T0" fmla="*/ 0 w 17"/>
                      <a:gd name="T1" fmla="*/ 2 h 2"/>
                      <a:gd name="T2" fmla="*/ 8 w 17"/>
                      <a:gd name="T3" fmla="*/ 2 h 2"/>
                      <a:gd name="T4" fmla="*/ 13 w 17"/>
                      <a:gd name="T5" fmla="*/ 2 h 2"/>
                      <a:gd name="T6" fmla="*/ 17 w 17"/>
                      <a:gd name="T7" fmla="*/ 0 h 2"/>
                      <a:gd name="T8" fmla="*/ 17 w 17"/>
                      <a:gd name="T9" fmla="*/ 0 h 2"/>
                      <a:gd name="T10" fmla="*/ 11 w 17"/>
                      <a:gd name="T11" fmla="*/ 0 h 2"/>
                      <a:gd name="T12" fmla="*/ 11 w 17"/>
                      <a:gd name="T13" fmla="*/ 0 h 2"/>
                      <a:gd name="T14" fmla="*/ 6 w 17"/>
                      <a:gd name="T15" fmla="*/ 2 h 2"/>
                      <a:gd name="T16" fmla="*/ 0 w 17"/>
                      <a:gd name="T17" fmla="*/ 2 h 2"/>
                      <a:gd name="T18" fmla="*/ 0 w 17"/>
                      <a:gd name="T1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2">
                        <a:moveTo>
                          <a:pt x="0" y="2"/>
                        </a:moveTo>
                        <a:lnTo>
                          <a:pt x="8" y="2"/>
                        </a:lnTo>
                        <a:lnTo>
                          <a:pt x="13" y="2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6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99" name="Freeform 249">
                    <a:extLst>
                      <a:ext uri="{FF2B5EF4-FFF2-40B4-BE49-F238E27FC236}">
                        <a16:creationId xmlns:a16="http://schemas.microsoft.com/office/drawing/2014/main" id="{77B67D23-1366-41C0-AD73-ACC79F6032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" cy="1"/>
                  </a:xfrm>
                  <a:custGeom>
                    <a:avLst/>
                    <a:gdLst>
                      <a:gd name="T0" fmla="*/ 0 w 11"/>
                      <a:gd name="T1" fmla="*/ 2 h 2"/>
                      <a:gd name="T2" fmla="*/ 6 w 11"/>
                      <a:gd name="T3" fmla="*/ 2 h 2"/>
                      <a:gd name="T4" fmla="*/ 11 w 11"/>
                      <a:gd name="T5" fmla="*/ 0 h 2"/>
                      <a:gd name="T6" fmla="*/ 11 w 11"/>
                      <a:gd name="T7" fmla="*/ 0 h 2"/>
                      <a:gd name="T8" fmla="*/ 6 w 11"/>
                      <a:gd name="T9" fmla="*/ 0 h 2"/>
                      <a:gd name="T10" fmla="*/ 6 w 11"/>
                      <a:gd name="T11" fmla="*/ 0 h 2"/>
                      <a:gd name="T12" fmla="*/ 0 w 11"/>
                      <a:gd name="T13" fmla="*/ 0 h 2"/>
                      <a:gd name="T14" fmla="*/ 0 w 11"/>
                      <a:gd name="T1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2">
                        <a:moveTo>
                          <a:pt x="0" y="2"/>
                        </a:moveTo>
                        <a:lnTo>
                          <a:pt x="6" y="2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0" name="Freeform 250">
                    <a:extLst>
                      <a:ext uri="{FF2B5EF4-FFF2-40B4-BE49-F238E27FC236}">
                        <a16:creationId xmlns:a16="http://schemas.microsoft.com/office/drawing/2014/main" id="{AECE64E5-2138-437A-91B6-0A4F51BC0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" cy="1"/>
                  </a:xfrm>
                  <a:custGeom>
                    <a:avLst/>
                    <a:gdLst>
                      <a:gd name="T0" fmla="*/ 0 w 6"/>
                      <a:gd name="T1" fmla="*/ 6 w 6"/>
                      <a:gd name="T2" fmla="*/ 6 w 6"/>
                      <a:gd name="T3" fmla="*/ 0 w 6"/>
                      <a:gd name="T4" fmla="*/ 0 w 6"/>
                      <a:gd name="T5" fmla="*/ 0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1" name="Freeform 251">
                    <a:extLst>
                      <a:ext uri="{FF2B5EF4-FFF2-40B4-BE49-F238E27FC236}">
                        <a16:creationId xmlns:a16="http://schemas.microsoft.com/office/drawing/2014/main" id="{E933B6C2-1A76-4CB4-9F49-353B0C88DFF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40" cy="64"/>
                  </a:xfrm>
                  <a:custGeom>
                    <a:avLst/>
                    <a:gdLst>
                      <a:gd name="T0" fmla="*/ 0 w 680"/>
                      <a:gd name="T1" fmla="*/ 0 h 127"/>
                      <a:gd name="T2" fmla="*/ 680 w 680"/>
                      <a:gd name="T3" fmla="*/ 0 h 127"/>
                      <a:gd name="T4" fmla="*/ 680 w 680"/>
                      <a:gd name="T5" fmla="*/ 127 h 127"/>
                      <a:gd name="T6" fmla="*/ 0 w 680"/>
                      <a:gd name="T7" fmla="*/ 127 h 127"/>
                      <a:gd name="T8" fmla="*/ 0 w 680"/>
                      <a:gd name="T9" fmla="*/ 0 h 127"/>
                      <a:gd name="T10" fmla="*/ 0 w 680"/>
                      <a:gd name="T11" fmla="*/ 0 h 127"/>
                      <a:gd name="T12" fmla="*/ 663 w 680"/>
                      <a:gd name="T13" fmla="*/ 0 h 127"/>
                      <a:gd name="T14" fmla="*/ 663 w 680"/>
                      <a:gd name="T15" fmla="*/ 127 h 127"/>
                      <a:gd name="T16" fmla="*/ 0 w 680"/>
                      <a:gd name="T17" fmla="*/ 127 h 127"/>
                      <a:gd name="T18" fmla="*/ 0 w 68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0" h="127">
                        <a:moveTo>
                          <a:pt x="0" y="0"/>
                        </a:moveTo>
                        <a:lnTo>
                          <a:pt x="680" y="0"/>
                        </a:lnTo>
                        <a:lnTo>
                          <a:pt x="68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63" y="0"/>
                        </a:lnTo>
                        <a:lnTo>
                          <a:pt x="66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2" name="Freeform 252">
                    <a:extLst>
                      <a:ext uri="{FF2B5EF4-FFF2-40B4-BE49-F238E27FC236}">
                        <a16:creationId xmlns:a16="http://schemas.microsoft.com/office/drawing/2014/main" id="{590EF111-93E0-4675-A852-2F7B02968F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32" cy="64"/>
                  </a:xfrm>
                  <a:custGeom>
                    <a:avLst/>
                    <a:gdLst>
                      <a:gd name="T0" fmla="*/ 0 w 663"/>
                      <a:gd name="T1" fmla="*/ 0 h 127"/>
                      <a:gd name="T2" fmla="*/ 663 w 663"/>
                      <a:gd name="T3" fmla="*/ 0 h 127"/>
                      <a:gd name="T4" fmla="*/ 663 w 663"/>
                      <a:gd name="T5" fmla="*/ 127 h 127"/>
                      <a:gd name="T6" fmla="*/ 0 w 663"/>
                      <a:gd name="T7" fmla="*/ 127 h 127"/>
                      <a:gd name="T8" fmla="*/ 0 w 663"/>
                      <a:gd name="T9" fmla="*/ 0 h 127"/>
                      <a:gd name="T10" fmla="*/ 0 w 663"/>
                      <a:gd name="T11" fmla="*/ 0 h 127"/>
                      <a:gd name="T12" fmla="*/ 646 w 663"/>
                      <a:gd name="T13" fmla="*/ 0 h 127"/>
                      <a:gd name="T14" fmla="*/ 646 w 663"/>
                      <a:gd name="T15" fmla="*/ 127 h 127"/>
                      <a:gd name="T16" fmla="*/ 0 w 663"/>
                      <a:gd name="T17" fmla="*/ 127 h 127"/>
                      <a:gd name="T18" fmla="*/ 0 w 66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63" h="127">
                        <a:moveTo>
                          <a:pt x="0" y="0"/>
                        </a:moveTo>
                        <a:lnTo>
                          <a:pt x="663" y="0"/>
                        </a:lnTo>
                        <a:lnTo>
                          <a:pt x="66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46" y="0"/>
                        </a:lnTo>
                        <a:lnTo>
                          <a:pt x="64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3" name="Freeform 253">
                    <a:extLst>
                      <a:ext uri="{FF2B5EF4-FFF2-40B4-BE49-F238E27FC236}">
                        <a16:creationId xmlns:a16="http://schemas.microsoft.com/office/drawing/2014/main" id="{80A50187-3109-494A-AF14-54425D4D928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23" cy="64"/>
                  </a:xfrm>
                  <a:custGeom>
                    <a:avLst/>
                    <a:gdLst>
                      <a:gd name="T0" fmla="*/ 0 w 646"/>
                      <a:gd name="T1" fmla="*/ 0 h 127"/>
                      <a:gd name="T2" fmla="*/ 646 w 646"/>
                      <a:gd name="T3" fmla="*/ 0 h 127"/>
                      <a:gd name="T4" fmla="*/ 646 w 646"/>
                      <a:gd name="T5" fmla="*/ 127 h 127"/>
                      <a:gd name="T6" fmla="*/ 0 w 646"/>
                      <a:gd name="T7" fmla="*/ 127 h 127"/>
                      <a:gd name="T8" fmla="*/ 0 w 646"/>
                      <a:gd name="T9" fmla="*/ 0 h 127"/>
                      <a:gd name="T10" fmla="*/ 0 w 646"/>
                      <a:gd name="T11" fmla="*/ 0 h 127"/>
                      <a:gd name="T12" fmla="*/ 627 w 646"/>
                      <a:gd name="T13" fmla="*/ 0 h 127"/>
                      <a:gd name="T14" fmla="*/ 627 w 646"/>
                      <a:gd name="T15" fmla="*/ 127 h 127"/>
                      <a:gd name="T16" fmla="*/ 0 w 646"/>
                      <a:gd name="T17" fmla="*/ 127 h 127"/>
                      <a:gd name="T18" fmla="*/ 0 w 64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46" h="127">
                        <a:moveTo>
                          <a:pt x="0" y="0"/>
                        </a:moveTo>
                        <a:lnTo>
                          <a:pt x="646" y="0"/>
                        </a:lnTo>
                        <a:lnTo>
                          <a:pt x="64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27" y="0"/>
                        </a:lnTo>
                        <a:lnTo>
                          <a:pt x="62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4E4E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4" name="Freeform 254">
                    <a:extLst>
                      <a:ext uri="{FF2B5EF4-FFF2-40B4-BE49-F238E27FC236}">
                        <a16:creationId xmlns:a16="http://schemas.microsoft.com/office/drawing/2014/main" id="{B46951AD-2037-4917-8614-E2481D608E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13" cy="64"/>
                  </a:xfrm>
                  <a:custGeom>
                    <a:avLst/>
                    <a:gdLst>
                      <a:gd name="T0" fmla="*/ 0 w 627"/>
                      <a:gd name="T1" fmla="*/ 0 h 127"/>
                      <a:gd name="T2" fmla="*/ 627 w 627"/>
                      <a:gd name="T3" fmla="*/ 0 h 127"/>
                      <a:gd name="T4" fmla="*/ 627 w 627"/>
                      <a:gd name="T5" fmla="*/ 127 h 127"/>
                      <a:gd name="T6" fmla="*/ 0 w 627"/>
                      <a:gd name="T7" fmla="*/ 127 h 127"/>
                      <a:gd name="T8" fmla="*/ 0 w 627"/>
                      <a:gd name="T9" fmla="*/ 0 h 127"/>
                      <a:gd name="T10" fmla="*/ 0 w 627"/>
                      <a:gd name="T11" fmla="*/ 0 h 127"/>
                      <a:gd name="T12" fmla="*/ 609 w 627"/>
                      <a:gd name="T13" fmla="*/ 0 h 127"/>
                      <a:gd name="T14" fmla="*/ 609 w 627"/>
                      <a:gd name="T15" fmla="*/ 127 h 127"/>
                      <a:gd name="T16" fmla="*/ 0 w 627"/>
                      <a:gd name="T17" fmla="*/ 127 h 127"/>
                      <a:gd name="T18" fmla="*/ 0 w 62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27" h="127">
                        <a:moveTo>
                          <a:pt x="0" y="0"/>
                        </a:moveTo>
                        <a:lnTo>
                          <a:pt x="627" y="0"/>
                        </a:lnTo>
                        <a:lnTo>
                          <a:pt x="62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09" y="0"/>
                        </a:lnTo>
                        <a:lnTo>
                          <a:pt x="60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3E3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5" name="Freeform 255">
                    <a:extLst>
                      <a:ext uri="{FF2B5EF4-FFF2-40B4-BE49-F238E27FC236}">
                        <a16:creationId xmlns:a16="http://schemas.microsoft.com/office/drawing/2014/main" id="{52EE8EE9-2A7A-47D3-813D-0B86F23C5A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05" cy="64"/>
                  </a:xfrm>
                  <a:custGeom>
                    <a:avLst/>
                    <a:gdLst>
                      <a:gd name="T0" fmla="*/ 0 w 609"/>
                      <a:gd name="T1" fmla="*/ 0 h 127"/>
                      <a:gd name="T2" fmla="*/ 609 w 609"/>
                      <a:gd name="T3" fmla="*/ 0 h 127"/>
                      <a:gd name="T4" fmla="*/ 609 w 609"/>
                      <a:gd name="T5" fmla="*/ 127 h 127"/>
                      <a:gd name="T6" fmla="*/ 0 w 609"/>
                      <a:gd name="T7" fmla="*/ 127 h 127"/>
                      <a:gd name="T8" fmla="*/ 0 w 609"/>
                      <a:gd name="T9" fmla="*/ 0 h 127"/>
                      <a:gd name="T10" fmla="*/ 0 w 609"/>
                      <a:gd name="T11" fmla="*/ 0 h 127"/>
                      <a:gd name="T12" fmla="*/ 592 w 609"/>
                      <a:gd name="T13" fmla="*/ 0 h 127"/>
                      <a:gd name="T14" fmla="*/ 592 w 609"/>
                      <a:gd name="T15" fmla="*/ 127 h 127"/>
                      <a:gd name="T16" fmla="*/ 0 w 609"/>
                      <a:gd name="T17" fmla="*/ 127 h 127"/>
                      <a:gd name="T18" fmla="*/ 0 w 60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09" h="127">
                        <a:moveTo>
                          <a:pt x="0" y="0"/>
                        </a:moveTo>
                        <a:lnTo>
                          <a:pt x="609" y="0"/>
                        </a:lnTo>
                        <a:lnTo>
                          <a:pt x="60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92" y="0"/>
                        </a:lnTo>
                        <a:lnTo>
                          <a:pt x="59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2E2E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6" name="Freeform 256">
                    <a:extLst>
                      <a:ext uri="{FF2B5EF4-FFF2-40B4-BE49-F238E27FC236}">
                        <a16:creationId xmlns:a16="http://schemas.microsoft.com/office/drawing/2014/main" id="{9AEFDD7F-CEF8-4379-B066-4F837B1178C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96" cy="64"/>
                  </a:xfrm>
                  <a:custGeom>
                    <a:avLst/>
                    <a:gdLst>
                      <a:gd name="T0" fmla="*/ 0 w 592"/>
                      <a:gd name="T1" fmla="*/ 0 h 127"/>
                      <a:gd name="T2" fmla="*/ 592 w 592"/>
                      <a:gd name="T3" fmla="*/ 0 h 127"/>
                      <a:gd name="T4" fmla="*/ 592 w 592"/>
                      <a:gd name="T5" fmla="*/ 127 h 127"/>
                      <a:gd name="T6" fmla="*/ 0 w 592"/>
                      <a:gd name="T7" fmla="*/ 127 h 127"/>
                      <a:gd name="T8" fmla="*/ 0 w 592"/>
                      <a:gd name="T9" fmla="*/ 0 h 127"/>
                      <a:gd name="T10" fmla="*/ 0 w 592"/>
                      <a:gd name="T11" fmla="*/ 0 h 127"/>
                      <a:gd name="T12" fmla="*/ 573 w 592"/>
                      <a:gd name="T13" fmla="*/ 0 h 127"/>
                      <a:gd name="T14" fmla="*/ 573 w 592"/>
                      <a:gd name="T15" fmla="*/ 127 h 127"/>
                      <a:gd name="T16" fmla="*/ 0 w 592"/>
                      <a:gd name="T17" fmla="*/ 127 h 127"/>
                      <a:gd name="T18" fmla="*/ 0 w 59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2" h="127">
                        <a:moveTo>
                          <a:pt x="0" y="0"/>
                        </a:moveTo>
                        <a:lnTo>
                          <a:pt x="592" y="0"/>
                        </a:lnTo>
                        <a:lnTo>
                          <a:pt x="59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73" y="0"/>
                        </a:lnTo>
                        <a:lnTo>
                          <a:pt x="57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E1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7" name="Freeform 257">
                    <a:extLst>
                      <a:ext uri="{FF2B5EF4-FFF2-40B4-BE49-F238E27FC236}">
                        <a16:creationId xmlns:a16="http://schemas.microsoft.com/office/drawing/2014/main" id="{E5FD9688-925D-4367-A58F-FEFAA6A6522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86" cy="64"/>
                  </a:xfrm>
                  <a:custGeom>
                    <a:avLst/>
                    <a:gdLst>
                      <a:gd name="T0" fmla="*/ 0 w 573"/>
                      <a:gd name="T1" fmla="*/ 0 h 127"/>
                      <a:gd name="T2" fmla="*/ 573 w 573"/>
                      <a:gd name="T3" fmla="*/ 0 h 127"/>
                      <a:gd name="T4" fmla="*/ 573 w 573"/>
                      <a:gd name="T5" fmla="*/ 127 h 127"/>
                      <a:gd name="T6" fmla="*/ 0 w 573"/>
                      <a:gd name="T7" fmla="*/ 127 h 127"/>
                      <a:gd name="T8" fmla="*/ 0 w 573"/>
                      <a:gd name="T9" fmla="*/ 0 h 127"/>
                      <a:gd name="T10" fmla="*/ 0 w 573"/>
                      <a:gd name="T11" fmla="*/ 0 h 127"/>
                      <a:gd name="T12" fmla="*/ 555 w 573"/>
                      <a:gd name="T13" fmla="*/ 0 h 127"/>
                      <a:gd name="T14" fmla="*/ 555 w 573"/>
                      <a:gd name="T15" fmla="*/ 127 h 127"/>
                      <a:gd name="T16" fmla="*/ 0 w 573"/>
                      <a:gd name="T17" fmla="*/ 127 h 127"/>
                      <a:gd name="T18" fmla="*/ 0 w 57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73" h="127">
                        <a:moveTo>
                          <a:pt x="0" y="0"/>
                        </a:moveTo>
                        <a:lnTo>
                          <a:pt x="573" y="0"/>
                        </a:lnTo>
                        <a:lnTo>
                          <a:pt x="57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55" y="0"/>
                        </a:lnTo>
                        <a:lnTo>
                          <a:pt x="55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8" name="Freeform 258">
                    <a:extLst>
                      <a:ext uri="{FF2B5EF4-FFF2-40B4-BE49-F238E27FC236}">
                        <a16:creationId xmlns:a16="http://schemas.microsoft.com/office/drawing/2014/main" id="{99395437-4E84-4E4B-9E00-7E5D4484302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78" cy="64"/>
                  </a:xfrm>
                  <a:custGeom>
                    <a:avLst/>
                    <a:gdLst>
                      <a:gd name="T0" fmla="*/ 0 w 555"/>
                      <a:gd name="T1" fmla="*/ 0 h 127"/>
                      <a:gd name="T2" fmla="*/ 555 w 555"/>
                      <a:gd name="T3" fmla="*/ 0 h 127"/>
                      <a:gd name="T4" fmla="*/ 555 w 555"/>
                      <a:gd name="T5" fmla="*/ 127 h 127"/>
                      <a:gd name="T6" fmla="*/ 0 w 555"/>
                      <a:gd name="T7" fmla="*/ 127 h 127"/>
                      <a:gd name="T8" fmla="*/ 0 w 555"/>
                      <a:gd name="T9" fmla="*/ 0 h 127"/>
                      <a:gd name="T10" fmla="*/ 0 w 555"/>
                      <a:gd name="T11" fmla="*/ 0 h 127"/>
                      <a:gd name="T12" fmla="*/ 538 w 555"/>
                      <a:gd name="T13" fmla="*/ 0 h 127"/>
                      <a:gd name="T14" fmla="*/ 538 w 555"/>
                      <a:gd name="T15" fmla="*/ 127 h 127"/>
                      <a:gd name="T16" fmla="*/ 0 w 555"/>
                      <a:gd name="T17" fmla="*/ 127 h 127"/>
                      <a:gd name="T18" fmla="*/ 0 w 55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55" h="127">
                        <a:moveTo>
                          <a:pt x="0" y="0"/>
                        </a:moveTo>
                        <a:lnTo>
                          <a:pt x="555" y="0"/>
                        </a:lnTo>
                        <a:lnTo>
                          <a:pt x="55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38" y="0"/>
                        </a:lnTo>
                        <a:lnTo>
                          <a:pt x="53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9" name="Freeform 259">
                    <a:extLst>
                      <a:ext uri="{FF2B5EF4-FFF2-40B4-BE49-F238E27FC236}">
                        <a16:creationId xmlns:a16="http://schemas.microsoft.com/office/drawing/2014/main" id="{5CE9CA9B-F37D-4F1E-8591-2D6A57ECCD3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69" cy="64"/>
                  </a:xfrm>
                  <a:custGeom>
                    <a:avLst/>
                    <a:gdLst>
                      <a:gd name="T0" fmla="*/ 0 w 538"/>
                      <a:gd name="T1" fmla="*/ 0 h 127"/>
                      <a:gd name="T2" fmla="*/ 538 w 538"/>
                      <a:gd name="T3" fmla="*/ 0 h 127"/>
                      <a:gd name="T4" fmla="*/ 538 w 538"/>
                      <a:gd name="T5" fmla="*/ 127 h 127"/>
                      <a:gd name="T6" fmla="*/ 0 w 538"/>
                      <a:gd name="T7" fmla="*/ 127 h 127"/>
                      <a:gd name="T8" fmla="*/ 0 w 538"/>
                      <a:gd name="T9" fmla="*/ 0 h 127"/>
                      <a:gd name="T10" fmla="*/ 0 w 538"/>
                      <a:gd name="T11" fmla="*/ 0 h 127"/>
                      <a:gd name="T12" fmla="*/ 519 w 538"/>
                      <a:gd name="T13" fmla="*/ 0 h 127"/>
                      <a:gd name="T14" fmla="*/ 519 w 538"/>
                      <a:gd name="T15" fmla="*/ 127 h 127"/>
                      <a:gd name="T16" fmla="*/ 0 w 538"/>
                      <a:gd name="T17" fmla="*/ 127 h 127"/>
                      <a:gd name="T18" fmla="*/ 0 w 53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8" h="127">
                        <a:moveTo>
                          <a:pt x="0" y="0"/>
                        </a:moveTo>
                        <a:lnTo>
                          <a:pt x="538" y="0"/>
                        </a:lnTo>
                        <a:lnTo>
                          <a:pt x="53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19" y="0"/>
                        </a:lnTo>
                        <a:lnTo>
                          <a:pt x="51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EDED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0" name="Freeform 260">
                    <a:extLst>
                      <a:ext uri="{FF2B5EF4-FFF2-40B4-BE49-F238E27FC236}">
                        <a16:creationId xmlns:a16="http://schemas.microsoft.com/office/drawing/2014/main" id="{D67C18BD-E6D4-4326-873F-DA95CC70EAE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59" cy="64"/>
                  </a:xfrm>
                  <a:custGeom>
                    <a:avLst/>
                    <a:gdLst>
                      <a:gd name="T0" fmla="*/ 0 w 519"/>
                      <a:gd name="T1" fmla="*/ 0 h 127"/>
                      <a:gd name="T2" fmla="*/ 519 w 519"/>
                      <a:gd name="T3" fmla="*/ 0 h 127"/>
                      <a:gd name="T4" fmla="*/ 519 w 519"/>
                      <a:gd name="T5" fmla="*/ 127 h 127"/>
                      <a:gd name="T6" fmla="*/ 0 w 519"/>
                      <a:gd name="T7" fmla="*/ 127 h 127"/>
                      <a:gd name="T8" fmla="*/ 0 w 519"/>
                      <a:gd name="T9" fmla="*/ 0 h 127"/>
                      <a:gd name="T10" fmla="*/ 0 w 519"/>
                      <a:gd name="T11" fmla="*/ 0 h 127"/>
                      <a:gd name="T12" fmla="*/ 502 w 519"/>
                      <a:gd name="T13" fmla="*/ 0 h 127"/>
                      <a:gd name="T14" fmla="*/ 502 w 519"/>
                      <a:gd name="T15" fmla="*/ 127 h 127"/>
                      <a:gd name="T16" fmla="*/ 0 w 519"/>
                      <a:gd name="T17" fmla="*/ 127 h 127"/>
                      <a:gd name="T18" fmla="*/ 0 w 51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19" h="127">
                        <a:moveTo>
                          <a:pt x="0" y="0"/>
                        </a:moveTo>
                        <a:lnTo>
                          <a:pt x="519" y="0"/>
                        </a:lnTo>
                        <a:lnTo>
                          <a:pt x="51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02" y="0"/>
                        </a:lnTo>
                        <a:lnTo>
                          <a:pt x="50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1" name="Freeform 261">
                    <a:extLst>
                      <a:ext uri="{FF2B5EF4-FFF2-40B4-BE49-F238E27FC236}">
                        <a16:creationId xmlns:a16="http://schemas.microsoft.com/office/drawing/2014/main" id="{7E94C596-07F7-4683-B387-15F9620402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51" cy="64"/>
                  </a:xfrm>
                  <a:custGeom>
                    <a:avLst/>
                    <a:gdLst>
                      <a:gd name="T0" fmla="*/ 0 w 502"/>
                      <a:gd name="T1" fmla="*/ 0 h 127"/>
                      <a:gd name="T2" fmla="*/ 502 w 502"/>
                      <a:gd name="T3" fmla="*/ 0 h 127"/>
                      <a:gd name="T4" fmla="*/ 502 w 502"/>
                      <a:gd name="T5" fmla="*/ 127 h 127"/>
                      <a:gd name="T6" fmla="*/ 0 w 502"/>
                      <a:gd name="T7" fmla="*/ 127 h 127"/>
                      <a:gd name="T8" fmla="*/ 0 w 502"/>
                      <a:gd name="T9" fmla="*/ 0 h 127"/>
                      <a:gd name="T10" fmla="*/ 0 w 502"/>
                      <a:gd name="T11" fmla="*/ 0 h 127"/>
                      <a:gd name="T12" fmla="*/ 484 w 502"/>
                      <a:gd name="T13" fmla="*/ 0 h 127"/>
                      <a:gd name="T14" fmla="*/ 484 w 502"/>
                      <a:gd name="T15" fmla="*/ 127 h 127"/>
                      <a:gd name="T16" fmla="*/ 0 w 502"/>
                      <a:gd name="T17" fmla="*/ 127 h 127"/>
                      <a:gd name="T18" fmla="*/ 0 w 50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2" h="127">
                        <a:moveTo>
                          <a:pt x="0" y="0"/>
                        </a:moveTo>
                        <a:lnTo>
                          <a:pt x="502" y="0"/>
                        </a:lnTo>
                        <a:lnTo>
                          <a:pt x="50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84" y="0"/>
                        </a:lnTo>
                        <a:lnTo>
                          <a:pt x="48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CDC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" name="Freeform 262">
                    <a:extLst>
                      <a:ext uri="{FF2B5EF4-FFF2-40B4-BE49-F238E27FC236}">
                        <a16:creationId xmlns:a16="http://schemas.microsoft.com/office/drawing/2014/main" id="{A15477D6-4EDD-471D-8A68-47C4A388CB0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42" cy="64"/>
                  </a:xfrm>
                  <a:custGeom>
                    <a:avLst/>
                    <a:gdLst>
                      <a:gd name="T0" fmla="*/ 0 w 484"/>
                      <a:gd name="T1" fmla="*/ 0 h 127"/>
                      <a:gd name="T2" fmla="*/ 484 w 484"/>
                      <a:gd name="T3" fmla="*/ 0 h 127"/>
                      <a:gd name="T4" fmla="*/ 484 w 484"/>
                      <a:gd name="T5" fmla="*/ 127 h 127"/>
                      <a:gd name="T6" fmla="*/ 0 w 484"/>
                      <a:gd name="T7" fmla="*/ 127 h 127"/>
                      <a:gd name="T8" fmla="*/ 0 w 484"/>
                      <a:gd name="T9" fmla="*/ 0 h 127"/>
                      <a:gd name="T10" fmla="*/ 0 w 484"/>
                      <a:gd name="T11" fmla="*/ 0 h 127"/>
                      <a:gd name="T12" fmla="*/ 465 w 484"/>
                      <a:gd name="T13" fmla="*/ 0 h 127"/>
                      <a:gd name="T14" fmla="*/ 465 w 484"/>
                      <a:gd name="T15" fmla="*/ 127 h 127"/>
                      <a:gd name="T16" fmla="*/ 0 w 484"/>
                      <a:gd name="T17" fmla="*/ 127 h 127"/>
                      <a:gd name="T18" fmla="*/ 0 w 48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4" h="127">
                        <a:moveTo>
                          <a:pt x="0" y="0"/>
                        </a:moveTo>
                        <a:lnTo>
                          <a:pt x="484" y="0"/>
                        </a:lnTo>
                        <a:lnTo>
                          <a:pt x="48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65" y="0"/>
                        </a:lnTo>
                        <a:lnTo>
                          <a:pt x="46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3" name="Freeform 263">
                    <a:extLst>
                      <a:ext uri="{FF2B5EF4-FFF2-40B4-BE49-F238E27FC236}">
                        <a16:creationId xmlns:a16="http://schemas.microsoft.com/office/drawing/2014/main" id="{A64857E1-C9DC-4B35-8795-789C215377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32" cy="64"/>
                  </a:xfrm>
                  <a:custGeom>
                    <a:avLst/>
                    <a:gdLst>
                      <a:gd name="T0" fmla="*/ 0 w 465"/>
                      <a:gd name="T1" fmla="*/ 0 h 127"/>
                      <a:gd name="T2" fmla="*/ 465 w 465"/>
                      <a:gd name="T3" fmla="*/ 0 h 127"/>
                      <a:gd name="T4" fmla="*/ 465 w 465"/>
                      <a:gd name="T5" fmla="*/ 127 h 127"/>
                      <a:gd name="T6" fmla="*/ 0 w 465"/>
                      <a:gd name="T7" fmla="*/ 127 h 127"/>
                      <a:gd name="T8" fmla="*/ 0 w 465"/>
                      <a:gd name="T9" fmla="*/ 0 h 127"/>
                      <a:gd name="T10" fmla="*/ 0 w 465"/>
                      <a:gd name="T11" fmla="*/ 0 h 127"/>
                      <a:gd name="T12" fmla="*/ 448 w 465"/>
                      <a:gd name="T13" fmla="*/ 0 h 127"/>
                      <a:gd name="T14" fmla="*/ 448 w 465"/>
                      <a:gd name="T15" fmla="*/ 127 h 127"/>
                      <a:gd name="T16" fmla="*/ 0 w 465"/>
                      <a:gd name="T17" fmla="*/ 127 h 127"/>
                      <a:gd name="T18" fmla="*/ 0 w 46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5" h="127">
                        <a:moveTo>
                          <a:pt x="0" y="0"/>
                        </a:moveTo>
                        <a:lnTo>
                          <a:pt x="465" y="0"/>
                        </a:lnTo>
                        <a:lnTo>
                          <a:pt x="46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48" y="0"/>
                        </a:lnTo>
                        <a:lnTo>
                          <a:pt x="44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4" name="Freeform 264">
                    <a:extLst>
                      <a:ext uri="{FF2B5EF4-FFF2-40B4-BE49-F238E27FC236}">
                        <a16:creationId xmlns:a16="http://schemas.microsoft.com/office/drawing/2014/main" id="{7D250C36-6AF9-448A-95F4-22DDA61DBE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24" cy="64"/>
                  </a:xfrm>
                  <a:custGeom>
                    <a:avLst/>
                    <a:gdLst>
                      <a:gd name="T0" fmla="*/ 0 w 448"/>
                      <a:gd name="T1" fmla="*/ 0 h 127"/>
                      <a:gd name="T2" fmla="*/ 448 w 448"/>
                      <a:gd name="T3" fmla="*/ 0 h 127"/>
                      <a:gd name="T4" fmla="*/ 448 w 448"/>
                      <a:gd name="T5" fmla="*/ 127 h 127"/>
                      <a:gd name="T6" fmla="*/ 0 w 448"/>
                      <a:gd name="T7" fmla="*/ 127 h 127"/>
                      <a:gd name="T8" fmla="*/ 0 w 448"/>
                      <a:gd name="T9" fmla="*/ 0 h 127"/>
                      <a:gd name="T10" fmla="*/ 0 w 448"/>
                      <a:gd name="T11" fmla="*/ 0 h 127"/>
                      <a:gd name="T12" fmla="*/ 430 w 448"/>
                      <a:gd name="T13" fmla="*/ 0 h 127"/>
                      <a:gd name="T14" fmla="*/ 430 w 448"/>
                      <a:gd name="T15" fmla="*/ 127 h 127"/>
                      <a:gd name="T16" fmla="*/ 0 w 448"/>
                      <a:gd name="T17" fmla="*/ 127 h 127"/>
                      <a:gd name="T18" fmla="*/ 0 w 44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8" h="127">
                        <a:moveTo>
                          <a:pt x="0" y="0"/>
                        </a:moveTo>
                        <a:lnTo>
                          <a:pt x="448" y="0"/>
                        </a:lnTo>
                        <a:lnTo>
                          <a:pt x="44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30" y="0"/>
                        </a:lnTo>
                        <a:lnTo>
                          <a:pt x="43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5" name="Freeform 265">
                    <a:extLst>
                      <a:ext uri="{FF2B5EF4-FFF2-40B4-BE49-F238E27FC236}">
                        <a16:creationId xmlns:a16="http://schemas.microsoft.com/office/drawing/2014/main" id="{1C3B4B34-2271-443C-85E6-29127C7DBF3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15" cy="64"/>
                  </a:xfrm>
                  <a:custGeom>
                    <a:avLst/>
                    <a:gdLst>
                      <a:gd name="T0" fmla="*/ 0 w 430"/>
                      <a:gd name="T1" fmla="*/ 0 h 127"/>
                      <a:gd name="T2" fmla="*/ 430 w 430"/>
                      <a:gd name="T3" fmla="*/ 0 h 127"/>
                      <a:gd name="T4" fmla="*/ 430 w 430"/>
                      <a:gd name="T5" fmla="*/ 127 h 127"/>
                      <a:gd name="T6" fmla="*/ 0 w 430"/>
                      <a:gd name="T7" fmla="*/ 127 h 127"/>
                      <a:gd name="T8" fmla="*/ 0 w 430"/>
                      <a:gd name="T9" fmla="*/ 0 h 127"/>
                      <a:gd name="T10" fmla="*/ 0 w 430"/>
                      <a:gd name="T11" fmla="*/ 0 h 127"/>
                      <a:gd name="T12" fmla="*/ 411 w 430"/>
                      <a:gd name="T13" fmla="*/ 0 h 127"/>
                      <a:gd name="T14" fmla="*/ 411 w 430"/>
                      <a:gd name="T15" fmla="*/ 127 h 127"/>
                      <a:gd name="T16" fmla="*/ 0 w 430"/>
                      <a:gd name="T17" fmla="*/ 127 h 127"/>
                      <a:gd name="T18" fmla="*/ 0 w 43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30" h="127">
                        <a:moveTo>
                          <a:pt x="0" y="0"/>
                        </a:moveTo>
                        <a:lnTo>
                          <a:pt x="430" y="0"/>
                        </a:lnTo>
                        <a:lnTo>
                          <a:pt x="43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11" y="0"/>
                        </a:lnTo>
                        <a:lnTo>
                          <a:pt x="41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8D8D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6" name="Freeform 266">
                    <a:extLst>
                      <a:ext uri="{FF2B5EF4-FFF2-40B4-BE49-F238E27FC236}">
                        <a16:creationId xmlns:a16="http://schemas.microsoft.com/office/drawing/2014/main" id="{06B01015-6B92-419E-B546-7A10CA4AFC6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06" cy="64"/>
                  </a:xfrm>
                  <a:custGeom>
                    <a:avLst/>
                    <a:gdLst>
                      <a:gd name="T0" fmla="*/ 0 w 411"/>
                      <a:gd name="T1" fmla="*/ 0 h 127"/>
                      <a:gd name="T2" fmla="*/ 411 w 411"/>
                      <a:gd name="T3" fmla="*/ 0 h 127"/>
                      <a:gd name="T4" fmla="*/ 411 w 411"/>
                      <a:gd name="T5" fmla="*/ 127 h 127"/>
                      <a:gd name="T6" fmla="*/ 0 w 411"/>
                      <a:gd name="T7" fmla="*/ 127 h 127"/>
                      <a:gd name="T8" fmla="*/ 0 w 411"/>
                      <a:gd name="T9" fmla="*/ 0 h 127"/>
                      <a:gd name="T10" fmla="*/ 0 w 411"/>
                      <a:gd name="T11" fmla="*/ 0 h 127"/>
                      <a:gd name="T12" fmla="*/ 394 w 411"/>
                      <a:gd name="T13" fmla="*/ 0 h 127"/>
                      <a:gd name="T14" fmla="*/ 394 w 411"/>
                      <a:gd name="T15" fmla="*/ 127 h 127"/>
                      <a:gd name="T16" fmla="*/ 0 w 411"/>
                      <a:gd name="T17" fmla="*/ 127 h 127"/>
                      <a:gd name="T18" fmla="*/ 0 w 41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1" h="127">
                        <a:moveTo>
                          <a:pt x="0" y="0"/>
                        </a:moveTo>
                        <a:lnTo>
                          <a:pt x="411" y="0"/>
                        </a:lnTo>
                        <a:lnTo>
                          <a:pt x="41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94" y="0"/>
                        </a:lnTo>
                        <a:lnTo>
                          <a:pt x="39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7D7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7" name="Freeform 267">
                    <a:extLst>
                      <a:ext uri="{FF2B5EF4-FFF2-40B4-BE49-F238E27FC236}">
                        <a16:creationId xmlns:a16="http://schemas.microsoft.com/office/drawing/2014/main" id="{36C382BB-201C-4C04-B28D-2E4F6E7F5D8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97" cy="64"/>
                  </a:xfrm>
                  <a:custGeom>
                    <a:avLst/>
                    <a:gdLst>
                      <a:gd name="T0" fmla="*/ 0 w 394"/>
                      <a:gd name="T1" fmla="*/ 0 h 127"/>
                      <a:gd name="T2" fmla="*/ 394 w 394"/>
                      <a:gd name="T3" fmla="*/ 0 h 127"/>
                      <a:gd name="T4" fmla="*/ 394 w 394"/>
                      <a:gd name="T5" fmla="*/ 127 h 127"/>
                      <a:gd name="T6" fmla="*/ 0 w 394"/>
                      <a:gd name="T7" fmla="*/ 127 h 127"/>
                      <a:gd name="T8" fmla="*/ 0 w 394"/>
                      <a:gd name="T9" fmla="*/ 0 h 127"/>
                      <a:gd name="T10" fmla="*/ 0 w 394"/>
                      <a:gd name="T11" fmla="*/ 0 h 127"/>
                      <a:gd name="T12" fmla="*/ 377 w 394"/>
                      <a:gd name="T13" fmla="*/ 0 h 127"/>
                      <a:gd name="T14" fmla="*/ 377 w 394"/>
                      <a:gd name="T15" fmla="*/ 127 h 127"/>
                      <a:gd name="T16" fmla="*/ 0 w 394"/>
                      <a:gd name="T17" fmla="*/ 127 h 127"/>
                      <a:gd name="T18" fmla="*/ 0 w 39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4" h="127">
                        <a:moveTo>
                          <a:pt x="0" y="0"/>
                        </a:moveTo>
                        <a:lnTo>
                          <a:pt x="394" y="0"/>
                        </a:lnTo>
                        <a:lnTo>
                          <a:pt x="39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77" y="0"/>
                        </a:lnTo>
                        <a:lnTo>
                          <a:pt x="37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6D6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8" name="Freeform 268">
                    <a:extLst>
                      <a:ext uri="{FF2B5EF4-FFF2-40B4-BE49-F238E27FC236}">
                        <a16:creationId xmlns:a16="http://schemas.microsoft.com/office/drawing/2014/main" id="{C201DD81-3A2C-462F-B4FB-9A7177D6880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88" cy="64"/>
                  </a:xfrm>
                  <a:custGeom>
                    <a:avLst/>
                    <a:gdLst>
                      <a:gd name="T0" fmla="*/ 0 w 377"/>
                      <a:gd name="T1" fmla="*/ 0 h 127"/>
                      <a:gd name="T2" fmla="*/ 377 w 377"/>
                      <a:gd name="T3" fmla="*/ 0 h 127"/>
                      <a:gd name="T4" fmla="*/ 377 w 377"/>
                      <a:gd name="T5" fmla="*/ 127 h 127"/>
                      <a:gd name="T6" fmla="*/ 0 w 377"/>
                      <a:gd name="T7" fmla="*/ 127 h 127"/>
                      <a:gd name="T8" fmla="*/ 0 w 377"/>
                      <a:gd name="T9" fmla="*/ 0 h 127"/>
                      <a:gd name="T10" fmla="*/ 0 w 377"/>
                      <a:gd name="T11" fmla="*/ 0 h 127"/>
                      <a:gd name="T12" fmla="*/ 357 w 377"/>
                      <a:gd name="T13" fmla="*/ 0 h 127"/>
                      <a:gd name="T14" fmla="*/ 357 w 377"/>
                      <a:gd name="T15" fmla="*/ 127 h 127"/>
                      <a:gd name="T16" fmla="*/ 0 w 377"/>
                      <a:gd name="T17" fmla="*/ 127 h 127"/>
                      <a:gd name="T18" fmla="*/ 0 w 37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7" h="127">
                        <a:moveTo>
                          <a:pt x="0" y="0"/>
                        </a:moveTo>
                        <a:lnTo>
                          <a:pt x="377" y="0"/>
                        </a:lnTo>
                        <a:lnTo>
                          <a:pt x="37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57" y="0"/>
                        </a:lnTo>
                        <a:lnTo>
                          <a:pt x="35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9" name="Freeform 269">
                    <a:extLst>
                      <a:ext uri="{FF2B5EF4-FFF2-40B4-BE49-F238E27FC236}">
                        <a16:creationId xmlns:a16="http://schemas.microsoft.com/office/drawing/2014/main" id="{1DB7F2B0-78C4-42F4-A92D-142198E0C41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79" cy="64"/>
                  </a:xfrm>
                  <a:custGeom>
                    <a:avLst/>
                    <a:gdLst>
                      <a:gd name="T0" fmla="*/ 0 w 357"/>
                      <a:gd name="T1" fmla="*/ 0 h 127"/>
                      <a:gd name="T2" fmla="*/ 357 w 357"/>
                      <a:gd name="T3" fmla="*/ 0 h 127"/>
                      <a:gd name="T4" fmla="*/ 357 w 357"/>
                      <a:gd name="T5" fmla="*/ 127 h 127"/>
                      <a:gd name="T6" fmla="*/ 0 w 357"/>
                      <a:gd name="T7" fmla="*/ 127 h 127"/>
                      <a:gd name="T8" fmla="*/ 0 w 357"/>
                      <a:gd name="T9" fmla="*/ 0 h 127"/>
                      <a:gd name="T10" fmla="*/ 0 w 357"/>
                      <a:gd name="T11" fmla="*/ 0 h 127"/>
                      <a:gd name="T12" fmla="*/ 340 w 357"/>
                      <a:gd name="T13" fmla="*/ 0 h 127"/>
                      <a:gd name="T14" fmla="*/ 340 w 357"/>
                      <a:gd name="T15" fmla="*/ 127 h 127"/>
                      <a:gd name="T16" fmla="*/ 0 w 357"/>
                      <a:gd name="T17" fmla="*/ 127 h 127"/>
                      <a:gd name="T18" fmla="*/ 0 w 35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7" h="127">
                        <a:moveTo>
                          <a:pt x="0" y="0"/>
                        </a:moveTo>
                        <a:lnTo>
                          <a:pt x="357" y="0"/>
                        </a:lnTo>
                        <a:lnTo>
                          <a:pt x="35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40" y="0"/>
                        </a:lnTo>
                        <a:lnTo>
                          <a:pt x="34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4D4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0" name="Freeform 270">
                    <a:extLst>
                      <a:ext uri="{FF2B5EF4-FFF2-40B4-BE49-F238E27FC236}">
                        <a16:creationId xmlns:a16="http://schemas.microsoft.com/office/drawing/2014/main" id="{5A15ADC3-CEE2-41B7-934A-59E7A9F887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70" cy="64"/>
                  </a:xfrm>
                  <a:custGeom>
                    <a:avLst/>
                    <a:gdLst>
                      <a:gd name="T0" fmla="*/ 0 w 340"/>
                      <a:gd name="T1" fmla="*/ 0 h 127"/>
                      <a:gd name="T2" fmla="*/ 340 w 340"/>
                      <a:gd name="T3" fmla="*/ 0 h 127"/>
                      <a:gd name="T4" fmla="*/ 340 w 340"/>
                      <a:gd name="T5" fmla="*/ 127 h 127"/>
                      <a:gd name="T6" fmla="*/ 0 w 340"/>
                      <a:gd name="T7" fmla="*/ 127 h 127"/>
                      <a:gd name="T8" fmla="*/ 0 w 340"/>
                      <a:gd name="T9" fmla="*/ 0 h 127"/>
                      <a:gd name="T10" fmla="*/ 0 w 340"/>
                      <a:gd name="T11" fmla="*/ 0 h 127"/>
                      <a:gd name="T12" fmla="*/ 323 w 340"/>
                      <a:gd name="T13" fmla="*/ 0 h 127"/>
                      <a:gd name="T14" fmla="*/ 323 w 340"/>
                      <a:gd name="T15" fmla="*/ 127 h 127"/>
                      <a:gd name="T16" fmla="*/ 0 w 340"/>
                      <a:gd name="T17" fmla="*/ 127 h 127"/>
                      <a:gd name="T18" fmla="*/ 0 w 34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0" h="127">
                        <a:moveTo>
                          <a:pt x="0" y="0"/>
                        </a:moveTo>
                        <a:lnTo>
                          <a:pt x="340" y="0"/>
                        </a:lnTo>
                        <a:lnTo>
                          <a:pt x="34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23" y="0"/>
                        </a:lnTo>
                        <a:lnTo>
                          <a:pt x="32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1" name="Freeform 271">
                    <a:extLst>
                      <a:ext uri="{FF2B5EF4-FFF2-40B4-BE49-F238E27FC236}">
                        <a16:creationId xmlns:a16="http://schemas.microsoft.com/office/drawing/2014/main" id="{E6804074-768F-4DC4-AE1A-A8D03B9EFE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61" cy="64"/>
                  </a:xfrm>
                  <a:custGeom>
                    <a:avLst/>
                    <a:gdLst>
                      <a:gd name="T0" fmla="*/ 0 w 323"/>
                      <a:gd name="T1" fmla="*/ 0 h 127"/>
                      <a:gd name="T2" fmla="*/ 323 w 323"/>
                      <a:gd name="T3" fmla="*/ 0 h 127"/>
                      <a:gd name="T4" fmla="*/ 323 w 323"/>
                      <a:gd name="T5" fmla="*/ 127 h 127"/>
                      <a:gd name="T6" fmla="*/ 0 w 323"/>
                      <a:gd name="T7" fmla="*/ 127 h 127"/>
                      <a:gd name="T8" fmla="*/ 0 w 323"/>
                      <a:gd name="T9" fmla="*/ 0 h 127"/>
                      <a:gd name="T10" fmla="*/ 0 w 323"/>
                      <a:gd name="T11" fmla="*/ 0 h 127"/>
                      <a:gd name="T12" fmla="*/ 303 w 323"/>
                      <a:gd name="T13" fmla="*/ 0 h 127"/>
                      <a:gd name="T14" fmla="*/ 303 w 323"/>
                      <a:gd name="T15" fmla="*/ 127 h 127"/>
                      <a:gd name="T16" fmla="*/ 0 w 323"/>
                      <a:gd name="T17" fmla="*/ 127 h 127"/>
                      <a:gd name="T18" fmla="*/ 0 w 32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3" h="127">
                        <a:moveTo>
                          <a:pt x="0" y="0"/>
                        </a:moveTo>
                        <a:lnTo>
                          <a:pt x="323" y="0"/>
                        </a:lnTo>
                        <a:lnTo>
                          <a:pt x="32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03" y="0"/>
                        </a:lnTo>
                        <a:lnTo>
                          <a:pt x="30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2" name="Freeform 272">
                    <a:extLst>
                      <a:ext uri="{FF2B5EF4-FFF2-40B4-BE49-F238E27FC236}">
                        <a16:creationId xmlns:a16="http://schemas.microsoft.com/office/drawing/2014/main" id="{E114FE94-B439-4AB6-8379-D64A008EBB1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52" cy="64"/>
                  </a:xfrm>
                  <a:custGeom>
                    <a:avLst/>
                    <a:gdLst>
                      <a:gd name="T0" fmla="*/ 0 w 303"/>
                      <a:gd name="T1" fmla="*/ 0 h 127"/>
                      <a:gd name="T2" fmla="*/ 303 w 303"/>
                      <a:gd name="T3" fmla="*/ 0 h 127"/>
                      <a:gd name="T4" fmla="*/ 303 w 303"/>
                      <a:gd name="T5" fmla="*/ 127 h 127"/>
                      <a:gd name="T6" fmla="*/ 0 w 303"/>
                      <a:gd name="T7" fmla="*/ 127 h 127"/>
                      <a:gd name="T8" fmla="*/ 0 w 303"/>
                      <a:gd name="T9" fmla="*/ 0 h 127"/>
                      <a:gd name="T10" fmla="*/ 0 w 303"/>
                      <a:gd name="T11" fmla="*/ 0 h 127"/>
                      <a:gd name="T12" fmla="*/ 286 w 303"/>
                      <a:gd name="T13" fmla="*/ 0 h 127"/>
                      <a:gd name="T14" fmla="*/ 286 w 303"/>
                      <a:gd name="T15" fmla="*/ 127 h 127"/>
                      <a:gd name="T16" fmla="*/ 0 w 303"/>
                      <a:gd name="T17" fmla="*/ 127 h 127"/>
                      <a:gd name="T18" fmla="*/ 0 w 30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03" h="127">
                        <a:moveTo>
                          <a:pt x="0" y="0"/>
                        </a:moveTo>
                        <a:lnTo>
                          <a:pt x="303" y="0"/>
                        </a:lnTo>
                        <a:lnTo>
                          <a:pt x="30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86" y="0"/>
                        </a:lnTo>
                        <a:lnTo>
                          <a:pt x="28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3" name="Freeform 273">
                    <a:extLst>
                      <a:ext uri="{FF2B5EF4-FFF2-40B4-BE49-F238E27FC236}">
                        <a16:creationId xmlns:a16="http://schemas.microsoft.com/office/drawing/2014/main" id="{D144D363-A7DA-450F-BBED-ED5BA619CA3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43" cy="64"/>
                  </a:xfrm>
                  <a:custGeom>
                    <a:avLst/>
                    <a:gdLst>
                      <a:gd name="T0" fmla="*/ 0 w 286"/>
                      <a:gd name="T1" fmla="*/ 0 h 127"/>
                      <a:gd name="T2" fmla="*/ 286 w 286"/>
                      <a:gd name="T3" fmla="*/ 0 h 127"/>
                      <a:gd name="T4" fmla="*/ 286 w 286"/>
                      <a:gd name="T5" fmla="*/ 127 h 127"/>
                      <a:gd name="T6" fmla="*/ 0 w 286"/>
                      <a:gd name="T7" fmla="*/ 127 h 127"/>
                      <a:gd name="T8" fmla="*/ 0 w 286"/>
                      <a:gd name="T9" fmla="*/ 0 h 127"/>
                      <a:gd name="T10" fmla="*/ 0 w 286"/>
                      <a:gd name="T11" fmla="*/ 0 h 127"/>
                      <a:gd name="T12" fmla="*/ 269 w 286"/>
                      <a:gd name="T13" fmla="*/ 0 h 127"/>
                      <a:gd name="T14" fmla="*/ 269 w 286"/>
                      <a:gd name="T15" fmla="*/ 127 h 127"/>
                      <a:gd name="T16" fmla="*/ 0 w 286"/>
                      <a:gd name="T17" fmla="*/ 127 h 127"/>
                      <a:gd name="T18" fmla="*/ 0 w 28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86" h="127">
                        <a:moveTo>
                          <a:pt x="0" y="0"/>
                        </a:moveTo>
                        <a:lnTo>
                          <a:pt x="286" y="0"/>
                        </a:lnTo>
                        <a:lnTo>
                          <a:pt x="28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69" y="0"/>
                        </a:lnTo>
                        <a:lnTo>
                          <a:pt x="26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D0D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4" name="Freeform 274">
                    <a:extLst>
                      <a:ext uri="{FF2B5EF4-FFF2-40B4-BE49-F238E27FC236}">
                        <a16:creationId xmlns:a16="http://schemas.microsoft.com/office/drawing/2014/main" id="{D98DEA3F-6DE6-4E37-9C39-D4B2819FE3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34" cy="64"/>
                  </a:xfrm>
                  <a:custGeom>
                    <a:avLst/>
                    <a:gdLst>
                      <a:gd name="T0" fmla="*/ 0 w 269"/>
                      <a:gd name="T1" fmla="*/ 0 h 127"/>
                      <a:gd name="T2" fmla="*/ 269 w 269"/>
                      <a:gd name="T3" fmla="*/ 0 h 127"/>
                      <a:gd name="T4" fmla="*/ 269 w 269"/>
                      <a:gd name="T5" fmla="*/ 127 h 127"/>
                      <a:gd name="T6" fmla="*/ 0 w 269"/>
                      <a:gd name="T7" fmla="*/ 127 h 127"/>
                      <a:gd name="T8" fmla="*/ 0 w 269"/>
                      <a:gd name="T9" fmla="*/ 0 h 127"/>
                      <a:gd name="T10" fmla="*/ 0 w 269"/>
                      <a:gd name="T11" fmla="*/ 0 h 127"/>
                      <a:gd name="T12" fmla="*/ 250 w 269"/>
                      <a:gd name="T13" fmla="*/ 0 h 127"/>
                      <a:gd name="T14" fmla="*/ 250 w 269"/>
                      <a:gd name="T15" fmla="*/ 127 h 127"/>
                      <a:gd name="T16" fmla="*/ 0 w 269"/>
                      <a:gd name="T17" fmla="*/ 127 h 127"/>
                      <a:gd name="T18" fmla="*/ 0 w 26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69" h="127">
                        <a:moveTo>
                          <a:pt x="0" y="0"/>
                        </a:moveTo>
                        <a:lnTo>
                          <a:pt x="269" y="0"/>
                        </a:lnTo>
                        <a:lnTo>
                          <a:pt x="26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50" y="0"/>
                        </a:lnTo>
                        <a:lnTo>
                          <a:pt x="25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CF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5" name="Freeform 275">
                    <a:extLst>
                      <a:ext uri="{FF2B5EF4-FFF2-40B4-BE49-F238E27FC236}">
                        <a16:creationId xmlns:a16="http://schemas.microsoft.com/office/drawing/2014/main" id="{F5ACF2B9-2F4A-4002-A521-0102365D5B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25" cy="64"/>
                  </a:xfrm>
                  <a:custGeom>
                    <a:avLst/>
                    <a:gdLst>
                      <a:gd name="T0" fmla="*/ 0 w 250"/>
                      <a:gd name="T1" fmla="*/ 0 h 127"/>
                      <a:gd name="T2" fmla="*/ 250 w 250"/>
                      <a:gd name="T3" fmla="*/ 0 h 127"/>
                      <a:gd name="T4" fmla="*/ 250 w 250"/>
                      <a:gd name="T5" fmla="*/ 127 h 127"/>
                      <a:gd name="T6" fmla="*/ 0 w 250"/>
                      <a:gd name="T7" fmla="*/ 127 h 127"/>
                      <a:gd name="T8" fmla="*/ 0 w 250"/>
                      <a:gd name="T9" fmla="*/ 0 h 127"/>
                      <a:gd name="T10" fmla="*/ 0 w 250"/>
                      <a:gd name="T11" fmla="*/ 0 h 127"/>
                      <a:gd name="T12" fmla="*/ 232 w 250"/>
                      <a:gd name="T13" fmla="*/ 0 h 127"/>
                      <a:gd name="T14" fmla="*/ 232 w 250"/>
                      <a:gd name="T15" fmla="*/ 127 h 127"/>
                      <a:gd name="T16" fmla="*/ 0 w 250"/>
                      <a:gd name="T17" fmla="*/ 127 h 127"/>
                      <a:gd name="T18" fmla="*/ 0 w 25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0" h="127">
                        <a:moveTo>
                          <a:pt x="0" y="0"/>
                        </a:moveTo>
                        <a:lnTo>
                          <a:pt x="250" y="0"/>
                        </a:lnTo>
                        <a:lnTo>
                          <a:pt x="25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32" y="0"/>
                        </a:lnTo>
                        <a:lnTo>
                          <a:pt x="23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6" name="Freeform 276">
                    <a:extLst>
                      <a:ext uri="{FF2B5EF4-FFF2-40B4-BE49-F238E27FC236}">
                        <a16:creationId xmlns:a16="http://schemas.microsoft.com/office/drawing/2014/main" id="{7D772016-B0D9-4E52-8FDC-B952FDE621E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16" cy="64"/>
                  </a:xfrm>
                  <a:custGeom>
                    <a:avLst/>
                    <a:gdLst>
                      <a:gd name="T0" fmla="*/ 0 w 232"/>
                      <a:gd name="T1" fmla="*/ 0 h 127"/>
                      <a:gd name="T2" fmla="*/ 232 w 232"/>
                      <a:gd name="T3" fmla="*/ 0 h 127"/>
                      <a:gd name="T4" fmla="*/ 232 w 232"/>
                      <a:gd name="T5" fmla="*/ 127 h 127"/>
                      <a:gd name="T6" fmla="*/ 0 w 232"/>
                      <a:gd name="T7" fmla="*/ 127 h 127"/>
                      <a:gd name="T8" fmla="*/ 0 w 232"/>
                      <a:gd name="T9" fmla="*/ 0 h 127"/>
                      <a:gd name="T10" fmla="*/ 0 w 232"/>
                      <a:gd name="T11" fmla="*/ 0 h 127"/>
                      <a:gd name="T12" fmla="*/ 215 w 232"/>
                      <a:gd name="T13" fmla="*/ 0 h 127"/>
                      <a:gd name="T14" fmla="*/ 215 w 232"/>
                      <a:gd name="T15" fmla="*/ 127 h 127"/>
                      <a:gd name="T16" fmla="*/ 0 w 232"/>
                      <a:gd name="T17" fmla="*/ 127 h 127"/>
                      <a:gd name="T18" fmla="*/ 0 w 23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2" h="127">
                        <a:moveTo>
                          <a:pt x="0" y="0"/>
                        </a:moveTo>
                        <a:lnTo>
                          <a:pt x="232" y="0"/>
                        </a:lnTo>
                        <a:lnTo>
                          <a:pt x="23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15" y="0"/>
                        </a:lnTo>
                        <a:lnTo>
                          <a:pt x="21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7" name="Freeform 277">
                    <a:extLst>
                      <a:ext uri="{FF2B5EF4-FFF2-40B4-BE49-F238E27FC236}">
                        <a16:creationId xmlns:a16="http://schemas.microsoft.com/office/drawing/2014/main" id="{BC589813-FFDB-4641-9DF3-B62744C6348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07" cy="64"/>
                  </a:xfrm>
                  <a:custGeom>
                    <a:avLst/>
                    <a:gdLst>
                      <a:gd name="T0" fmla="*/ 0 w 215"/>
                      <a:gd name="T1" fmla="*/ 0 h 127"/>
                      <a:gd name="T2" fmla="*/ 215 w 215"/>
                      <a:gd name="T3" fmla="*/ 0 h 127"/>
                      <a:gd name="T4" fmla="*/ 215 w 215"/>
                      <a:gd name="T5" fmla="*/ 127 h 127"/>
                      <a:gd name="T6" fmla="*/ 0 w 215"/>
                      <a:gd name="T7" fmla="*/ 127 h 127"/>
                      <a:gd name="T8" fmla="*/ 0 w 215"/>
                      <a:gd name="T9" fmla="*/ 0 h 127"/>
                      <a:gd name="T10" fmla="*/ 0 w 215"/>
                      <a:gd name="T11" fmla="*/ 0 h 127"/>
                      <a:gd name="T12" fmla="*/ 196 w 215"/>
                      <a:gd name="T13" fmla="*/ 0 h 127"/>
                      <a:gd name="T14" fmla="*/ 196 w 215"/>
                      <a:gd name="T15" fmla="*/ 127 h 127"/>
                      <a:gd name="T16" fmla="*/ 0 w 215"/>
                      <a:gd name="T17" fmla="*/ 127 h 127"/>
                      <a:gd name="T18" fmla="*/ 0 w 21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5" h="127">
                        <a:moveTo>
                          <a:pt x="0" y="0"/>
                        </a:moveTo>
                        <a:lnTo>
                          <a:pt x="215" y="0"/>
                        </a:lnTo>
                        <a:lnTo>
                          <a:pt x="21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96" y="0"/>
                        </a:lnTo>
                        <a:lnTo>
                          <a:pt x="19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8" name="Freeform 278">
                    <a:extLst>
                      <a:ext uri="{FF2B5EF4-FFF2-40B4-BE49-F238E27FC236}">
                        <a16:creationId xmlns:a16="http://schemas.microsoft.com/office/drawing/2014/main" id="{FC592C5C-4C15-4151-8A9E-D2672D91724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98" cy="64"/>
                  </a:xfrm>
                  <a:custGeom>
                    <a:avLst/>
                    <a:gdLst>
                      <a:gd name="T0" fmla="*/ 0 w 196"/>
                      <a:gd name="T1" fmla="*/ 0 h 127"/>
                      <a:gd name="T2" fmla="*/ 196 w 196"/>
                      <a:gd name="T3" fmla="*/ 0 h 127"/>
                      <a:gd name="T4" fmla="*/ 196 w 196"/>
                      <a:gd name="T5" fmla="*/ 127 h 127"/>
                      <a:gd name="T6" fmla="*/ 0 w 196"/>
                      <a:gd name="T7" fmla="*/ 127 h 127"/>
                      <a:gd name="T8" fmla="*/ 0 w 196"/>
                      <a:gd name="T9" fmla="*/ 0 h 127"/>
                      <a:gd name="T10" fmla="*/ 0 w 196"/>
                      <a:gd name="T11" fmla="*/ 0 h 127"/>
                      <a:gd name="T12" fmla="*/ 178 w 196"/>
                      <a:gd name="T13" fmla="*/ 0 h 127"/>
                      <a:gd name="T14" fmla="*/ 178 w 196"/>
                      <a:gd name="T15" fmla="*/ 127 h 127"/>
                      <a:gd name="T16" fmla="*/ 0 w 196"/>
                      <a:gd name="T17" fmla="*/ 127 h 127"/>
                      <a:gd name="T18" fmla="*/ 0 w 19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6" h="127">
                        <a:moveTo>
                          <a:pt x="0" y="0"/>
                        </a:moveTo>
                        <a:lnTo>
                          <a:pt x="196" y="0"/>
                        </a:lnTo>
                        <a:lnTo>
                          <a:pt x="19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78" y="0"/>
                        </a:lnTo>
                        <a:lnTo>
                          <a:pt x="17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29" name="Freeform 279">
                    <a:extLst>
                      <a:ext uri="{FF2B5EF4-FFF2-40B4-BE49-F238E27FC236}">
                        <a16:creationId xmlns:a16="http://schemas.microsoft.com/office/drawing/2014/main" id="{7BB24A6D-8A11-41E2-9569-FC0C56B0F38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89" cy="64"/>
                  </a:xfrm>
                  <a:custGeom>
                    <a:avLst/>
                    <a:gdLst>
                      <a:gd name="T0" fmla="*/ 0 w 178"/>
                      <a:gd name="T1" fmla="*/ 0 h 127"/>
                      <a:gd name="T2" fmla="*/ 178 w 178"/>
                      <a:gd name="T3" fmla="*/ 0 h 127"/>
                      <a:gd name="T4" fmla="*/ 178 w 178"/>
                      <a:gd name="T5" fmla="*/ 127 h 127"/>
                      <a:gd name="T6" fmla="*/ 0 w 178"/>
                      <a:gd name="T7" fmla="*/ 127 h 127"/>
                      <a:gd name="T8" fmla="*/ 0 w 178"/>
                      <a:gd name="T9" fmla="*/ 0 h 127"/>
                      <a:gd name="T10" fmla="*/ 0 w 178"/>
                      <a:gd name="T11" fmla="*/ 0 h 127"/>
                      <a:gd name="T12" fmla="*/ 161 w 178"/>
                      <a:gd name="T13" fmla="*/ 0 h 127"/>
                      <a:gd name="T14" fmla="*/ 161 w 178"/>
                      <a:gd name="T15" fmla="*/ 127 h 127"/>
                      <a:gd name="T16" fmla="*/ 0 w 178"/>
                      <a:gd name="T17" fmla="*/ 127 h 127"/>
                      <a:gd name="T18" fmla="*/ 0 w 17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8" h="127">
                        <a:moveTo>
                          <a:pt x="0" y="0"/>
                        </a:moveTo>
                        <a:lnTo>
                          <a:pt x="178" y="0"/>
                        </a:lnTo>
                        <a:lnTo>
                          <a:pt x="17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61" y="0"/>
                        </a:lnTo>
                        <a:lnTo>
                          <a:pt x="16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ACAC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0" name="Freeform 280">
                    <a:extLst>
                      <a:ext uri="{FF2B5EF4-FFF2-40B4-BE49-F238E27FC236}">
                        <a16:creationId xmlns:a16="http://schemas.microsoft.com/office/drawing/2014/main" id="{A47ABE21-49BD-43A5-BA99-52ADD1BEB27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81" cy="64"/>
                  </a:xfrm>
                  <a:custGeom>
                    <a:avLst/>
                    <a:gdLst>
                      <a:gd name="T0" fmla="*/ 0 w 161"/>
                      <a:gd name="T1" fmla="*/ 0 h 127"/>
                      <a:gd name="T2" fmla="*/ 161 w 161"/>
                      <a:gd name="T3" fmla="*/ 0 h 127"/>
                      <a:gd name="T4" fmla="*/ 161 w 161"/>
                      <a:gd name="T5" fmla="*/ 127 h 127"/>
                      <a:gd name="T6" fmla="*/ 0 w 161"/>
                      <a:gd name="T7" fmla="*/ 127 h 127"/>
                      <a:gd name="T8" fmla="*/ 0 w 161"/>
                      <a:gd name="T9" fmla="*/ 0 h 127"/>
                      <a:gd name="T10" fmla="*/ 0 w 161"/>
                      <a:gd name="T11" fmla="*/ 0 h 127"/>
                      <a:gd name="T12" fmla="*/ 142 w 161"/>
                      <a:gd name="T13" fmla="*/ 0 h 127"/>
                      <a:gd name="T14" fmla="*/ 142 w 161"/>
                      <a:gd name="T15" fmla="*/ 127 h 127"/>
                      <a:gd name="T16" fmla="*/ 0 w 161"/>
                      <a:gd name="T17" fmla="*/ 127 h 127"/>
                      <a:gd name="T18" fmla="*/ 0 w 16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1" h="127">
                        <a:moveTo>
                          <a:pt x="0" y="0"/>
                        </a:moveTo>
                        <a:lnTo>
                          <a:pt x="161" y="0"/>
                        </a:lnTo>
                        <a:lnTo>
                          <a:pt x="16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42" y="0"/>
                        </a:lnTo>
                        <a:lnTo>
                          <a:pt x="14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9C9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1" name="Freeform 281">
                    <a:extLst>
                      <a:ext uri="{FF2B5EF4-FFF2-40B4-BE49-F238E27FC236}">
                        <a16:creationId xmlns:a16="http://schemas.microsoft.com/office/drawing/2014/main" id="{55EC9C2F-D3A5-4993-B24C-9967BA82958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71" cy="64"/>
                  </a:xfrm>
                  <a:custGeom>
                    <a:avLst/>
                    <a:gdLst>
                      <a:gd name="T0" fmla="*/ 0 w 142"/>
                      <a:gd name="T1" fmla="*/ 0 h 127"/>
                      <a:gd name="T2" fmla="*/ 142 w 142"/>
                      <a:gd name="T3" fmla="*/ 0 h 127"/>
                      <a:gd name="T4" fmla="*/ 142 w 142"/>
                      <a:gd name="T5" fmla="*/ 127 h 127"/>
                      <a:gd name="T6" fmla="*/ 0 w 142"/>
                      <a:gd name="T7" fmla="*/ 127 h 127"/>
                      <a:gd name="T8" fmla="*/ 0 w 142"/>
                      <a:gd name="T9" fmla="*/ 0 h 127"/>
                      <a:gd name="T10" fmla="*/ 0 w 142"/>
                      <a:gd name="T11" fmla="*/ 0 h 127"/>
                      <a:gd name="T12" fmla="*/ 125 w 142"/>
                      <a:gd name="T13" fmla="*/ 0 h 127"/>
                      <a:gd name="T14" fmla="*/ 125 w 142"/>
                      <a:gd name="T15" fmla="*/ 127 h 127"/>
                      <a:gd name="T16" fmla="*/ 0 w 142"/>
                      <a:gd name="T17" fmla="*/ 127 h 127"/>
                      <a:gd name="T18" fmla="*/ 0 w 14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2" h="127">
                        <a:moveTo>
                          <a:pt x="0" y="0"/>
                        </a:moveTo>
                        <a:lnTo>
                          <a:pt x="142" y="0"/>
                        </a:lnTo>
                        <a:lnTo>
                          <a:pt x="14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25" y="0"/>
                        </a:lnTo>
                        <a:lnTo>
                          <a:pt x="12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8C8C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2" name="Freeform 282">
                    <a:extLst>
                      <a:ext uri="{FF2B5EF4-FFF2-40B4-BE49-F238E27FC236}">
                        <a16:creationId xmlns:a16="http://schemas.microsoft.com/office/drawing/2014/main" id="{0A780FB8-95AD-4330-9117-CCE4940975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62" cy="64"/>
                  </a:xfrm>
                  <a:custGeom>
                    <a:avLst/>
                    <a:gdLst>
                      <a:gd name="T0" fmla="*/ 0 w 125"/>
                      <a:gd name="T1" fmla="*/ 0 h 127"/>
                      <a:gd name="T2" fmla="*/ 125 w 125"/>
                      <a:gd name="T3" fmla="*/ 0 h 127"/>
                      <a:gd name="T4" fmla="*/ 125 w 125"/>
                      <a:gd name="T5" fmla="*/ 127 h 127"/>
                      <a:gd name="T6" fmla="*/ 0 w 125"/>
                      <a:gd name="T7" fmla="*/ 127 h 127"/>
                      <a:gd name="T8" fmla="*/ 0 w 125"/>
                      <a:gd name="T9" fmla="*/ 0 h 127"/>
                      <a:gd name="T10" fmla="*/ 0 w 125"/>
                      <a:gd name="T11" fmla="*/ 0 h 127"/>
                      <a:gd name="T12" fmla="*/ 107 w 125"/>
                      <a:gd name="T13" fmla="*/ 0 h 127"/>
                      <a:gd name="T14" fmla="*/ 107 w 125"/>
                      <a:gd name="T15" fmla="*/ 127 h 127"/>
                      <a:gd name="T16" fmla="*/ 0 w 125"/>
                      <a:gd name="T17" fmla="*/ 127 h 127"/>
                      <a:gd name="T18" fmla="*/ 0 w 12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5" h="127">
                        <a:moveTo>
                          <a:pt x="0" y="0"/>
                        </a:moveTo>
                        <a:lnTo>
                          <a:pt x="125" y="0"/>
                        </a:lnTo>
                        <a:lnTo>
                          <a:pt x="12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0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7C7C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3" name="Freeform 283">
                    <a:extLst>
                      <a:ext uri="{FF2B5EF4-FFF2-40B4-BE49-F238E27FC236}">
                        <a16:creationId xmlns:a16="http://schemas.microsoft.com/office/drawing/2014/main" id="{97739FCF-D648-4FCD-ABBA-386E8ACBBF4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54" cy="64"/>
                  </a:xfrm>
                  <a:custGeom>
                    <a:avLst/>
                    <a:gdLst>
                      <a:gd name="T0" fmla="*/ 0 w 107"/>
                      <a:gd name="T1" fmla="*/ 0 h 127"/>
                      <a:gd name="T2" fmla="*/ 107 w 107"/>
                      <a:gd name="T3" fmla="*/ 0 h 127"/>
                      <a:gd name="T4" fmla="*/ 107 w 107"/>
                      <a:gd name="T5" fmla="*/ 127 h 127"/>
                      <a:gd name="T6" fmla="*/ 0 w 107"/>
                      <a:gd name="T7" fmla="*/ 127 h 127"/>
                      <a:gd name="T8" fmla="*/ 0 w 107"/>
                      <a:gd name="T9" fmla="*/ 0 h 127"/>
                      <a:gd name="T10" fmla="*/ 0 w 107"/>
                      <a:gd name="T11" fmla="*/ 0 h 127"/>
                      <a:gd name="T12" fmla="*/ 88 w 107"/>
                      <a:gd name="T13" fmla="*/ 0 h 127"/>
                      <a:gd name="T14" fmla="*/ 88 w 107"/>
                      <a:gd name="T15" fmla="*/ 127 h 127"/>
                      <a:gd name="T16" fmla="*/ 0 w 107"/>
                      <a:gd name="T17" fmla="*/ 127 h 127"/>
                      <a:gd name="T18" fmla="*/ 0 w 10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7" h="127"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0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88" y="0"/>
                        </a:lnTo>
                        <a:lnTo>
                          <a:pt x="8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6C6C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4" name="Freeform 284">
                    <a:extLst>
                      <a:ext uri="{FF2B5EF4-FFF2-40B4-BE49-F238E27FC236}">
                        <a16:creationId xmlns:a16="http://schemas.microsoft.com/office/drawing/2014/main" id="{7D185A24-B9C9-4A36-AAF0-3C4FAD7EF35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44" cy="64"/>
                  </a:xfrm>
                  <a:custGeom>
                    <a:avLst/>
                    <a:gdLst>
                      <a:gd name="T0" fmla="*/ 0 w 88"/>
                      <a:gd name="T1" fmla="*/ 0 h 127"/>
                      <a:gd name="T2" fmla="*/ 88 w 88"/>
                      <a:gd name="T3" fmla="*/ 0 h 127"/>
                      <a:gd name="T4" fmla="*/ 88 w 88"/>
                      <a:gd name="T5" fmla="*/ 127 h 127"/>
                      <a:gd name="T6" fmla="*/ 0 w 88"/>
                      <a:gd name="T7" fmla="*/ 127 h 127"/>
                      <a:gd name="T8" fmla="*/ 0 w 88"/>
                      <a:gd name="T9" fmla="*/ 0 h 127"/>
                      <a:gd name="T10" fmla="*/ 0 w 88"/>
                      <a:gd name="T11" fmla="*/ 0 h 127"/>
                      <a:gd name="T12" fmla="*/ 71 w 88"/>
                      <a:gd name="T13" fmla="*/ 0 h 127"/>
                      <a:gd name="T14" fmla="*/ 71 w 88"/>
                      <a:gd name="T15" fmla="*/ 127 h 127"/>
                      <a:gd name="T16" fmla="*/ 0 w 88"/>
                      <a:gd name="T17" fmla="*/ 127 h 127"/>
                      <a:gd name="T18" fmla="*/ 0 w 8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8" h="127">
                        <a:moveTo>
                          <a:pt x="0" y="0"/>
                        </a:moveTo>
                        <a:lnTo>
                          <a:pt x="88" y="0"/>
                        </a:lnTo>
                        <a:lnTo>
                          <a:pt x="8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71" y="0"/>
                        </a:lnTo>
                        <a:lnTo>
                          <a:pt x="7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5C5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5" name="Freeform 285">
                    <a:extLst>
                      <a:ext uri="{FF2B5EF4-FFF2-40B4-BE49-F238E27FC236}">
                        <a16:creationId xmlns:a16="http://schemas.microsoft.com/office/drawing/2014/main" id="{F493D616-E4DB-4091-90A0-E7D9630F5E8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5" cy="64"/>
                  </a:xfrm>
                  <a:custGeom>
                    <a:avLst/>
                    <a:gdLst>
                      <a:gd name="T0" fmla="*/ 0 w 71"/>
                      <a:gd name="T1" fmla="*/ 0 h 127"/>
                      <a:gd name="T2" fmla="*/ 71 w 71"/>
                      <a:gd name="T3" fmla="*/ 0 h 127"/>
                      <a:gd name="T4" fmla="*/ 71 w 71"/>
                      <a:gd name="T5" fmla="*/ 127 h 127"/>
                      <a:gd name="T6" fmla="*/ 0 w 71"/>
                      <a:gd name="T7" fmla="*/ 127 h 127"/>
                      <a:gd name="T8" fmla="*/ 0 w 71"/>
                      <a:gd name="T9" fmla="*/ 0 h 127"/>
                      <a:gd name="T10" fmla="*/ 0 w 71"/>
                      <a:gd name="T11" fmla="*/ 0 h 127"/>
                      <a:gd name="T12" fmla="*/ 53 w 71"/>
                      <a:gd name="T13" fmla="*/ 0 h 127"/>
                      <a:gd name="T14" fmla="*/ 53 w 71"/>
                      <a:gd name="T15" fmla="*/ 127 h 127"/>
                      <a:gd name="T16" fmla="*/ 0 w 71"/>
                      <a:gd name="T17" fmla="*/ 127 h 127"/>
                      <a:gd name="T18" fmla="*/ 0 w 7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127">
                        <a:moveTo>
                          <a:pt x="0" y="0"/>
                        </a:moveTo>
                        <a:lnTo>
                          <a:pt x="71" y="0"/>
                        </a:lnTo>
                        <a:lnTo>
                          <a:pt x="7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3" y="0"/>
                        </a:lnTo>
                        <a:lnTo>
                          <a:pt x="5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4C4C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6" name="Freeform 286">
                    <a:extLst>
                      <a:ext uri="{FF2B5EF4-FFF2-40B4-BE49-F238E27FC236}">
                        <a16:creationId xmlns:a16="http://schemas.microsoft.com/office/drawing/2014/main" id="{5146752A-52BD-4F5E-AB3F-18C843FA319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7" cy="64"/>
                  </a:xfrm>
                  <a:custGeom>
                    <a:avLst/>
                    <a:gdLst>
                      <a:gd name="T0" fmla="*/ 0 w 53"/>
                      <a:gd name="T1" fmla="*/ 0 h 127"/>
                      <a:gd name="T2" fmla="*/ 53 w 53"/>
                      <a:gd name="T3" fmla="*/ 0 h 127"/>
                      <a:gd name="T4" fmla="*/ 53 w 53"/>
                      <a:gd name="T5" fmla="*/ 127 h 127"/>
                      <a:gd name="T6" fmla="*/ 0 w 53"/>
                      <a:gd name="T7" fmla="*/ 127 h 127"/>
                      <a:gd name="T8" fmla="*/ 0 w 53"/>
                      <a:gd name="T9" fmla="*/ 0 h 127"/>
                      <a:gd name="T10" fmla="*/ 0 w 53"/>
                      <a:gd name="T11" fmla="*/ 0 h 127"/>
                      <a:gd name="T12" fmla="*/ 34 w 53"/>
                      <a:gd name="T13" fmla="*/ 0 h 127"/>
                      <a:gd name="T14" fmla="*/ 34 w 53"/>
                      <a:gd name="T15" fmla="*/ 127 h 127"/>
                      <a:gd name="T16" fmla="*/ 0 w 53"/>
                      <a:gd name="T17" fmla="*/ 127 h 127"/>
                      <a:gd name="T18" fmla="*/ 0 w 5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127">
                        <a:moveTo>
                          <a:pt x="0" y="0"/>
                        </a:moveTo>
                        <a:lnTo>
                          <a:pt x="53" y="0"/>
                        </a:lnTo>
                        <a:lnTo>
                          <a:pt x="5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4" y="0"/>
                        </a:lnTo>
                        <a:lnTo>
                          <a:pt x="3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3C3C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7" name="Freeform 287">
                    <a:extLst>
                      <a:ext uri="{FF2B5EF4-FFF2-40B4-BE49-F238E27FC236}">
                        <a16:creationId xmlns:a16="http://schemas.microsoft.com/office/drawing/2014/main" id="{A3121AEE-1AD0-48E8-A215-5611851B5DC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7" cy="64"/>
                  </a:xfrm>
                  <a:custGeom>
                    <a:avLst/>
                    <a:gdLst>
                      <a:gd name="T0" fmla="*/ 0 w 34"/>
                      <a:gd name="T1" fmla="*/ 0 h 127"/>
                      <a:gd name="T2" fmla="*/ 34 w 34"/>
                      <a:gd name="T3" fmla="*/ 0 h 127"/>
                      <a:gd name="T4" fmla="*/ 34 w 34"/>
                      <a:gd name="T5" fmla="*/ 127 h 127"/>
                      <a:gd name="T6" fmla="*/ 0 w 34"/>
                      <a:gd name="T7" fmla="*/ 127 h 127"/>
                      <a:gd name="T8" fmla="*/ 0 w 34"/>
                      <a:gd name="T9" fmla="*/ 0 h 127"/>
                      <a:gd name="T10" fmla="*/ 0 w 34"/>
                      <a:gd name="T11" fmla="*/ 0 h 127"/>
                      <a:gd name="T12" fmla="*/ 17 w 34"/>
                      <a:gd name="T13" fmla="*/ 0 h 127"/>
                      <a:gd name="T14" fmla="*/ 17 w 34"/>
                      <a:gd name="T15" fmla="*/ 127 h 127"/>
                      <a:gd name="T16" fmla="*/ 0 w 34"/>
                      <a:gd name="T17" fmla="*/ 127 h 127"/>
                      <a:gd name="T18" fmla="*/ 0 w 3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" h="127">
                        <a:moveTo>
                          <a:pt x="0" y="0"/>
                        </a:moveTo>
                        <a:lnTo>
                          <a:pt x="34" y="0"/>
                        </a:lnTo>
                        <a:lnTo>
                          <a:pt x="3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7" y="0"/>
                        </a:lnTo>
                        <a:lnTo>
                          <a:pt x="1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2C2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8" name="Freeform 288">
                    <a:extLst>
                      <a:ext uri="{FF2B5EF4-FFF2-40B4-BE49-F238E27FC236}">
                        <a16:creationId xmlns:a16="http://schemas.microsoft.com/office/drawing/2014/main" id="{90082818-96A1-4F19-A98C-1BD2CF4C3C2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8" cy="64"/>
                  </a:xfrm>
                  <a:custGeom>
                    <a:avLst/>
                    <a:gdLst>
                      <a:gd name="T0" fmla="*/ 0 w 17"/>
                      <a:gd name="T1" fmla="*/ 0 h 127"/>
                      <a:gd name="T2" fmla="*/ 17 w 17"/>
                      <a:gd name="T3" fmla="*/ 0 h 127"/>
                      <a:gd name="T4" fmla="*/ 17 w 17"/>
                      <a:gd name="T5" fmla="*/ 127 h 127"/>
                      <a:gd name="T6" fmla="*/ 0 w 17"/>
                      <a:gd name="T7" fmla="*/ 127 h 127"/>
                      <a:gd name="T8" fmla="*/ 0 w 17"/>
                      <a:gd name="T9" fmla="*/ 0 h 127"/>
                      <a:gd name="T10" fmla="*/ 0 w 17"/>
                      <a:gd name="T11" fmla="*/ 0 h 127"/>
                      <a:gd name="T12" fmla="*/ 0 w 17"/>
                      <a:gd name="T13" fmla="*/ 0 h 127"/>
                      <a:gd name="T14" fmla="*/ 0 w 17"/>
                      <a:gd name="T15" fmla="*/ 127 h 127"/>
                      <a:gd name="T16" fmla="*/ 0 w 17"/>
                      <a:gd name="T17" fmla="*/ 127 h 127"/>
                      <a:gd name="T18" fmla="*/ 0 w 1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127">
                        <a:moveTo>
                          <a:pt x="0" y="0"/>
                        </a:moveTo>
                        <a:lnTo>
                          <a:pt x="17" y="0"/>
                        </a:lnTo>
                        <a:lnTo>
                          <a:pt x="1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1C1C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39" name="Freeform 289">
                    <a:extLst>
                      <a:ext uri="{FF2B5EF4-FFF2-40B4-BE49-F238E27FC236}">
                        <a16:creationId xmlns:a16="http://schemas.microsoft.com/office/drawing/2014/main" id="{D3552015-2F78-4BE3-A8B3-C0C3D646B0A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" cy="64"/>
                  </a:xfrm>
                  <a:custGeom>
                    <a:avLst/>
                    <a:gdLst>
                      <a:gd name="T0" fmla="*/ 0 h 127"/>
                      <a:gd name="T1" fmla="*/ 0 h 127"/>
                      <a:gd name="T2" fmla="*/ 127 h 127"/>
                      <a:gd name="T3" fmla="*/ 127 h 127"/>
                      <a:gd name="T4" fmla="*/ 0 h 127"/>
                      <a:gd name="T5" fmla="*/ 0 h 127"/>
                      <a:gd name="T6" fmla="*/ 0 h 127"/>
                      <a:gd name="T7" fmla="*/ 127 h 127"/>
                      <a:gd name="T8" fmla="*/ 127 h 127"/>
                      <a:gd name="T9" fmla="*/ 0 h 12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</a:cxnLst>
                    <a:rect l="0" t="0" r="r" b="b"/>
                    <a:pathLst>
                      <a:path h="12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0" name="Rectangle 290">
                    <a:extLst>
                      <a:ext uri="{FF2B5EF4-FFF2-40B4-BE49-F238E27FC236}">
                        <a16:creationId xmlns:a16="http://schemas.microsoft.com/office/drawing/2014/main" id="{C535DD8B-C288-4AA1-97C3-36A5F9815F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0" y="1435"/>
                    <a:ext cx="340" cy="64"/>
                  </a:xfrm>
                  <a:prstGeom prst="rect">
                    <a:avLst/>
                  </a:prstGeom>
                  <a:noFill/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1" name="Freeform 291">
                    <a:extLst>
                      <a:ext uri="{FF2B5EF4-FFF2-40B4-BE49-F238E27FC236}">
                        <a16:creationId xmlns:a16="http://schemas.microsoft.com/office/drawing/2014/main" id="{36525AF3-4BC5-478B-A130-795E99ADF83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3" y="1451"/>
                    <a:ext cx="334" cy="8"/>
                  </a:xfrm>
                  <a:custGeom>
                    <a:avLst/>
                    <a:gdLst>
                      <a:gd name="T0" fmla="*/ 0 w 670"/>
                      <a:gd name="T1" fmla="*/ 0 h 18"/>
                      <a:gd name="T2" fmla="*/ 670 w 670"/>
                      <a:gd name="T3" fmla="*/ 0 h 18"/>
                      <a:gd name="T4" fmla="*/ 670 w 670"/>
                      <a:gd name="T5" fmla="*/ 18 h 18"/>
                      <a:gd name="T6" fmla="*/ 0 w 670"/>
                      <a:gd name="T7" fmla="*/ 18 h 18"/>
                      <a:gd name="T8" fmla="*/ 0 w 670"/>
                      <a:gd name="T9" fmla="*/ 0 h 18"/>
                      <a:gd name="T10" fmla="*/ 0 w 670"/>
                      <a:gd name="T11" fmla="*/ 4 h 18"/>
                      <a:gd name="T12" fmla="*/ 670 w 670"/>
                      <a:gd name="T13" fmla="*/ 4 h 18"/>
                      <a:gd name="T14" fmla="*/ 670 w 670"/>
                      <a:gd name="T15" fmla="*/ 14 h 18"/>
                      <a:gd name="T16" fmla="*/ 0 w 670"/>
                      <a:gd name="T17" fmla="*/ 14 h 18"/>
                      <a:gd name="T18" fmla="*/ 0 w 670"/>
                      <a:gd name="T19" fmla="*/ 4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0" h="18">
                        <a:moveTo>
                          <a:pt x="0" y="0"/>
                        </a:moveTo>
                        <a:lnTo>
                          <a:pt x="670" y="0"/>
                        </a:lnTo>
                        <a:lnTo>
                          <a:pt x="670" y="18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close/>
                        <a:moveTo>
                          <a:pt x="0" y="4"/>
                        </a:moveTo>
                        <a:lnTo>
                          <a:pt x="670" y="4"/>
                        </a:lnTo>
                        <a:lnTo>
                          <a:pt x="670" y="14"/>
                        </a:lnTo>
                        <a:lnTo>
                          <a:pt x="0" y="1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2" name="Freeform 292">
                    <a:extLst>
                      <a:ext uri="{FF2B5EF4-FFF2-40B4-BE49-F238E27FC236}">
                        <a16:creationId xmlns:a16="http://schemas.microsoft.com/office/drawing/2014/main" id="{8C47620D-E238-4665-8175-49886ECBC8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3" y="1453"/>
                    <a:ext cx="334" cy="4"/>
                  </a:xfrm>
                  <a:custGeom>
                    <a:avLst/>
                    <a:gdLst>
                      <a:gd name="T0" fmla="*/ 0 w 670"/>
                      <a:gd name="T1" fmla="*/ 0 h 10"/>
                      <a:gd name="T2" fmla="*/ 670 w 670"/>
                      <a:gd name="T3" fmla="*/ 0 h 10"/>
                      <a:gd name="T4" fmla="*/ 670 w 670"/>
                      <a:gd name="T5" fmla="*/ 10 h 10"/>
                      <a:gd name="T6" fmla="*/ 0 w 670"/>
                      <a:gd name="T7" fmla="*/ 10 h 10"/>
                      <a:gd name="T8" fmla="*/ 0 w 670"/>
                      <a:gd name="T9" fmla="*/ 0 h 10"/>
                      <a:gd name="T10" fmla="*/ 0 w 670"/>
                      <a:gd name="T11" fmla="*/ 4 h 10"/>
                      <a:gd name="T12" fmla="*/ 670 w 670"/>
                      <a:gd name="T13" fmla="*/ 4 h 10"/>
                      <a:gd name="T14" fmla="*/ 670 w 670"/>
                      <a:gd name="T15" fmla="*/ 4 h 10"/>
                      <a:gd name="T16" fmla="*/ 0 w 670"/>
                      <a:gd name="T17" fmla="*/ 4 h 10"/>
                      <a:gd name="T18" fmla="*/ 0 w 670"/>
                      <a:gd name="T19" fmla="*/ 4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0" h="10">
                        <a:moveTo>
                          <a:pt x="0" y="0"/>
                        </a:moveTo>
                        <a:lnTo>
                          <a:pt x="670" y="0"/>
                        </a:lnTo>
                        <a:lnTo>
                          <a:pt x="670" y="10"/>
                        </a:lnTo>
                        <a:lnTo>
                          <a:pt x="0" y="10"/>
                        </a:lnTo>
                        <a:lnTo>
                          <a:pt x="0" y="0"/>
                        </a:lnTo>
                        <a:close/>
                        <a:moveTo>
                          <a:pt x="0" y="4"/>
                        </a:moveTo>
                        <a:lnTo>
                          <a:pt x="670" y="4"/>
                        </a:lnTo>
                        <a:lnTo>
                          <a:pt x="67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3" name="Rectangle 293">
                    <a:extLst>
                      <a:ext uri="{FF2B5EF4-FFF2-40B4-BE49-F238E27FC236}">
                        <a16:creationId xmlns:a16="http://schemas.microsoft.com/office/drawing/2014/main" id="{B82F724D-8B45-4894-81BE-C846EAAE9F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3" y="1451"/>
                    <a:ext cx="334" cy="8"/>
                  </a:xfrm>
                  <a:prstGeom prst="rect">
                    <a:avLst/>
                  </a:prstGeom>
                  <a:noFill/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4" name="Rectangle 294">
                    <a:extLst>
                      <a:ext uri="{FF2B5EF4-FFF2-40B4-BE49-F238E27FC236}">
                        <a16:creationId xmlns:a16="http://schemas.microsoft.com/office/drawing/2014/main" id="{11A3CC72-01ED-4AF8-A2D4-785948C5E2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1" y="1451"/>
                    <a:ext cx="59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5" name="Freeform 295">
                    <a:extLst>
                      <a:ext uri="{FF2B5EF4-FFF2-40B4-BE49-F238E27FC236}">
                        <a16:creationId xmlns:a16="http://schemas.microsoft.com/office/drawing/2014/main" id="{4345C9FB-A211-4267-A942-4EAC8529396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3" y="1468"/>
                    <a:ext cx="23" cy="22"/>
                  </a:xfrm>
                  <a:custGeom>
                    <a:avLst/>
                    <a:gdLst>
                      <a:gd name="T0" fmla="*/ 0 w 47"/>
                      <a:gd name="T1" fmla="*/ 23 h 44"/>
                      <a:gd name="T2" fmla="*/ 24 w 47"/>
                      <a:gd name="T3" fmla="*/ 0 h 44"/>
                      <a:gd name="T4" fmla="*/ 47 w 47"/>
                      <a:gd name="T5" fmla="*/ 23 h 44"/>
                      <a:gd name="T6" fmla="*/ 24 w 47"/>
                      <a:gd name="T7" fmla="*/ 44 h 44"/>
                      <a:gd name="T8" fmla="*/ 0 w 47"/>
                      <a:gd name="T9" fmla="*/ 23 h 44"/>
                      <a:gd name="T10" fmla="*/ 6 w 47"/>
                      <a:gd name="T11" fmla="*/ 23 h 44"/>
                      <a:gd name="T12" fmla="*/ 25 w 47"/>
                      <a:gd name="T13" fmla="*/ 2 h 44"/>
                      <a:gd name="T14" fmla="*/ 47 w 47"/>
                      <a:gd name="T15" fmla="*/ 23 h 44"/>
                      <a:gd name="T16" fmla="*/ 25 w 47"/>
                      <a:gd name="T17" fmla="*/ 42 h 44"/>
                      <a:gd name="T18" fmla="*/ 6 w 47"/>
                      <a:gd name="T19" fmla="*/ 2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7" h="44">
                        <a:moveTo>
                          <a:pt x="0" y="23"/>
                        </a:moveTo>
                        <a:lnTo>
                          <a:pt x="24" y="0"/>
                        </a:lnTo>
                        <a:lnTo>
                          <a:pt x="47" y="23"/>
                        </a:lnTo>
                        <a:lnTo>
                          <a:pt x="24" y="44"/>
                        </a:lnTo>
                        <a:lnTo>
                          <a:pt x="0" y="23"/>
                        </a:lnTo>
                        <a:close/>
                        <a:moveTo>
                          <a:pt x="6" y="23"/>
                        </a:moveTo>
                        <a:lnTo>
                          <a:pt x="25" y="2"/>
                        </a:lnTo>
                        <a:lnTo>
                          <a:pt x="47" y="23"/>
                        </a:lnTo>
                        <a:lnTo>
                          <a:pt x="25" y="42"/>
                        </a:lnTo>
                        <a:lnTo>
                          <a:pt x="6" y="2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6" name="Freeform 296">
                    <a:extLst>
                      <a:ext uri="{FF2B5EF4-FFF2-40B4-BE49-F238E27FC236}">
                        <a16:creationId xmlns:a16="http://schemas.microsoft.com/office/drawing/2014/main" id="{46401ECB-E4F3-450B-96A5-6183CC71C8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6" y="1469"/>
                    <a:ext cx="20" cy="20"/>
                  </a:xfrm>
                  <a:custGeom>
                    <a:avLst/>
                    <a:gdLst>
                      <a:gd name="T0" fmla="*/ 0 w 41"/>
                      <a:gd name="T1" fmla="*/ 21 h 40"/>
                      <a:gd name="T2" fmla="*/ 19 w 41"/>
                      <a:gd name="T3" fmla="*/ 0 h 40"/>
                      <a:gd name="T4" fmla="*/ 41 w 41"/>
                      <a:gd name="T5" fmla="*/ 21 h 40"/>
                      <a:gd name="T6" fmla="*/ 19 w 41"/>
                      <a:gd name="T7" fmla="*/ 40 h 40"/>
                      <a:gd name="T8" fmla="*/ 0 w 41"/>
                      <a:gd name="T9" fmla="*/ 21 h 40"/>
                      <a:gd name="T10" fmla="*/ 6 w 41"/>
                      <a:gd name="T11" fmla="*/ 21 h 40"/>
                      <a:gd name="T12" fmla="*/ 23 w 41"/>
                      <a:gd name="T13" fmla="*/ 4 h 40"/>
                      <a:gd name="T14" fmla="*/ 41 w 41"/>
                      <a:gd name="T15" fmla="*/ 21 h 40"/>
                      <a:gd name="T16" fmla="*/ 23 w 41"/>
                      <a:gd name="T17" fmla="*/ 36 h 40"/>
                      <a:gd name="T18" fmla="*/ 6 w 41"/>
                      <a:gd name="T19" fmla="*/ 21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" h="40">
                        <a:moveTo>
                          <a:pt x="0" y="21"/>
                        </a:moveTo>
                        <a:lnTo>
                          <a:pt x="19" y="0"/>
                        </a:lnTo>
                        <a:lnTo>
                          <a:pt x="41" y="21"/>
                        </a:lnTo>
                        <a:lnTo>
                          <a:pt x="19" y="40"/>
                        </a:lnTo>
                        <a:lnTo>
                          <a:pt x="0" y="21"/>
                        </a:lnTo>
                        <a:close/>
                        <a:moveTo>
                          <a:pt x="6" y="21"/>
                        </a:moveTo>
                        <a:lnTo>
                          <a:pt x="23" y="4"/>
                        </a:lnTo>
                        <a:lnTo>
                          <a:pt x="41" y="21"/>
                        </a:lnTo>
                        <a:lnTo>
                          <a:pt x="23" y="36"/>
                        </a:lnTo>
                        <a:lnTo>
                          <a:pt x="6" y="21"/>
                        </a:lnTo>
                        <a:close/>
                      </a:path>
                    </a:pathLst>
                  </a:custGeom>
                  <a:solidFill>
                    <a:srgbClr val="A3A3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7" name="Freeform 297">
                    <a:extLst>
                      <a:ext uri="{FF2B5EF4-FFF2-40B4-BE49-F238E27FC236}">
                        <a16:creationId xmlns:a16="http://schemas.microsoft.com/office/drawing/2014/main" id="{EEC75133-902B-48DC-AC75-0DFE1D578DF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9" y="1471"/>
                    <a:ext cx="17" cy="16"/>
                  </a:xfrm>
                  <a:custGeom>
                    <a:avLst/>
                    <a:gdLst>
                      <a:gd name="T0" fmla="*/ 0 w 35"/>
                      <a:gd name="T1" fmla="*/ 17 h 32"/>
                      <a:gd name="T2" fmla="*/ 17 w 35"/>
                      <a:gd name="T3" fmla="*/ 0 h 32"/>
                      <a:gd name="T4" fmla="*/ 35 w 35"/>
                      <a:gd name="T5" fmla="*/ 17 h 32"/>
                      <a:gd name="T6" fmla="*/ 17 w 35"/>
                      <a:gd name="T7" fmla="*/ 32 h 32"/>
                      <a:gd name="T8" fmla="*/ 0 w 35"/>
                      <a:gd name="T9" fmla="*/ 17 h 32"/>
                      <a:gd name="T10" fmla="*/ 6 w 35"/>
                      <a:gd name="T11" fmla="*/ 17 h 32"/>
                      <a:gd name="T12" fmla="*/ 19 w 35"/>
                      <a:gd name="T13" fmla="*/ 2 h 32"/>
                      <a:gd name="T14" fmla="*/ 35 w 35"/>
                      <a:gd name="T15" fmla="*/ 17 h 32"/>
                      <a:gd name="T16" fmla="*/ 19 w 35"/>
                      <a:gd name="T17" fmla="*/ 30 h 32"/>
                      <a:gd name="T18" fmla="*/ 6 w 35"/>
                      <a:gd name="T19" fmla="*/ 17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" h="32">
                        <a:moveTo>
                          <a:pt x="0" y="17"/>
                        </a:moveTo>
                        <a:lnTo>
                          <a:pt x="17" y="0"/>
                        </a:lnTo>
                        <a:lnTo>
                          <a:pt x="35" y="17"/>
                        </a:lnTo>
                        <a:lnTo>
                          <a:pt x="17" y="32"/>
                        </a:lnTo>
                        <a:lnTo>
                          <a:pt x="0" y="17"/>
                        </a:lnTo>
                        <a:close/>
                        <a:moveTo>
                          <a:pt x="6" y="17"/>
                        </a:moveTo>
                        <a:lnTo>
                          <a:pt x="19" y="2"/>
                        </a:lnTo>
                        <a:lnTo>
                          <a:pt x="35" y="17"/>
                        </a:lnTo>
                        <a:lnTo>
                          <a:pt x="19" y="30"/>
                        </a:lnTo>
                        <a:lnTo>
                          <a:pt x="6" y="17"/>
                        </a:lnTo>
                        <a:close/>
                      </a:path>
                    </a:pathLst>
                  </a:custGeom>
                  <a:solidFill>
                    <a:srgbClr val="AEAEA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8" name="Freeform 298">
                    <a:extLst>
                      <a:ext uri="{FF2B5EF4-FFF2-40B4-BE49-F238E27FC236}">
                        <a16:creationId xmlns:a16="http://schemas.microsoft.com/office/drawing/2014/main" id="{140B7411-5AC0-470B-9795-9EC34B1103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82" y="1472"/>
                    <a:ext cx="14" cy="14"/>
                  </a:xfrm>
                  <a:custGeom>
                    <a:avLst/>
                    <a:gdLst>
                      <a:gd name="T0" fmla="*/ 0 w 29"/>
                      <a:gd name="T1" fmla="*/ 15 h 28"/>
                      <a:gd name="T2" fmla="*/ 13 w 29"/>
                      <a:gd name="T3" fmla="*/ 0 h 28"/>
                      <a:gd name="T4" fmla="*/ 29 w 29"/>
                      <a:gd name="T5" fmla="*/ 15 h 28"/>
                      <a:gd name="T6" fmla="*/ 13 w 29"/>
                      <a:gd name="T7" fmla="*/ 28 h 28"/>
                      <a:gd name="T8" fmla="*/ 0 w 29"/>
                      <a:gd name="T9" fmla="*/ 15 h 28"/>
                      <a:gd name="T10" fmla="*/ 6 w 29"/>
                      <a:gd name="T11" fmla="*/ 15 h 28"/>
                      <a:gd name="T12" fmla="*/ 17 w 29"/>
                      <a:gd name="T13" fmla="*/ 3 h 28"/>
                      <a:gd name="T14" fmla="*/ 29 w 29"/>
                      <a:gd name="T15" fmla="*/ 15 h 28"/>
                      <a:gd name="T16" fmla="*/ 17 w 29"/>
                      <a:gd name="T17" fmla="*/ 25 h 28"/>
                      <a:gd name="T18" fmla="*/ 6 w 29"/>
                      <a:gd name="T19" fmla="*/ 15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9" h="28">
                        <a:moveTo>
                          <a:pt x="0" y="15"/>
                        </a:moveTo>
                        <a:lnTo>
                          <a:pt x="13" y="0"/>
                        </a:lnTo>
                        <a:lnTo>
                          <a:pt x="29" y="15"/>
                        </a:lnTo>
                        <a:lnTo>
                          <a:pt x="13" y="28"/>
                        </a:lnTo>
                        <a:lnTo>
                          <a:pt x="0" y="15"/>
                        </a:lnTo>
                        <a:close/>
                        <a:moveTo>
                          <a:pt x="6" y="15"/>
                        </a:moveTo>
                        <a:lnTo>
                          <a:pt x="17" y="3"/>
                        </a:lnTo>
                        <a:lnTo>
                          <a:pt x="29" y="15"/>
                        </a:lnTo>
                        <a:lnTo>
                          <a:pt x="17" y="25"/>
                        </a:lnTo>
                        <a:lnTo>
                          <a:pt x="6" y="15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49" name="Freeform 299">
                    <a:extLst>
                      <a:ext uri="{FF2B5EF4-FFF2-40B4-BE49-F238E27FC236}">
                        <a16:creationId xmlns:a16="http://schemas.microsoft.com/office/drawing/2014/main" id="{DED46D44-4A27-4B9E-B44D-0BDEC8DBD03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85" y="1474"/>
                    <a:ext cx="11" cy="10"/>
                  </a:xfrm>
                  <a:custGeom>
                    <a:avLst/>
                    <a:gdLst>
                      <a:gd name="T0" fmla="*/ 0 w 23"/>
                      <a:gd name="T1" fmla="*/ 12 h 22"/>
                      <a:gd name="T2" fmla="*/ 11 w 23"/>
                      <a:gd name="T3" fmla="*/ 0 h 22"/>
                      <a:gd name="T4" fmla="*/ 23 w 23"/>
                      <a:gd name="T5" fmla="*/ 12 h 22"/>
                      <a:gd name="T6" fmla="*/ 11 w 23"/>
                      <a:gd name="T7" fmla="*/ 22 h 22"/>
                      <a:gd name="T8" fmla="*/ 0 w 23"/>
                      <a:gd name="T9" fmla="*/ 12 h 22"/>
                      <a:gd name="T10" fmla="*/ 5 w 23"/>
                      <a:gd name="T11" fmla="*/ 12 h 22"/>
                      <a:gd name="T12" fmla="*/ 13 w 23"/>
                      <a:gd name="T13" fmla="*/ 2 h 22"/>
                      <a:gd name="T14" fmla="*/ 23 w 23"/>
                      <a:gd name="T15" fmla="*/ 12 h 22"/>
                      <a:gd name="T16" fmla="*/ 13 w 23"/>
                      <a:gd name="T17" fmla="*/ 20 h 22"/>
                      <a:gd name="T18" fmla="*/ 5 w 23"/>
                      <a:gd name="T19" fmla="*/ 1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" h="22">
                        <a:moveTo>
                          <a:pt x="0" y="12"/>
                        </a:moveTo>
                        <a:lnTo>
                          <a:pt x="11" y="0"/>
                        </a:lnTo>
                        <a:lnTo>
                          <a:pt x="23" y="12"/>
                        </a:lnTo>
                        <a:lnTo>
                          <a:pt x="11" y="22"/>
                        </a:lnTo>
                        <a:lnTo>
                          <a:pt x="0" y="12"/>
                        </a:lnTo>
                        <a:close/>
                        <a:moveTo>
                          <a:pt x="5" y="12"/>
                        </a:moveTo>
                        <a:lnTo>
                          <a:pt x="13" y="2"/>
                        </a:lnTo>
                        <a:lnTo>
                          <a:pt x="23" y="12"/>
                        </a:lnTo>
                        <a:lnTo>
                          <a:pt x="13" y="20"/>
                        </a:lnTo>
                        <a:lnTo>
                          <a:pt x="5" y="12"/>
                        </a:lnTo>
                        <a:close/>
                      </a:path>
                    </a:pathLst>
                  </a:custGeom>
                  <a:solidFill>
                    <a:srgbClr val="C9C9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0" name="Freeform 300">
                    <a:extLst>
                      <a:ext uri="{FF2B5EF4-FFF2-40B4-BE49-F238E27FC236}">
                        <a16:creationId xmlns:a16="http://schemas.microsoft.com/office/drawing/2014/main" id="{DD2F1CDB-79B8-4CE2-B6D7-A30DCF5F31E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88" y="1475"/>
                    <a:ext cx="8" cy="8"/>
                  </a:xfrm>
                  <a:custGeom>
                    <a:avLst/>
                    <a:gdLst>
                      <a:gd name="T0" fmla="*/ 0 w 18"/>
                      <a:gd name="T1" fmla="*/ 10 h 18"/>
                      <a:gd name="T2" fmla="*/ 8 w 18"/>
                      <a:gd name="T3" fmla="*/ 0 h 18"/>
                      <a:gd name="T4" fmla="*/ 18 w 18"/>
                      <a:gd name="T5" fmla="*/ 10 h 18"/>
                      <a:gd name="T6" fmla="*/ 8 w 18"/>
                      <a:gd name="T7" fmla="*/ 18 h 18"/>
                      <a:gd name="T8" fmla="*/ 0 w 18"/>
                      <a:gd name="T9" fmla="*/ 10 h 18"/>
                      <a:gd name="T10" fmla="*/ 6 w 18"/>
                      <a:gd name="T11" fmla="*/ 10 h 18"/>
                      <a:gd name="T12" fmla="*/ 12 w 18"/>
                      <a:gd name="T13" fmla="*/ 4 h 18"/>
                      <a:gd name="T14" fmla="*/ 18 w 18"/>
                      <a:gd name="T15" fmla="*/ 10 h 18"/>
                      <a:gd name="T16" fmla="*/ 12 w 18"/>
                      <a:gd name="T17" fmla="*/ 14 h 18"/>
                      <a:gd name="T18" fmla="*/ 6 w 18"/>
                      <a:gd name="T19" fmla="*/ 1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8" y="0"/>
                        </a:lnTo>
                        <a:lnTo>
                          <a:pt x="18" y="10"/>
                        </a:lnTo>
                        <a:lnTo>
                          <a:pt x="8" y="18"/>
                        </a:lnTo>
                        <a:lnTo>
                          <a:pt x="0" y="10"/>
                        </a:lnTo>
                        <a:close/>
                        <a:moveTo>
                          <a:pt x="6" y="10"/>
                        </a:moveTo>
                        <a:lnTo>
                          <a:pt x="12" y="4"/>
                        </a:lnTo>
                        <a:lnTo>
                          <a:pt x="18" y="10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1" name="Freeform 301">
                    <a:extLst>
                      <a:ext uri="{FF2B5EF4-FFF2-40B4-BE49-F238E27FC236}">
                        <a16:creationId xmlns:a16="http://schemas.microsoft.com/office/drawing/2014/main" id="{6AE91DBE-476F-4698-9116-0F0BFEC0E68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91" y="1477"/>
                    <a:ext cx="5" cy="4"/>
                  </a:xfrm>
                  <a:custGeom>
                    <a:avLst/>
                    <a:gdLst>
                      <a:gd name="T0" fmla="*/ 0 w 12"/>
                      <a:gd name="T1" fmla="*/ 6 h 10"/>
                      <a:gd name="T2" fmla="*/ 6 w 12"/>
                      <a:gd name="T3" fmla="*/ 0 h 10"/>
                      <a:gd name="T4" fmla="*/ 12 w 12"/>
                      <a:gd name="T5" fmla="*/ 6 h 10"/>
                      <a:gd name="T6" fmla="*/ 6 w 12"/>
                      <a:gd name="T7" fmla="*/ 10 h 10"/>
                      <a:gd name="T8" fmla="*/ 0 w 12"/>
                      <a:gd name="T9" fmla="*/ 6 h 10"/>
                      <a:gd name="T10" fmla="*/ 6 w 12"/>
                      <a:gd name="T11" fmla="*/ 6 h 10"/>
                      <a:gd name="T12" fmla="*/ 8 w 12"/>
                      <a:gd name="T13" fmla="*/ 2 h 10"/>
                      <a:gd name="T14" fmla="*/ 12 w 12"/>
                      <a:gd name="T15" fmla="*/ 6 h 10"/>
                      <a:gd name="T16" fmla="*/ 8 w 12"/>
                      <a:gd name="T17" fmla="*/ 8 h 10"/>
                      <a:gd name="T18" fmla="*/ 6 w 12"/>
                      <a:gd name="T1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0">
                        <a:moveTo>
                          <a:pt x="0" y="6"/>
                        </a:move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6" y="10"/>
                        </a:lnTo>
                        <a:lnTo>
                          <a:pt x="0" y="6"/>
                        </a:lnTo>
                        <a:close/>
                        <a:moveTo>
                          <a:pt x="6" y="6"/>
                        </a:moveTo>
                        <a:lnTo>
                          <a:pt x="8" y="2"/>
                        </a:lnTo>
                        <a:lnTo>
                          <a:pt x="12" y="6"/>
                        </a:lnTo>
                        <a:lnTo>
                          <a:pt x="8" y="8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2" name="Freeform 302">
                    <a:extLst>
                      <a:ext uri="{FF2B5EF4-FFF2-40B4-BE49-F238E27FC236}">
                        <a16:creationId xmlns:a16="http://schemas.microsoft.com/office/drawing/2014/main" id="{8575A311-CF67-4377-A9CC-144FC1E68F4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93" y="1478"/>
                    <a:ext cx="3" cy="2"/>
                  </a:xfrm>
                  <a:custGeom>
                    <a:avLst/>
                    <a:gdLst>
                      <a:gd name="T0" fmla="*/ 0 w 6"/>
                      <a:gd name="T1" fmla="*/ 4 h 6"/>
                      <a:gd name="T2" fmla="*/ 2 w 6"/>
                      <a:gd name="T3" fmla="*/ 0 h 6"/>
                      <a:gd name="T4" fmla="*/ 6 w 6"/>
                      <a:gd name="T5" fmla="*/ 4 h 6"/>
                      <a:gd name="T6" fmla="*/ 2 w 6"/>
                      <a:gd name="T7" fmla="*/ 6 h 6"/>
                      <a:gd name="T8" fmla="*/ 0 w 6"/>
                      <a:gd name="T9" fmla="*/ 4 h 6"/>
                      <a:gd name="T10" fmla="*/ 6 w 6"/>
                      <a:gd name="T11" fmla="*/ 4 h 6"/>
                      <a:gd name="T12" fmla="*/ 6 w 6"/>
                      <a:gd name="T13" fmla="*/ 4 h 6"/>
                      <a:gd name="T14" fmla="*/ 6 w 6"/>
                      <a:gd name="T15" fmla="*/ 4 h 6"/>
                      <a:gd name="T16" fmla="*/ 6 w 6"/>
                      <a:gd name="T17" fmla="*/ 4 h 6"/>
                      <a:gd name="T18" fmla="*/ 6 w 6"/>
                      <a:gd name="T19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6">
                        <a:moveTo>
                          <a:pt x="0" y="4"/>
                        </a:moveTo>
                        <a:lnTo>
                          <a:pt x="2" y="0"/>
                        </a:lnTo>
                        <a:lnTo>
                          <a:pt x="6" y="4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close/>
                        <a:moveTo>
                          <a:pt x="6" y="4"/>
                        </a:move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3" name="Freeform 303">
                    <a:extLst>
                      <a:ext uri="{FF2B5EF4-FFF2-40B4-BE49-F238E27FC236}">
                        <a16:creationId xmlns:a16="http://schemas.microsoft.com/office/drawing/2014/main" id="{466D6570-59A2-40E4-B344-E12B1B615C2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2" y="1480"/>
                    <a:ext cx="32" cy="9"/>
                  </a:xfrm>
                  <a:custGeom>
                    <a:avLst/>
                    <a:gdLst>
                      <a:gd name="T0" fmla="*/ 0 w 66"/>
                      <a:gd name="T1" fmla="*/ 0 h 17"/>
                      <a:gd name="T2" fmla="*/ 66 w 66"/>
                      <a:gd name="T3" fmla="*/ 0 h 17"/>
                      <a:gd name="T4" fmla="*/ 66 w 66"/>
                      <a:gd name="T5" fmla="*/ 17 h 17"/>
                      <a:gd name="T6" fmla="*/ 0 w 66"/>
                      <a:gd name="T7" fmla="*/ 17 h 17"/>
                      <a:gd name="T8" fmla="*/ 0 w 66"/>
                      <a:gd name="T9" fmla="*/ 0 h 17"/>
                      <a:gd name="T10" fmla="*/ 4 w 66"/>
                      <a:gd name="T11" fmla="*/ 0 h 17"/>
                      <a:gd name="T12" fmla="*/ 62 w 66"/>
                      <a:gd name="T13" fmla="*/ 0 h 17"/>
                      <a:gd name="T14" fmla="*/ 62 w 66"/>
                      <a:gd name="T15" fmla="*/ 17 h 17"/>
                      <a:gd name="T16" fmla="*/ 4 w 66"/>
                      <a:gd name="T17" fmla="*/ 17 h 17"/>
                      <a:gd name="T18" fmla="*/ 4 w 6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6" h="17">
                        <a:moveTo>
                          <a:pt x="0" y="0"/>
                        </a:moveTo>
                        <a:lnTo>
                          <a:pt x="66" y="0"/>
                        </a:lnTo>
                        <a:lnTo>
                          <a:pt x="6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62" y="0"/>
                        </a:lnTo>
                        <a:lnTo>
                          <a:pt x="6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4" name="Freeform 304">
                    <a:extLst>
                      <a:ext uri="{FF2B5EF4-FFF2-40B4-BE49-F238E27FC236}">
                        <a16:creationId xmlns:a16="http://schemas.microsoft.com/office/drawing/2014/main" id="{609168F3-841A-4F1E-AFB9-FA298051F3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4" y="1480"/>
                    <a:ext cx="28" cy="9"/>
                  </a:xfrm>
                  <a:custGeom>
                    <a:avLst/>
                    <a:gdLst>
                      <a:gd name="T0" fmla="*/ 0 w 58"/>
                      <a:gd name="T1" fmla="*/ 0 h 17"/>
                      <a:gd name="T2" fmla="*/ 58 w 58"/>
                      <a:gd name="T3" fmla="*/ 0 h 17"/>
                      <a:gd name="T4" fmla="*/ 58 w 58"/>
                      <a:gd name="T5" fmla="*/ 17 h 17"/>
                      <a:gd name="T6" fmla="*/ 0 w 58"/>
                      <a:gd name="T7" fmla="*/ 17 h 17"/>
                      <a:gd name="T8" fmla="*/ 0 w 58"/>
                      <a:gd name="T9" fmla="*/ 0 h 17"/>
                      <a:gd name="T10" fmla="*/ 4 w 58"/>
                      <a:gd name="T11" fmla="*/ 0 h 17"/>
                      <a:gd name="T12" fmla="*/ 54 w 58"/>
                      <a:gd name="T13" fmla="*/ 0 h 17"/>
                      <a:gd name="T14" fmla="*/ 54 w 58"/>
                      <a:gd name="T15" fmla="*/ 17 h 17"/>
                      <a:gd name="T16" fmla="*/ 4 w 58"/>
                      <a:gd name="T17" fmla="*/ 17 h 17"/>
                      <a:gd name="T18" fmla="*/ 4 w 5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17">
                        <a:moveTo>
                          <a:pt x="0" y="0"/>
                        </a:moveTo>
                        <a:lnTo>
                          <a:pt x="58" y="0"/>
                        </a:lnTo>
                        <a:lnTo>
                          <a:pt x="5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54" y="0"/>
                        </a:lnTo>
                        <a:lnTo>
                          <a:pt x="5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1111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5" name="Freeform 305">
                    <a:extLst>
                      <a:ext uri="{FF2B5EF4-FFF2-40B4-BE49-F238E27FC236}">
                        <a16:creationId xmlns:a16="http://schemas.microsoft.com/office/drawing/2014/main" id="{510D4AEC-26EE-434C-9D44-E3B4BCF03B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6" y="1480"/>
                    <a:ext cx="25" cy="9"/>
                  </a:xfrm>
                  <a:custGeom>
                    <a:avLst/>
                    <a:gdLst>
                      <a:gd name="T0" fmla="*/ 0 w 50"/>
                      <a:gd name="T1" fmla="*/ 0 h 17"/>
                      <a:gd name="T2" fmla="*/ 50 w 50"/>
                      <a:gd name="T3" fmla="*/ 0 h 17"/>
                      <a:gd name="T4" fmla="*/ 50 w 50"/>
                      <a:gd name="T5" fmla="*/ 17 h 17"/>
                      <a:gd name="T6" fmla="*/ 0 w 50"/>
                      <a:gd name="T7" fmla="*/ 17 h 17"/>
                      <a:gd name="T8" fmla="*/ 0 w 50"/>
                      <a:gd name="T9" fmla="*/ 0 h 17"/>
                      <a:gd name="T10" fmla="*/ 2 w 50"/>
                      <a:gd name="T11" fmla="*/ 0 h 17"/>
                      <a:gd name="T12" fmla="*/ 48 w 50"/>
                      <a:gd name="T13" fmla="*/ 0 h 17"/>
                      <a:gd name="T14" fmla="*/ 48 w 50"/>
                      <a:gd name="T15" fmla="*/ 17 h 17"/>
                      <a:gd name="T16" fmla="*/ 2 w 50"/>
                      <a:gd name="T17" fmla="*/ 17 h 17"/>
                      <a:gd name="T18" fmla="*/ 2 w 50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" h="17">
                        <a:moveTo>
                          <a:pt x="0" y="0"/>
                        </a:moveTo>
                        <a:lnTo>
                          <a:pt x="50" y="0"/>
                        </a:lnTo>
                        <a:lnTo>
                          <a:pt x="50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2" y="0"/>
                        </a:moveTo>
                        <a:lnTo>
                          <a:pt x="48" y="0"/>
                        </a:lnTo>
                        <a:lnTo>
                          <a:pt x="48" y="17"/>
                        </a:lnTo>
                        <a:lnTo>
                          <a:pt x="2" y="17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2424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6" name="Freeform 306">
                    <a:extLst>
                      <a:ext uri="{FF2B5EF4-FFF2-40B4-BE49-F238E27FC236}">
                        <a16:creationId xmlns:a16="http://schemas.microsoft.com/office/drawing/2014/main" id="{3AAF5646-5CE8-45F3-88A1-D5C467A01AE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6" y="1480"/>
                    <a:ext cx="24" cy="9"/>
                  </a:xfrm>
                  <a:custGeom>
                    <a:avLst/>
                    <a:gdLst>
                      <a:gd name="T0" fmla="*/ 0 w 46"/>
                      <a:gd name="T1" fmla="*/ 0 h 17"/>
                      <a:gd name="T2" fmla="*/ 46 w 46"/>
                      <a:gd name="T3" fmla="*/ 0 h 17"/>
                      <a:gd name="T4" fmla="*/ 46 w 46"/>
                      <a:gd name="T5" fmla="*/ 17 h 17"/>
                      <a:gd name="T6" fmla="*/ 0 w 46"/>
                      <a:gd name="T7" fmla="*/ 17 h 17"/>
                      <a:gd name="T8" fmla="*/ 0 w 46"/>
                      <a:gd name="T9" fmla="*/ 0 h 17"/>
                      <a:gd name="T10" fmla="*/ 4 w 46"/>
                      <a:gd name="T11" fmla="*/ 0 h 17"/>
                      <a:gd name="T12" fmla="*/ 42 w 46"/>
                      <a:gd name="T13" fmla="*/ 0 h 17"/>
                      <a:gd name="T14" fmla="*/ 42 w 46"/>
                      <a:gd name="T15" fmla="*/ 17 h 17"/>
                      <a:gd name="T16" fmla="*/ 4 w 46"/>
                      <a:gd name="T17" fmla="*/ 17 h 17"/>
                      <a:gd name="T18" fmla="*/ 4 w 4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17">
                        <a:moveTo>
                          <a:pt x="0" y="0"/>
                        </a:moveTo>
                        <a:lnTo>
                          <a:pt x="46" y="0"/>
                        </a:lnTo>
                        <a:lnTo>
                          <a:pt x="4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42" y="0"/>
                        </a:lnTo>
                        <a:lnTo>
                          <a:pt x="4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39393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7" name="Freeform 307">
                    <a:extLst>
                      <a:ext uri="{FF2B5EF4-FFF2-40B4-BE49-F238E27FC236}">
                        <a16:creationId xmlns:a16="http://schemas.microsoft.com/office/drawing/2014/main" id="{00FCF905-83C3-4EA5-A900-0D944957FEE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8" y="1480"/>
                    <a:ext cx="20" cy="9"/>
                  </a:xfrm>
                  <a:custGeom>
                    <a:avLst/>
                    <a:gdLst>
                      <a:gd name="T0" fmla="*/ 0 w 38"/>
                      <a:gd name="T1" fmla="*/ 0 h 17"/>
                      <a:gd name="T2" fmla="*/ 38 w 38"/>
                      <a:gd name="T3" fmla="*/ 0 h 17"/>
                      <a:gd name="T4" fmla="*/ 38 w 38"/>
                      <a:gd name="T5" fmla="*/ 17 h 17"/>
                      <a:gd name="T6" fmla="*/ 0 w 38"/>
                      <a:gd name="T7" fmla="*/ 17 h 17"/>
                      <a:gd name="T8" fmla="*/ 0 w 38"/>
                      <a:gd name="T9" fmla="*/ 0 h 17"/>
                      <a:gd name="T10" fmla="*/ 4 w 38"/>
                      <a:gd name="T11" fmla="*/ 0 h 17"/>
                      <a:gd name="T12" fmla="*/ 34 w 38"/>
                      <a:gd name="T13" fmla="*/ 0 h 17"/>
                      <a:gd name="T14" fmla="*/ 34 w 38"/>
                      <a:gd name="T15" fmla="*/ 17 h 17"/>
                      <a:gd name="T16" fmla="*/ 4 w 38"/>
                      <a:gd name="T17" fmla="*/ 17 h 17"/>
                      <a:gd name="T18" fmla="*/ 4 w 3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8" h="17">
                        <a:moveTo>
                          <a:pt x="0" y="0"/>
                        </a:moveTo>
                        <a:lnTo>
                          <a:pt x="38" y="0"/>
                        </a:lnTo>
                        <a:lnTo>
                          <a:pt x="3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34" y="0"/>
                        </a:lnTo>
                        <a:lnTo>
                          <a:pt x="3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53535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8" name="Freeform 308">
                    <a:extLst>
                      <a:ext uri="{FF2B5EF4-FFF2-40B4-BE49-F238E27FC236}">
                        <a16:creationId xmlns:a16="http://schemas.microsoft.com/office/drawing/2014/main" id="{E1354ECF-55D5-4A71-9F7C-3618787D96A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0" y="1480"/>
                    <a:ext cx="16" cy="9"/>
                  </a:xfrm>
                  <a:custGeom>
                    <a:avLst/>
                    <a:gdLst>
                      <a:gd name="T0" fmla="*/ 0 w 30"/>
                      <a:gd name="T1" fmla="*/ 0 h 17"/>
                      <a:gd name="T2" fmla="*/ 30 w 30"/>
                      <a:gd name="T3" fmla="*/ 0 h 17"/>
                      <a:gd name="T4" fmla="*/ 30 w 30"/>
                      <a:gd name="T5" fmla="*/ 17 h 17"/>
                      <a:gd name="T6" fmla="*/ 0 w 30"/>
                      <a:gd name="T7" fmla="*/ 17 h 17"/>
                      <a:gd name="T8" fmla="*/ 0 w 30"/>
                      <a:gd name="T9" fmla="*/ 0 h 17"/>
                      <a:gd name="T10" fmla="*/ 4 w 30"/>
                      <a:gd name="T11" fmla="*/ 0 h 17"/>
                      <a:gd name="T12" fmla="*/ 27 w 30"/>
                      <a:gd name="T13" fmla="*/ 0 h 17"/>
                      <a:gd name="T14" fmla="*/ 27 w 30"/>
                      <a:gd name="T15" fmla="*/ 17 h 17"/>
                      <a:gd name="T16" fmla="*/ 4 w 30"/>
                      <a:gd name="T17" fmla="*/ 17 h 17"/>
                      <a:gd name="T18" fmla="*/ 4 w 30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0" h="17">
                        <a:moveTo>
                          <a:pt x="0" y="0"/>
                        </a:moveTo>
                        <a:lnTo>
                          <a:pt x="30" y="0"/>
                        </a:lnTo>
                        <a:lnTo>
                          <a:pt x="30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27" y="0"/>
                        </a:lnTo>
                        <a:lnTo>
                          <a:pt x="27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59" name="Freeform 309">
                    <a:extLst>
                      <a:ext uri="{FF2B5EF4-FFF2-40B4-BE49-F238E27FC236}">
                        <a16:creationId xmlns:a16="http://schemas.microsoft.com/office/drawing/2014/main" id="{000FE7FF-596B-46AD-844A-EC312759D7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2" y="1480"/>
                    <a:ext cx="12" cy="9"/>
                  </a:xfrm>
                  <a:custGeom>
                    <a:avLst/>
                    <a:gdLst>
                      <a:gd name="T0" fmla="*/ 0 w 23"/>
                      <a:gd name="T1" fmla="*/ 0 h 17"/>
                      <a:gd name="T2" fmla="*/ 23 w 23"/>
                      <a:gd name="T3" fmla="*/ 0 h 17"/>
                      <a:gd name="T4" fmla="*/ 23 w 23"/>
                      <a:gd name="T5" fmla="*/ 17 h 17"/>
                      <a:gd name="T6" fmla="*/ 0 w 23"/>
                      <a:gd name="T7" fmla="*/ 17 h 17"/>
                      <a:gd name="T8" fmla="*/ 0 w 23"/>
                      <a:gd name="T9" fmla="*/ 0 h 17"/>
                      <a:gd name="T10" fmla="*/ 3 w 23"/>
                      <a:gd name="T11" fmla="*/ 0 h 17"/>
                      <a:gd name="T12" fmla="*/ 19 w 23"/>
                      <a:gd name="T13" fmla="*/ 0 h 17"/>
                      <a:gd name="T14" fmla="*/ 19 w 23"/>
                      <a:gd name="T15" fmla="*/ 17 h 17"/>
                      <a:gd name="T16" fmla="*/ 3 w 23"/>
                      <a:gd name="T17" fmla="*/ 17 h 17"/>
                      <a:gd name="T18" fmla="*/ 3 w 23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" h="17">
                        <a:moveTo>
                          <a:pt x="0" y="0"/>
                        </a:moveTo>
                        <a:lnTo>
                          <a:pt x="23" y="0"/>
                        </a:lnTo>
                        <a:lnTo>
                          <a:pt x="23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3" y="0"/>
                        </a:moveTo>
                        <a:lnTo>
                          <a:pt x="19" y="0"/>
                        </a:lnTo>
                        <a:lnTo>
                          <a:pt x="19" y="17"/>
                        </a:lnTo>
                        <a:lnTo>
                          <a:pt x="3" y="17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7E7E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0" name="Freeform 310">
                    <a:extLst>
                      <a:ext uri="{FF2B5EF4-FFF2-40B4-BE49-F238E27FC236}">
                        <a16:creationId xmlns:a16="http://schemas.microsoft.com/office/drawing/2014/main" id="{C2E116D7-02E1-4E52-AB4D-92ADA2B3C5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4" y="1480"/>
                    <a:ext cx="8" cy="9"/>
                  </a:xfrm>
                  <a:custGeom>
                    <a:avLst/>
                    <a:gdLst>
                      <a:gd name="T0" fmla="*/ 0 w 16"/>
                      <a:gd name="T1" fmla="*/ 0 h 17"/>
                      <a:gd name="T2" fmla="*/ 16 w 16"/>
                      <a:gd name="T3" fmla="*/ 0 h 17"/>
                      <a:gd name="T4" fmla="*/ 16 w 16"/>
                      <a:gd name="T5" fmla="*/ 17 h 17"/>
                      <a:gd name="T6" fmla="*/ 0 w 16"/>
                      <a:gd name="T7" fmla="*/ 17 h 17"/>
                      <a:gd name="T8" fmla="*/ 0 w 16"/>
                      <a:gd name="T9" fmla="*/ 0 h 17"/>
                      <a:gd name="T10" fmla="*/ 4 w 16"/>
                      <a:gd name="T11" fmla="*/ 0 h 17"/>
                      <a:gd name="T12" fmla="*/ 12 w 16"/>
                      <a:gd name="T13" fmla="*/ 0 h 17"/>
                      <a:gd name="T14" fmla="*/ 12 w 16"/>
                      <a:gd name="T15" fmla="*/ 17 h 17"/>
                      <a:gd name="T16" fmla="*/ 4 w 16"/>
                      <a:gd name="T17" fmla="*/ 17 h 17"/>
                      <a:gd name="T18" fmla="*/ 4 w 1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" h="17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1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12" y="0"/>
                        </a:lnTo>
                        <a:lnTo>
                          <a:pt x="1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B8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1" name="Freeform 311">
                    <a:extLst>
                      <a:ext uri="{FF2B5EF4-FFF2-40B4-BE49-F238E27FC236}">
                        <a16:creationId xmlns:a16="http://schemas.microsoft.com/office/drawing/2014/main" id="{1AEAD362-96ED-4CFE-B537-E7EA3AC3818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6" y="1480"/>
                    <a:ext cx="4" cy="9"/>
                  </a:xfrm>
                  <a:custGeom>
                    <a:avLst/>
                    <a:gdLst>
                      <a:gd name="T0" fmla="*/ 0 w 8"/>
                      <a:gd name="T1" fmla="*/ 0 h 17"/>
                      <a:gd name="T2" fmla="*/ 8 w 8"/>
                      <a:gd name="T3" fmla="*/ 0 h 17"/>
                      <a:gd name="T4" fmla="*/ 8 w 8"/>
                      <a:gd name="T5" fmla="*/ 17 h 17"/>
                      <a:gd name="T6" fmla="*/ 0 w 8"/>
                      <a:gd name="T7" fmla="*/ 17 h 17"/>
                      <a:gd name="T8" fmla="*/ 0 w 8"/>
                      <a:gd name="T9" fmla="*/ 0 h 17"/>
                      <a:gd name="T10" fmla="*/ 4 w 8"/>
                      <a:gd name="T11" fmla="*/ 0 h 17"/>
                      <a:gd name="T12" fmla="*/ 4 w 8"/>
                      <a:gd name="T13" fmla="*/ 0 h 17"/>
                      <a:gd name="T14" fmla="*/ 4 w 8"/>
                      <a:gd name="T15" fmla="*/ 17 h 17"/>
                      <a:gd name="T16" fmla="*/ 4 w 8"/>
                      <a:gd name="T17" fmla="*/ 17 h 17"/>
                      <a:gd name="T18" fmla="*/ 4 w 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" h="17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2" name="Freeform 312">
                    <a:extLst>
                      <a:ext uri="{FF2B5EF4-FFF2-40B4-BE49-F238E27FC236}">
                        <a16:creationId xmlns:a16="http://schemas.microsoft.com/office/drawing/2014/main" id="{F05D0D7E-F439-413F-ACD4-35556928802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2"/>
                    <a:ext cx="15" cy="14"/>
                  </a:xfrm>
                  <a:custGeom>
                    <a:avLst/>
                    <a:gdLst>
                      <a:gd name="T0" fmla="*/ 0 w 31"/>
                      <a:gd name="T1" fmla="*/ 15 h 28"/>
                      <a:gd name="T2" fmla="*/ 16 w 31"/>
                      <a:gd name="T3" fmla="*/ 0 h 28"/>
                      <a:gd name="T4" fmla="*/ 31 w 31"/>
                      <a:gd name="T5" fmla="*/ 15 h 28"/>
                      <a:gd name="T6" fmla="*/ 16 w 31"/>
                      <a:gd name="T7" fmla="*/ 28 h 28"/>
                      <a:gd name="T8" fmla="*/ 0 w 31"/>
                      <a:gd name="T9" fmla="*/ 15 h 28"/>
                      <a:gd name="T10" fmla="*/ 0 w 31"/>
                      <a:gd name="T11" fmla="*/ 15 h 28"/>
                      <a:gd name="T12" fmla="*/ 12 w 31"/>
                      <a:gd name="T13" fmla="*/ 1 h 28"/>
                      <a:gd name="T14" fmla="*/ 25 w 31"/>
                      <a:gd name="T15" fmla="*/ 15 h 28"/>
                      <a:gd name="T16" fmla="*/ 12 w 31"/>
                      <a:gd name="T17" fmla="*/ 26 h 28"/>
                      <a:gd name="T18" fmla="*/ 0 w 31"/>
                      <a:gd name="T19" fmla="*/ 15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1" h="28">
                        <a:moveTo>
                          <a:pt x="0" y="15"/>
                        </a:moveTo>
                        <a:lnTo>
                          <a:pt x="16" y="0"/>
                        </a:lnTo>
                        <a:lnTo>
                          <a:pt x="31" y="15"/>
                        </a:lnTo>
                        <a:lnTo>
                          <a:pt x="16" y="28"/>
                        </a:lnTo>
                        <a:lnTo>
                          <a:pt x="0" y="15"/>
                        </a:lnTo>
                        <a:close/>
                        <a:moveTo>
                          <a:pt x="0" y="15"/>
                        </a:moveTo>
                        <a:lnTo>
                          <a:pt x="12" y="1"/>
                        </a:lnTo>
                        <a:lnTo>
                          <a:pt x="25" y="15"/>
                        </a:lnTo>
                        <a:lnTo>
                          <a:pt x="12" y="26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3" name="Freeform 313">
                    <a:extLst>
                      <a:ext uri="{FF2B5EF4-FFF2-40B4-BE49-F238E27FC236}">
                        <a16:creationId xmlns:a16="http://schemas.microsoft.com/office/drawing/2014/main" id="{06EFBAB8-D97F-4832-8B48-1C985796EDB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3"/>
                    <a:ext cx="13" cy="12"/>
                  </a:xfrm>
                  <a:custGeom>
                    <a:avLst/>
                    <a:gdLst>
                      <a:gd name="T0" fmla="*/ 0 w 25"/>
                      <a:gd name="T1" fmla="*/ 14 h 25"/>
                      <a:gd name="T2" fmla="*/ 12 w 25"/>
                      <a:gd name="T3" fmla="*/ 0 h 25"/>
                      <a:gd name="T4" fmla="*/ 25 w 25"/>
                      <a:gd name="T5" fmla="*/ 14 h 25"/>
                      <a:gd name="T6" fmla="*/ 12 w 25"/>
                      <a:gd name="T7" fmla="*/ 25 h 25"/>
                      <a:gd name="T8" fmla="*/ 0 w 25"/>
                      <a:gd name="T9" fmla="*/ 14 h 25"/>
                      <a:gd name="T10" fmla="*/ 0 w 25"/>
                      <a:gd name="T11" fmla="*/ 14 h 25"/>
                      <a:gd name="T12" fmla="*/ 10 w 25"/>
                      <a:gd name="T13" fmla="*/ 4 h 25"/>
                      <a:gd name="T14" fmla="*/ 19 w 25"/>
                      <a:gd name="T15" fmla="*/ 14 h 25"/>
                      <a:gd name="T16" fmla="*/ 10 w 25"/>
                      <a:gd name="T17" fmla="*/ 22 h 25"/>
                      <a:gd name="T18" fmla="*/ 0 w 25"/>
                      <a:gd name="T19" fmla="*/ 14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" h="25">
                        <a:moveTo>
                          <a:pt x="0" y="14"/>
                        </a:moveTo>
                        <a:lnTo>
                          <a:pt x="12" y="0"/>
                        </a:lnTo>
                        <a:lnTo>
                          <a:pt x="25" y="14"/>
                        </a:lnTo>
                        <a:lnTo>
                          <a:pt x="12" y="25"/>
                        </a:lnTo>
                        <a:lnTo>
                          <a:pt x="0" y="14"/>
                        </a:lnTo>
                        <a:close/>
                        <a:moveTo>
                          <a:pt x="0" y="14"/>
                        </a:moveTo>
                        <a:lnTo>
                          <a:pt x="10" y="4"/>
                        </a:lnTo>
                        <a:lnTo>
                          <a:pt x="19" y="14"/>
                        </a:lnTo>
                        <a:lnTo>
                          <a:pt x="10" y="22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A9A9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4" name="Freeform 314">
                    <a:extLst>
                      <a:ext uri="{FF2B5EF4-FFF2-40B4-BE49-F238E27FC236}">
                        <a16:creationId xmlns:a16="http://schemas.microsoft.com/office/drawing/2014/main" id="{36B52C1C-2E89-4519-9C5C-C26291426FD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5"/>
                    <a:ext cx="10" cy="8"/>
                  </a:xfrm>
                  <a:custGeom>
                    <a:avLst/>
                    <a:gdLst>
                      <a:gd name="T0" fmla="*/ 0 w 19"/>
                      <a:gd name="T1" fmla="*/ 10 h 18"/>
                      <a:gd name="T2" fmla="*/ 10 w 19"/>
                      <a:gd name="T3" fmla="*/ 0 h 18"/>
                      <a:gd name="T4" fmla="*/ 19 w 19"/>
                      <a:gd name="T5" fmla="*/ 10 h 18"/>
                      <a:gd name="T6" fmla="*/ 10 w 19"/>
                      <a:gd name="T7" fmla="*/ 18 h 18"/>
                      <a:gd name="T8" fmla="*/ 0 w 19"/>
                      <a:gd name="T9" fmla="*/ 10 h 18"/>
                      <a:gd name="T10" fmla="*/ 0 w 19"/>
                      <a:gd name="T11" fmla="*/ 10 h 18"/>
                      <a:gd name="T12" fmla="*/ 6 w 19"/>
                      <a:gd name="T13" fmla="*/ 2 h 18"/>
                      <a:gd name="T14" fmla="*/ 12 w 19"/>
                      <a:gd name="T15" fmla="*/ 10 h 18"/>
                      <a:gd name="T16" fmla="*/ 6 w 19"/>
                      <a:gd name="T17" fmla="*/ 16 h 18"/>
                      <a:gd name="T18" fmla="*/ 0 w 19"/>
                      <a:gd name="T19" fmla="*/ 1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" h="18">
                        <a:moveTo>
                          <a:pt x="0" y="10"/>
                        </a:moveTo>
                        <a:lnTo>
                          <a:pt x="10" y="0"/>
                        </a:lnTo>
                        <a:lnTo>
                          <a:pt x="19" y="10"/>
                        </a:lnTo>
                        <a:lnTo>
                          <a:pt x="10" y="18"/>
                        </a:lnTo>
                        <a:lnTo>
                          <a:pt x="0" y="10"/>
                        </a:lnTo>
                        <a:close/>
                        <a:moveTo>
                          <a:pt x="0" y="10"/>
                        </a:moveTo>
                        <a:lnTo>
                          <a:pt x="6" y="2"/>
                        </a:lnTo>
                        <a:lnTo>
                          <a:pt x="12" y="10"/>
                        </a:lnTo>
                        <a:lnTo>
                          <a:pt x="6" y="16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5" name="Freeform 315">
                    <a:extLst>
                      <a:ext uri="{FF2B5EF4-FFF2-40B4-BE49-F238E27FC236}">
                        <a16:creationId xmlns:a16="http://schemas.microsoft.com/office/drawing/2014/main" id="{8A761D01-B38E-4690-ABE9-FBF683F0891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6"/>
                    <a:ext cx="6" cy="6"/>
                  </a:xfrm>
                  <a:custGeom>
                    <a:avLst/>
                    <a:gdLst>
                      <a:gd name="T0" fmla="*/ 0 w 12"/>
                      <a:gd name="T1" fmla="*/ 8 h 14"/>
                      <a:gd name="T2" fmla="*/ 6 w 12"/>
                      <a:gd name="T3" fmla="*/ 0 h 14"/>
                      <a:gd name="T4" fmla="*/ 12 w 12"/>
                      <a:gd name="T5" fmla="*/ 8 h 14"/>
                      <a:gd name="T6" fmla="*/ 6 w 12"/>
                      <a:gd name="T7" fmla="*/ 14 h 14"/>
                      <a:gd name="T8" fmla="*/ 0 w 12"/>
                      <a:gd name="T9" fmla="*/ 8 h 14"/>
                      <a:gd name="T10" fmla="*/ 0 w 12"/>
                      <a:gd name="T11" fmla="*/ 8 h 14"/>
                      <a:gd name="T12" fmla="*/ 4 w 12"/>
                      <a:gd name="T13" fmla="*/ 4 h 14"/>
                      <a:gd name="T14" fmla="*/ 6 w 12"/>
                      <a:gd name="T15" fmla="*/ 8 h 14"/>
                      <a:gd name="T16" fmla="*/ 4 w 12"/>
                      <a:gd name="T17" fmla="*/ 10 h 14"/>
                      <a:gd name="T18" fmla="*/ 0 w 12"/>
                      <a:gd name="T19" fmla="*/ 8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4">
                        <a:moveTo>
                          <a:pt x="0" y="8"/>
                        </a:moveTo>
                        <a:lnTo>
                          <a:pt x="6" y="0"/>
                        </a:lnTo>
                        <a:lnTo>
                          <a:pt x="12" y="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close/>
                        <a:moveTo>
                          <a:pt x="0" y="8"/>
                        </a:moveTo>
                        <a:lnTo>
                          <a:pt x="4" y="4"/>
                        </a:lnTo>
                        <a:lnTo>
                          <a:pt x="6" y="8"/>
                        </a:lnTo>
                        <a:lnTo>
                          <a:pt x="4" y="10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CFCF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6" name="Freeform 316">
                    <a:extLst>
                      <a:ext uri="{FF2B5EF4-FFF2-40B4-BE49-F238E27FC236}">
                        <a16:creationId xmlns:a16="http://schemas.microsoft.com/office/drawing/2014/main" id="{8F2DE689-F972-40AC-83E8-4562E476518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8"/>
                    <a:ext cx="3" cy="2"/>
                  </a:xfrm>
                  <a:custGeom>
                    <a:avLst/>
                    <a:gdLst>
                      <a:gd name="T0" fmla="*/ 0 w 6"/>
                      <a:gd name="T1" fmla="*/ 4 h 6"/>
                      <a:gd name="T2" fmla="*/ 4 w 6"/>
                      <a:gd name="T3" fmla="*/ 0 h 6"/>
                      <a:gd name="T4" fmla="*/ 6 w 6"/>
                      <a:gd name="T5" fmla="*/ 4 h 6"/>
                      <a:gd name="T6" fmla="*/ 4 w 6"/>
                      <a:gd name="T7" fmla="*/ 6 h 6"/>
                      <a:gd name="T8" fmla="*/ 0 w 6"/>
                      <a:gd name="T9" fmla="*/ 4 h 6"/>
                      <a:gd name="T10" fmla="*/ 0 w 6"/>
                      <a:gd name="T11" fmla="*/ 4 h 6"/>
                      <a:gd name="T12" fmla="*/ 0 w 6"/>
                      <a:gd name="T13" fmla="*/ 4 h 6"/>
                      <a:gd name="T14" fmla="*/ 0 w 6"/>
                      <a:gd name="T15" fmla="*/ 4 h 6"/>
                      <a:gd name="T16" fmla="*/ 0 w 6"/>
                      <a:gd name="T17" fmla="*/ 4 h 6"/>
                      <a:gd name="T18" fmla="*/ 0 w 6"/>
                      <a:gd name="T19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6">
                        <a:moveTo>
                          <a:pt x="0" y="4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4" y="6"/>
                        </a:lnTo>
                        <a:lnTo>
                          <a:pt x="0" y="4"/>
                        </a:lnTo>
                        <a:close/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DCDC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7" name="Freeform 317">
                    <a:extLst>
                      <a:ext uri="{FF2B5EF4-FFF2-40B4-BE49-F238E27FC236}">
                        <a16:creationId xmlns:a16="http://schemas.microsoft.com/office/drawing/2014/main" id="{E2645206-11D6-4FE1-A358-6CB0C466488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9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8" name="Freeform 318">
                    <a:extLst>
                      <a:ext uri="{FF2B5EF4-FFF2-40B4-BE49-F238E27FC236}">
                        <a16:creationId xmlns:a16="http://schemas.microsoft.com/office/drawing/2014/main" id="{231EF194-CAF0-4619-84F9-53B9A16EA2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3" y="1478"/>
                    <a:ext cx="4" cy="2"/>
                  </a:xfrm>
                  <a:custGeom>
                    <a:avLst/>
                    <a:gdLst>
                      <a:gd name="T0" fmla="*/ 4 w 7"/>
                      <a:gd name="T1" fmla="*/ 6 h 6"/>
                      <a:gd name="T2" fmla="*/ 7 w 7"/>
                      <a:gd name="T3" fmla="*/ 4 h 6"/>
                      <a:gd name="T4" fmla="*/ 4 w 7"/>
                      <a:gd name="T5" fmla="*/ 0 h 6"/>
                      <a:gd name="T6" fmla="*/ 0 w 7"/>
                      <a:gd name="T7" fmla="*/ 4 h 6"/>
                      <a:gd name="T8" fmla="*/ 4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4" y="6"/>
                        </a:moveTo>
                        <a:lnTo>
                          <a:pt x="7" y="4"/>
                        </a:lnTo>
                        <a:lnTo>
                          <a:pt x="4" y="0"/>
                        </a:lnTo>
                        <a:lnTo>
                          <a:pt x="0" y="4"/>
                        </a:lnTo>
                        <a:lnTo>
                          <a:pt x="4" y="6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69" name="Freeform 319">
                    <a:extLst>
                      <a:ext uri="{FF2B5EF4-FFF2-40B4-BE49-F238E27FC236}">
                        <a16:creationId xmlns:a16="http://schemas.microsoft.com/office/drawing/2014/main" id="{5692EFC9-434B-4C11-9768-FD2EF3C59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3" y="1478"/>
                    <a:ext cx="4" cy="2"/>
                  </a:xfrm>
                  <a:custGeom>
                    <a:avLst/>
                    <a:gdLst>
                      <a:gd name="T0" fmla="*/ 2 w 4"/>
                      <a:gd name="T1" fmla="*/ 3 h 3"/>
                      <a:gd name="T2" fmla="*/ 4 w 4"/>
                      <a:gd name="T3" fmla="*/ 2 h 3"/>
                      <a:gd name="T4" fmla="*/ 2 w 4"/>
                      <a:gd name="T5" fmla="*/ 0 h 3"/>
                      <a:gd name="T6" fmla="*/ 0 w 4"/>
                      <a:gd name="T7" fmla="*/ 2 h 3"/>
                      <a:gd name="T8" fmla="*/ 2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3"/>
                        </a:move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3"/>
                        </a:lnTo>
                      </a:path>
                    </a:pathLst>
                  </a:custGeom>
                  <a:noFill/>
                  <a:ln w="3175">
                    <a:solidFill>
                      <a:srgbClr val="00FF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0" name="Freeform 320">
                    <a:extLst>
                      <a:ext uri="{FF2B5EF4-FFF2-40B4-BE49-F238E27FC236}">
                        <a16:creationId xmlns:a16="http://schemas.microsoft.com/office/drawing/2014/main" id="{E32F1D12-E902-4C27-86DC-EE13AAB47D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1" y="1104"/>
                    <a:ext cx="52" cy="314"/>
                  </a:xfrm>
                  <a:custGeom>
                    <a:avLst/>
                    <a:gdLst>
                      <a:gd name="T0" fmla="*/ 0 w 106"/>
                      <a:gd name="T1" fmla="*/ 627 h 627"/>
                      <a:gd name="T2" fmla="*/ 81 w 106"/>
                      <a:gd name="T3" fmla="*/ 548 h 627"/>
                      <a:gd name="T4" fmla="*/ 81 w 106"/>
                      <a:gd name="T5" fmla="*/ 400 h 627"/>
                      <a:gd name="T6" fmla="*/ 106 w 106"/>
                      <a:gd name="T7" fmla="*/ 321 h 627"/>
                      <a:gd name="T8" fmla="*/ 106 w 106"/>
                      <a:gd name="T9" fmla="*/ 0 h 627"/>
                      <a:gd name="T10" fmla="*/ 0 w 106"/>
                      <a:gd name="T11" fmla="*/ 108 h 627"/>
                      <a:gd name="T12" fmla="*/ 0 w 106"/>
                      <a:gd name="T13" fmla="*/ 627 h 6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27">
                        <a:moveTo>
                          <a:pt x="0" y="627"/>
                        </a:moveTo>
                        <a:lnTo>
                          <a:pt x="81" y="548"/>
                        </a:lnTo>
                        <a:lnTo>
                          <a:pt x="81" y="400"/>
                        </a:lnTo>
                        <a:lnTo>
                          <a:pt x="106" y="321"/>
                        </a:lnTo>
                        <a:lnTo>
                          <a:pt x="106" y="0"/>
                        </a:lnTo>
                        <a:lnTo>
                          <a:pt x="0" y="108"/>
                        </a:lnTo>
                        <a:lnTo>
                          <a:pt x="0" y="627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1" name="Freeform 321">
                    <a:extLst>
                      <a:ext uri="{FF2B5EF4-FFF2-40B4-BE49-F238E27FC236}">
                        <a16:creationId xmlns:a16="http://schemas.microsoft.com/office/drawing/2014/main" id="{138F88CB-119E-47DC-A957-9B9C9E6F78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0" y="1104"/>
                    <a:ext cx="373" cy="54"/>
                  </a:xfrm>
                  <a:custGeom>
                    <a:avLst/>
                    <a:gdLst>
                      <a:gd name="T0" fmla="*/ 746 w 746"/>
                      <a:gd name="T1" fmla="*/ 0 h 108"/>
                      <a:gd name="T2" fmla="*/ 105 w 746"/>
                      <a:gd name="T3" fmla="*/ 0 h 108"/>
                      <a:gd name="T4" fmla="*/ 0 w 746"/>
                      <a:gd name="T5" fmla="*/ 108 h 108"/>
                      <a:gd name="T6" fmla="*/ 640 w 746"/>
                      <a:gd name="T7" fmla="*/ 108 h 108"/>
                      <a:gd name="T8" fmla="*/ 746 w 746"/>
                      <a:gd name="T9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6" h="108">
                        <a:moveTo>
                          <a:pt x="746" y="0"/>
                        </a:moveTo>
                        <a:lnTo>
                          <a:pt x="105" y="0"/>
                        </a:lnTo>
                        <a:lnTo>
                          <a:pt x="0" y="108"/>
                        </a:lnTo>
                        <a:lnTo>
                          <a:pt x="640" y="108"/>
                        </a:lnTo>
                        <a:lnTo>
                          <a:pt x="746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2" name="Rectangle 322">
                    <a:extLst>
                      <a:ext uri="{FF2B5EF4-FFF2-40B4-BE49-F238E27FC236}">
                        <a16:creationId xmlns:a16="http://schemas.microsoft.com/office/drawing/2014/main" id="{B2C349AF-4EFC-4747-8800-B01AEB4900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0" y="1158"/>
                    <a:ext cx="321" cy="260"/>
                  </a:xfrm>
                  <a:prstGeom prst="rect">
                    <a:avLst/>
                  </a:prstGeom>
                  <a:solidFill>
                    <a:srgbClr val="C0C0C0"/>
                  </a:solidFill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3" name="Rectangle 323">
                    <a:extLst>
                      <a:ext uri="{FF2B5EF4-FFF2-40B4-BE49-F238E27FC236}">
                        <a16:creationId xmlns:a16="http://schemas.microsoft.com/office/drawing/2014/main" id="{0AAA97F8-024C-4BB0-82C8-1E07162A3F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59" y="1385"/>
                    <a:ext cx="15" cy="9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4" name="Freeform 324">
                    <a:extLst>
                      <a:ext uri="{FF2B5EF4-FFF2-40B4-BE49-F238E27FC236}">
                        <a16:creationId xmlns:a16="http://schemas.microsoft.com/office/drawing/2014/main" id="{20403A0D-3115-4E22-83C6-3975553448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94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5" name="Freeform 325">
                    <a:extLst>
                      <a:ext uri="{FF2B5EF4-FFF2-40B4-BE49-F238E27FC236}">
                        <a16:creationId xmlns:a16="http://schemas.microsoft.com/office/drawing/2014/main" id="{8F84753A-DC07-43B9-A608-816FA35D89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8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6" name="Freeform 326">
                    <a:extLst>
                      <a:ext uri="{FF2B5EF4-FFF2-40B4-BE49-F238E27FC236}">
                        <a16:creationId xmlns:a16="http://schemas.microsoft.com/office/drawing/2014/main" id="{2D1D53ED-5FB8-407D-932F-9EB93F9AEB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3" y="1464"/>
                    <a:ext cx="6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7" name="Freeform 327">
                    <a:extLst>
                      <a:ext uri="{FF2B5EF4-FFF2-40B4-BE49-F238E27FC236}">
                        <a16:creationId xmlns:a16="http://schemas.microsoft.com/office/drawing/2014/main" id="{40178BB0-BDD2-4DAC-9013-346BD127D5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8" y="1464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8" name="Freeform 328">
                    <a:extLst>
                      <a:ext uri="{FF2B5EF4-FFF2-40B4-BE49-F238E27FC236}">
                        <a16:creationId xmlns:a16="http://schemas.microsoft.com/office/drawing/2014/main" id="{A0782604-58CE-47C3-A22F-EE6B4C9F06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9" y="1464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79" name="Freeform 329">
                    <a:extLst>
                      <a:ext uri="{FF2B5EF4-FFF2-40B4-BE49-F238E27FC236}">
                        <a16:creationId xmlns:a16="http://schemas.microsoft.com/office/drawing/2014/main" id="{116B71AB-AA7F-4ADA-ABD2-1C0A0F7B76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0" y="1464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0" name="Freeform 330">
                    <a:extLst>
                      <a:ext uri="{FF2B5EF4-FFF2-40B4-BE49-F238E27FC236}">
                        <a16:creationId xmlns:a16="http://schemas.microsoft.com/office/drawing/2014/main" id="{7C2FAAD8-001F-460B-B3C4-28D68CDE1F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5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1" name="Freeform 331">
                    <a:extLst>
                      <a:ext uri="{FF2B5EF4-FFF2-40B4-BE49-F238E27FC236}">
                        <a16:creationId xmlns:a16="http://schemas.microsoft.com/office/drawing/2014/main" id="{4EB07122-CC18-4864-9251-8AFF627F08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7" y="1464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2" name="Freeform 332">
                    <a:extLst>
                      <a:ext uri="{FF2B5EF4-FFF2-40B4-BE49-F238E27FC236}">
                        <a16:creationId xmlns:a16="http://schemas.microsoft.com/office/drawing/2014/main" id="{BCE43EE5-4E59-4E80-AD9C-FD840FF495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2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3" name="Freeform 333">
                    <a:extLst>
                      <a:ext uri="{FF2B5EF4-FFF2-40B4-BE49-F238E27FC236}">
                        <a16:creationId xmlns:a16="http://schemas.microsoft.com/office/drawing/2014/main" id="{0D679579-04A6-4C4B-A99A-7007871663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6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4" name="Freeform 334">
                    <a:extLst>
                      <a:ext uri="{FF2B5EF4-FFF2-40B4-BE49-F238E27FC236}">
                        <a16:creationId xmlns:a16="http://schemas.microsoft.com/office/drawing/2014/main" id="{75C6FC52-4A29-43AD-912F-D8B0CBC4C7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6" y="1482"/>
                    <a:ext cx="6" cy="9"/>
                  </a:xfrm>
                  <a:custGeom>
                    <a:avLst/>
                    <a:gdLst>
                      <a:gd name="T0" fmla="*/ 14 w 14"/>
                      <a:gd name="T1" fmla="*/ 0 h 17"/>
                      <a:gd name="T2" fmla="*/ 0 w 14"/>
                      <a:gd name="T3" fmla="*/ 9 h 17"/>
                      <a:gd name="T4" fmla="*/ 14 w 14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" h="17">
                        <a:moveTo>
                          <a:pt x="14" y="0"/>
                        </a:moveTo>
                        <a:lnTo>
                          <a:pt x="0" y="9"/>
                        </a:lnTo>
                        <a:lnTo>
                          <a:pt x="14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5" name="Freeform 335">
                    <a:extLst>
                      <a:ext uri="{FF2B5EF4-FFF2-40B4-BE49-F238E27FC236}">
                        <a16:creationId xmlns:a16="http://schemas.microsoft.com/office/drawing/2014/main" id="{C555AE73-832C-41BE-A63E-4D9F12E2C2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5" y="1482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6" name="Freeform 336">
                    <a:extLst>
                      <a:ext uri="{FF2B5EF4-FFF2-40B4-BE49-F238E27FC236}">
                        <a16:creationId xmlns:a16="http://schemas.microsoft.com/office/drawing/2014/main" id="{DD2CD6C0-E2FC-473E-8194-925A0F30D5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" y="1482"/>
                    <a:ext cx="7" cy="9"/>
                  </a:xfrm>
                  <a:custGeom>
                    <a:avLst/>
                    <a:gdLst>
                      <a:gd name="T0" fmla="*/ 14 w 14"/>
                      <a:gd name="T1" fmla="*/ 0 h 17"/>
                      <a:gd name="T2" fmla="*/ 0 w 14"/>
                      <a:gd name="T3" fmla="*/ 9 h 17"/>
                      <a:gd name="T4" fmla="*/ 14 w 14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" h="17">
                        <a:moveTo>
                          <a:pt x="14" y="0"/>
                        </a:moveTo>
                        <a:lnTo>
                          <a:pt x="0" y="9"/>
                        </a:lnTo>
                        <a:lnTo>
                          <a:pt x="14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7" name="Freeform 337">
                    <a:extLst>
                      <a:ext uri="{FF2B5EF4-FFF2-40B4-BE49-F238E27FC236}">
                        <a16:creationId xmlns:a16="http://schemas.microsoft.com/office/drawing/2014/main" id="{08326508-BD67-4CE4-A450-DC4D865411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9" y="1482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9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9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8" name="Freeform 338">
                    <a:extLst>
                      <a:ext uri="{FF2B5EF4-FFF2-40B4-BE49-F238E27FC236}">
                        <a16:creationId xmlns:a16="http://schemas.microsoft.com/office/drawing/2014/main" id="{8AAF87D0-76F6-4501-A839-D665BD8B90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34" y="1482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9" name="Freeform 339">
                    <a:extLst>
                      <a:ext uri="{FF2B5EF4-FFF2-40B4-BE49-F238E27FC236}">
                        <a16:creationId xmlns:a16="http://schemas.microsoft.com/office/drawing/2014/main" id="{189CCEE3-3D02-4675-9FAD-ECB94D1D6C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2" y="1482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0" name="Freeform 340">
                    <a:extLst>
                      <a:ext uri="{FF2B5EF4-FFF2-40B4-BE49-F238E27FC236}">
                        <a16:creationId xmlns:a16="http://schemas.microsoft.com/office/drawing/2014/main" id="{CD25006C-1D55-410D-B20F-23E3D03CF2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6" y="1482"/>
                    <a:ext cx="6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9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9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1" name="Freeform 341">
                    <a:extLst>
                      <a:ext uri="{FF2B5EF4-FFF2-40B4-BE49-F238E27FC236}">
                        <a16:creationId xmlns:a16="http://schemas.microsoft.com/office/drawing/2014/main" id="{E61AC4B0-0142-49BA-B4FC-2DAE92AC45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1" y="1482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2" name="Freeform 342">
                    <a:extLst>
                      <a:ext uri="{FF2B5EF4-FFF2-40B4-BE49-F238E27FC236}">
                        <a16:creationId xmlns:a16="http://schemas.microsoft.com/office/drawing/2014/main" id="{3F3D3BFC-7ACD-408D-BC4F-A175611646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5" y="1482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3" name="Freeform 343">
                    <a:extLst>
                      <a:ext uri="{FF2B5EF4-FFF2-40B4-BE49-F238E27FC236}">
                        <a16:creationId xmlns:a16="http://schemas.microsoft.com/office/drawing/2014/main" id="{CE348D4F-A112-426A-B980-76E62E6BAE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8" y="1482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4" name="Freeform 344">
                    <a:extLst>
                      <a:ext uri="{FF2B5EF4-FFF2-40B4-BE49-F238E27FC236}">
                        <a16:creationId xmlns:a16="http://schemas.microsoft.com/office/drawing/2014/main" id="{50BCA5FF-7662-47D3-9FF4-602237D0D8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3" y="1464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5" name="Freeform 345">
                    <a:extLst>
                      <a:ext uri="{FF2B5EF4-FFF2-40B4-BE49-F238E27FC236}">
                        <a16:creationId xmlns:a16="http://schemas.microsoft.com/office/drawing/2014/main" id="{A1750EA7-89F6-4FC4-A15C-4E3124E153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9" y="1464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6" name="Line 346">
                    <a:extLst>
                      <a:ext uri="{FF2B5EF4-FFF2-40B4-BE49-F238E27FC236}">
                        <a16:creationId xmlns:a16="http://schemas.microsoft.com/office/drawing/2014/main" id="{D2CADB30-B848-4FB4-BB5B-7A99D14FDD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58" y="1402"/>
                    <a:ext cx="1" cy="16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7" name="Line 347">
                    <a:extLst>
                      <a:ext uri="{FF2B5EF4-FFF2-40B4-BE49-F238E27FC236}">
                        <a16:creationId xmlns:a16="http://schemas.microsoft.com/office/drawing/2014/main" id="{102FE105-9DA8-4D58-8BD1-7304F69DC88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18" y="1402"/>
                    <a:ext cx="1" cy="16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8" name="Line 348">
                    <a:extLst>
                      <a:ext uri="{FF2B5EF4-FFF2-40B4-BE49-F238E27FC236}">
                        <a16:creationId xmlns:a16="http://schemas.microsoft.com/office/drawing/2014/main" id="{6F25AC2B-58D7-493D-983D-5A5180097B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0" y="1402"/>
                    <a:ext cx="321" cy="1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99" name="Freeform 349">
                    <a:extLst>
                      <a:ext uri="{FF2B5EF4-FFF2-40B4-BE49-F238E27FC236}">
                        <a16:creationId xmlns:a16="http://schemas.microsoft.com/office/drawing/2014/main" id="{28BE3267-88A4-4D26-9414-15B09068FF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0" y="1104"/>
                    <a:ext cx="383" cy="395"/>
                  </a:xfrm>
                  <a:custGeom>
                    <a:avLst/>
                    <a:gdLst>
                      <a:gd name="T0" fmla="*/ 0 w 767"/>
                      <a:gd name="T1" fmla="*/ 788 h 788"/>
                      <a:gd name="T2" fmla="*/ 0 w 767"/>
                      <a:gd name="T3" fmla="*/ 661 h 788"/>
                      <a:gd name="T4" fmla="*/ 30 w 767"/>
                      <a:gd name="T5" fmla="*/ 629 h 788"/>
                      <a:gd name="T6" fmla="*/ 21 w 767"/>
                      <a:gd name="T7" fmla="*/ 629 h 788"/>
                      <a:gd name="T8" fmla="*/ 21 w 767"/>
                      <a:gd name="T9" fmla="*/ 108 h 788"/>
                      <a:gd name="T10" fmla="*/ 126 w 767"/>
                      <a:gd name="T11" fmla="*/ 0 h 788"/>
                      <a:gd name="T12" fmla="*/ 767 w 767"/>
                      <a:gd name="T13" fmla="*/ 0 h 788"/>
                      <a:gd name="T14" fmla="*/ 767 w 767"/>
                      <a:gd name="T15" fmla="*/ 325 h 788"/>
                      <a:gd name="T16" fmla="*/ 740 w 767"/>
                      <a:gd name="T17" fmla="*/ 400 h 788"/>
                      <a:gd name="T18" fmla="*/ 740 w 767"/>
                      <a:gd name="T19" fmla="*/ 544 h 788"/>
                      <a:gd name="T20" fmla="*/ 713 w 767"/>
                      <a:gd name="T21" fmla="*/ 575 h 788"/>
                      <a:gd name="T22" fmla="*/ 767 w 767"/>
                      <a:gd name="T23" fmla="*/ 575 h 788"/>
                      <a:gd name="T24" fmla="*/ 767 w 767"/>
                      <a:gd name="T25" fmla="*/ 704 h 788"/>
                      <a:gd name="T26" fmla="*/ 680 w 767"/>
                      <a:gd name="T27" fmla="*/ 788 h 788"/>
                      <a:gd name="T28" fmla="*/ 0 w 767"/>
                      <a:gd name="T29" fmla="*/ 788 h 7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67" h="788">
                        <a:moveTo>
                          <a:pt x="0" y="788"/>
                        </a:moveTo>
                        <a:lnTo>
                          <a:pt x="0" y="661"/>
                        </a:lnTo>
                        <a:lnTo>
                          <a:pt x="30" y="629"/>
                        </a:lnTo>
                        <a:lnTo>
                          <a:pt x="21" y="629"/>
                        </a:lnTo>
                        <a:lnTo>
                          <a:pt x="21" y="108"/>
                        </a:lnTo>
                        <a:lnTo>
                          <a:pt x="126" y="0"/>
                        </a:lnTo>
                        <a:lnTo>
                          <a:pt x="767" y="0"/>
                        </a:lnTo>
                        <a:lnTo>
                          <a:pt x="767" y="325"/>
                        </a:lnTo>
                        <a:lnTo>
                          <a:pt x="740" y="400"/>
                        </a:lnTo>
                        <a:lnTo>
                          <a:pt x="740" y="544"/>
                        </a:lnTo>
                        <a:lnTo>
                          <a:pt x="713" y="575"/>
                        </a:lnTo>
                        <a:lnTo>
                          <a:pt x="767" y="575"/>
                        </a:lnTo>
                        <a:lnTo>
                          <a:pt x="767" y="704"/>
                        </a:lnTo>
                        <a:lnTo>
                          <a:pt x="680" y="788"/>
                        </a:lnTo>
                        <a:lnTo>
                          <a:pt x="0" y="788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00" name="Rectangle 350">
                    <a:extLst>
                      <a:ext uri="{FF2B5EF4-FFF2-40B4-BE49-F238E27FC236}">
                        <a16:creationId xmlns:a16="http://schemas.microsoft.com/office/drawing/2014/main" id="{E9D03E1F-8ACC-48CD-9A3C-18BB5A076A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1188"/>
                    <a:ext cx="244" cy="17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path path="rect">
                      <a:fillToRect r="100000" b="100000"/>
                    </a:path>
                  </a:gra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07" name="Group 351">
                  <a:extLst>
                    <a:ext uri="{FF2B5EF4-FFF2-40B4-BE49-F238E27FC236}">
                      <a16:creationId xmlns:a16="http://schemas.microsoft.com/office/drawing/2014/main" id="{51B9CFB5-2C87-434A-85A8-5F1D1EB2CA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5" y="1984"/>
                  <a:ext cx="48" cy="96"/>
                  <a:chOff x="720" y="960"/>
                  <a:chExt cx="192" cy="192"/>
                </a:xfrm>
              </p:grpSpPr>
              <p:sp>
                <p:nvSpPr>
                  <p:cNvPr id="408" name="Line 352">
                    <a:extLst>
                      <a:ext uri="{FF2B5EF4-FFF2-40B4-BE49-F238E27FC236}">
                        <a16:creationId xmlns:a16="http://schemas.microsoft.com/office/drawing/2014/main" id="{225343A9-C989-48C2-A7F3-13CE56F49A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10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09" name="Line 353">
                    <a:extLst>
                      <a:ext uri="{FF2B5EF4-FFF2-40B4-BE49-F238E27FC236}">
                        <a16:creationId xmlns:a16="http://schemas.microsoft.com/office/drawing/2014/main" id="{2882FE91-1AC1-4B36-ABCD-1DAF410421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056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10" name="Line 354">
                    <a:extLst>
                      <a:ext uri="{FF2B5EF4-FFF2-40B4-BE49-F238E27FC236}">
                        <a16:creationId xmlns:a16="http://schemas.microsoft.com/office/drawing/2014/main" id="{BD8BE000-11ED-4CC7-898D-C940DB13CA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0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11" name="Line 355">
                    <a:extLst>
                      <a:ext uri="{FF2B5EF4-FFF2-40B4-BE49-F238E27FC236}">
                        <a16:creationId xmlns:a16="http://schemas.microsoft.com/office/drawing/2014/main" id="{CBE2EC82-142A-476A-A59F-C4397EDB96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960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12" name="Line 356">
                    <a:extLst>
                      <a:ext uri="{FF2B5EF4-FFF2-40B4-BE49-F238E27FC236}">
                        <a16:creationId xmlns:a16="http://schemas.microsoft.com/office/drawing/2014/main" id="{F43E7641-1034-4C73-A069-6DA6F912D4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152"/>
                    <a:ext cx="19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611" name="Rounded Rectangle 842">
                <a:extLst>
                  <a:ext uri="{FF2B5EF4-FFF2-40B4-BE49-F238E27FC236}">
                    <a16:creationId xmlns:a16="http://schemas.microsoft.com/office/drawing/2014/main" id="{333C533D-AE84-4D44-8F3C-80BF07BEA67B}"/>
                  </a:ext>
                </a:extLst>
              </p:cNvPr>
              <p:cNvSpPr/>
              <p:nvPr/>
            </p:nvSpPr>
            <p:spPr>
              <a:xfrm>
                <a:off x="1518542" y="2629811"/>
                <a:ext cx="663989" cy="28220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Shrink machine</a:t>
                </a:r>
              </a:p>
            </p:txBody>
          </p:sp>
          <p:pic>
            <p:nvPicPr>
              <p:cNvPr id="667" name="Picture 666">
                <a:extLst>
                  <a:ext uri="{FF2B5EF4-FFF2-40B4-BE49-F238E27FC236}">
                    <a16:creationId xmlns:a16="http://schemas.microsoft.com/office/drawing/2014/main" id="{5B72ED47-0E18-460F-ABA5-AFD43484D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950" y="2383222"/>
                <a:ext cx="164386" cy="150739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669" name="二等辺三角形 7172">
                <a:extLst>
                  <a:ext uri="{FF2B5EF4-FFF2-40B4-BE49-F238E27FC236}">
                    <a16:creationId xmlns:a16="http://schemas.microsoft.com/office/drawing/2014/main" id="{4DF76D7F-CEB6-42F1-84C2-6DB9EB6D7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91214" y="2350243"/>
                <a:ext cx="137453" cy="213337"/>
              </a:xfrm>
              <a:prstGeom prst="triangle">
                <a:avLst>
                  <a:gd name="adj" fmla="val 50000"/>
                </a:avLst>
              </a:prstGeom>
              <a:solidFill>
                <a:srgbClr val="FFFF00">
                  <a:alpha val="50195"/>
                </a:srgbClr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 algn="ctr"/>
                <a:endParaRPr lang="en-SG" b="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pic>
        <p:nvPicPr>
          <p:cNvPr id="670" name="Picture 669">
            <a:extLst>
              <a:ext uri="{FF2B5EF4-FFF2-40B4-BE49-F238E27FC236}">
                <a16:creationId xmlns:a16="http://schemas.microsoft.com/office/drawing/2014/main" id="{14B69441-D5A3-41CE-BA2D-796B8375A2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67479" y="2005538"/>
            <a:ext cx="724192" cy="549856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673" name="Rectangle 672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6734010" y="1443559"/>
            <a:ext cx="1002827" cy="544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SCM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4732873" y="1415126"/>
            <a:ext cx="3281482" cy="21187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6614589" y="2798496"/>
            <a:ext cx="1303452" cy="65908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Prepare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cargo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shipping instruction </a:t>
            </a:r>
            <a:r>
              <a:rPr lang="en-US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(SI)</a:t>
            </a: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4791326" y="3285201"/>
            <a:ext cx="1729728" cy="273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Jupiter Warehouse</a:t>
            </a:r>
          </a:p>
        </p:txBody>
      </p:sp>
      <p:cxnSp>
        <p:nvCxnSpPr>
          <p:cNvPr id="676" name="Straight Arrow Connector 675">
            <a:extLst>
              <a:ext uri="{FF2B5EF4-FFF2-40B4-BE49-F238E27FC236}">
                <a16:creationId xmlns:a16="http://schemas.microsoft.com/office/drawing/2014/main" id="{8745BFC7-87B7-4A7B-9EE5-B1B02E6CD27C}"/>
              </a:ext>
            </a:extLst>
          </p:cNvPr>
          <p:cNvCxnSpPr>
            <a:cxnSpLocks/>
          </p:cNvCxnSpPr>
          <p:nvPr/>
        </p:nvCxnSpPr>
        <p:spPr>
          <a:xfrm>
            <a:off x="8049516" y="2776435"/>
            <a:ext cx="347802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92" idx="2"/>
            <a:endCxn id="398" idx="0"/>
          </p:cNvCxnSpPr>
          <p:nvPr/>
        </p:nvCxnSpPr>
        <p:spPr>
          <a:xfrm flipH="1">
            <a:off x="5631679" y="2464253"/>
            <a:ext cx="566" cy="4081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7" name="Picture 676">
            <a:extLst>
              <a:ext uri="{FF2B5EF4-FFF2-40B4-BE49-F238E27FC236}">
                <a16:creationId xmlns:a16="http://schemas.microsoft.com/office/drawing/2014/main" id="{5F014E0A-9E2C-4D8F-BB24-EBC2F4692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6820" y="2594046"/>
            <a:ext cx="266597" cy="167514"/>
          </a:xfrm>
          <a:prstGeom prst="rect">
            <a:avLst/>
          </a:prstGeom>
        </p:spPr>
      </p:pic>
      <p:sp>
        <p:nvSpPr>
          <p:cNvPr id="678" name="Isosceles Triangle 677">
            <a:extLst>
              <a:ext uri="{FF2B5EF4-FFF2-40B4-BE49-F238E27FC236}">
                <a16:creationId xmlns:a16="http://schemas.microsoft.com/office/drawing/2014/main" id="{89D279DE-19D7-4CD2-8521-C486DFBBB2EE}"/>
              </a:ext>
            </a:extLst>
          </p:cNvPr>
          <p:cNvSpPr/>
          <p:nvPr/>
        </p:nvSpPr>
        <p:spPr>
          <a:xfrm flipV="1">
            <a:off x="6850344" y="2582449"/>
            <a:ext cx="791284" cy="140220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Elbow Connector 64"/>
          <p:cNvCxnSpPr>
            <a:stCxn id="398" idx="1"/>
            <a:endCxn id="392" idx="1"/>
          </p:cNvCxnSpPr>
          <p:nvPr/>
        </p:nvCxnSpPr>
        <p:spPr>
          <a:xfrm rot="10800000" flipH="1">
            <a:off x="5277035" y="2197051"/>
            <a:ext cx="4387" cy="880438"/>
          </a:xfrm>
          <a:prstGeom prst="bentConnector3">
            <a:avLst>
              <a:gd name="adj1" fmla="val -5210850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4" name="Elbow Connector 4193"/>
          <p:cNvCxnSpPr>
            <a:stCxn id="392" idx="3"/>
            <a:endCxn id="398" idx="3"/>
          </p:cNvCxnSpPr>
          <p:nvPr/>
        </p:nvCxnSpPr>
        <p:spPr>
          <a:xfrm>
            <a:off x="5983067" y="2197051"/>
            <a:ext cx="3254" cy="880438"/>
          </a:xfrm>
          <a:prstGeom prst="bentConnector3">
            <a:avLst>
              <a:gd name="adj1" fmla="val 7125200"/>
            </a:avLst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Arrow Connector 691">
            <a:extLst>
              <a:ext uri="{FF2B5EF4-FFF2-40B4-BE49-F238E27FC236}">
                <a16:creationId xmlns:a16="http://schemas.microsoft.com/office/drawing/2014/main" id="{8745BFC7-87B7-4A7B-9EE5-B1B02E6CD27C}"/>
              </a:ext>
            </a:extLst>
          </p:cNvPr>
          <p:cNvCxnSpPr>
            <a:cxnSpLocks/>
          </p:cNvCxnSpPr>
          <p:nvPr/>
        </p:nvCxnSpPr>
        <p:spPr>
          <a:xfrm>
            <a:off x="799336" y="2383637"/>
            <a:ext cx="28744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Arrow Connector 692">
            <a:extLst>
              <a:ext uri="{FF2B5EF4-FFF2-40B4-BE49-F238E27FC236}">
                <a16:creationId xmlns:a16="http://schemas.microsoft.com/office/drawing/2014/main" id="{8745BFC7-87B7-4A7B-9EE5-B1B02E6CD27C}"/>
              </a:ext>
            </a:extLst>
          </p:cNvPr>
          <p:cNvCxnSpPr>
            <a:cxnSpLocks/>
          </p:cNvCxnSpPr>
          <p:nvPr/>
        </p:nvCxnSpPr>
        <p:spPr>
          <a:xfrm>
            <a:off x="2067407" y="2368872"/>
            <a:ext cx="237554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Arrow Connector 694">
            <a:extLst>
              <a:ext uri="{FF2B5EF4-FFF2-40B4-BE49-F238E27FC236}">
                <a16:creationId xmlns:a16="http://schemas.microsoft.com/office/drawing/2014/main" id="{8745BFC7-87B7-4A7B-9EE5-B1B02E6CD27C}"/>
              </a:ext>
            </a:extLst>
          </p:cNvPr>
          <p:cNvCxnSpPr>
            <a:cxnSpLocks/>
          </p:cNvCxnSpPr>
          <p:nvPr/>
        </p:nvCxnSpPr>
        <p:spPr>
          <a:xfrm>
            <a:off x="4303685" y="2371885"/>
            <a:ext cx="261309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Rectangle 702"/>
          <p:cNvSpPr/>
          <p:nvPr/>
        </p:nvSpPr>
        <p:spPr>
          <a:xfrm>
            <a:off x="4841544" y="1450782"/>
            <a:ext cx="485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04" name="Rectangle 703"/>
          <p:cNvSpPr/>
          <p:nvPr/>
        </p:nvSpPr>
        <p:spPr>
          <a:xfrm>
            <a:off x="6603936" y="1455521"/>
            <a:ext cx="509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Yu Gothic" panose="020B04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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4705025" y="2224119"/>
            <a:ext cx="634319" cy="794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 SI</a:t>
            </a:r>
          </a:p>
        </p:txBody>
      </p:sp>
      <p:sp>
        <p:nvSpPr>
          <p:cNvPr id="369" name="Rectangle 368"/>
          <p:cNvSpPr/>
          <p:nvPr/>
        </p:nvSpPr>
        <p:spPr>
          <a:xfrm>
            <a:off x="5886283" y="2156909"/>
            <a:ext cx="638414" cy="1004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SI</a:t>
            </a:r>
          </a:p>
        </p:txBody>
      </p:sp>
      <p:sp>
        <p:nvSpPr>
          <p:cNvPr id="4" name="Rectangle 3"/>
          <p:cNvSpPr/>
          <p:nvPr/>
        </p:nvSpPr>
        <p:spPr>
          <a:xfrm>
            <a:off x="6611454" y="1481335"/>
            <a:ext cx="1320919" cy="200656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6" name="Picture 37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7769" y="2235495"/>
            <a:ext cx="612985" cy="355305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6726B91C-4268-4CE3-8272-8027E2EDD6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28294" y="2146601"/>
            <a:ext cx="477288" cy="584903"/>
          </a:xfrm>
          <a:prstGeom prst="rect">
            <a:avLst/>
          </a:prstGeom>
        </p:spPr>
      </p:pic>
      <p:sp>
        <p:nvSpPr>
          <p:cNvPr id="381" name="Rectangle 380"/>
          <p:cNvSpPr/>
          <p:nvPr/>
        </p:nvSpPr>
        <p:spPr>
          <a:xfrm>
            <a:off x="3816882" y="2258539"/>
            <a:ext cx="311130" cy="207928"/>
          </a:xfrm>
          <a:prstGeom prst="rect">
            <a:avLst/>
          </a:prstGeom>
          <a:solidFill>
            <a:srgbClr val="AEF46E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000077"/>
                </a:solidFill>
              </a:rPr>
              <a:t>OK</a:t>
            </a:r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53357BD6-5510-483E-8856-604B2A2A4A4C}"/>
              </a:ext>
            </a:extLst>
          </p:cNvPr>
          <p:cNvSpPr/>
          <p:nvPr/>
        </p:nvSpPr>
        <p:spPr>
          <a:xfrm>
            <a:off x="3263284" y="2220789"/>
            <a:ext cx="73903" cy="108717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53357BD6-5510-483E-8856-604B2A2A4A4C}"/>
              </a:ext>
            </a:extLst>
          </p:cNvPr>
          <p:cNvSpPr/>
          <p:nvPr/>
        </p:nvSpPr>
        <p:spPr>
          <a:xfrm flipV="1">
            <a:off x="3239300" y="2565929"/>
            <a:ext cx="101209" cy="92047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53357BD6-5510-483E-8856-604B2A2A4A4C}"/>
              </a:ext>
            </a:extLst>
          </p:cNvPr>
          <p:cNvSpPr/>
          <p:nvPr/>
        </p:nvSpPr>
        <p:spPr>
          <a:xfrm>
            <a:off x="3249369" y="2396076"/>
            <a:ext cx="89228" cy="11388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3668293" y="1752600"/>
            <a:ext cx="711541" cy="3608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Check   e – chop</a:t>
            </a:r>
          </a:p>
        </p:txBody>
      </p: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FF2202F-667F-450A-B24E-E8CB643213D0}"/>
              </a:ext>
            </a:extLst>
          </p:cNvPr>
          <p:cNvCxnSpPr>
            <a:cxnSpLocks/>
            <a:stCxn id="377" idx="1"/>
          </p:cNvCxnSpPr>
          <p:nvPr/>
        </p:nvCxnSpPr>
        <p:spPr>
          <a:xfrm flipH="1">
            <a:off x="3322951" y="2439053"/>
            <a:ext cx="405343" cy="2112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5FF2202F-667F-450A-B24E-E8CB643213D0}"/>
              </a:ext>
            </a:extLst>
          </p:cNvPr>
          <p:cNvCxnSpPr>
            <a:cxnSpLocks/>
            <a:stCxn id="377" idx="1"/>
          </p:cNvCxnSpPr>
          <p:nvPr/>
        </p:nvCxnSpPr>
        <p:spPr>
          <a:xfrm flipH="1" flipV="1">
            <a:off x="3392645" y="2289135"/>
            <a:ext cx="335649" cy="14991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5FF2202F-667F-450A-B24E-E8CB643213D0}"/>
              </a:ext>
            </a:extLst>
          </p:cNvPr>
          <p:cNvCxnSpPr>
            <a:cxnSpLocks/>
            <a:stCxn id="377" idx="1"/>
          </p:cNvCxnSpPr>
          <p:nvPr/>
        </p:nvCxnSpPr>
        <p:spPr>
          <a:xfrm flipH="1">
            <a:off x="3322217" y="2439053"/>
            <a:ext cx="406077" cy="4500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3"/>
          <a:srcRect l="8975"/>
          <a:stretch/>
        </p:blipFill>
        <p:spPr>
          <a:xfrm>
            <a:off x="5630443" y="5229806"/>
            <a:ext cx="3420405" cy="1157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6611455" y="5244977"/>
            <a:ext cx="1785864" cy="191289"/>
          </a:xfrm>
          <a:prstGeom prst="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057106" y="5896401"/>
            <a:ext cx="629694" cy="476203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9" name="テキスト ボックス 38">
            <a:extLst>
              <a:ext uri="{FF2B5EF4-FFF2-40B4-BE49-F238E27FC236}">
                <a16:creationId xmlns:a16="http://schemas.microsoft.com/office/drawing/2014/main" id="{D52FB142-BFE9-4A6F-B703-B527ECF4B2DA}"/>
              </a:ext>
            </a:extLst>
          </p:cNvPr>
          <p:cNvSpPr txBox="1"/>
          <p:nvPr/>
        </p:nvSpPr>
        <p:spPr>
          <a:xfrm>
            <a:off x="5773559" y="5697116"/>
            <a:ext cx="224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AEF46E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Visualize status shipment</a:t>
            </a:r>
            <a:endParaRPr lang="en-SG" sz="1600" b="1" dirty="0">
              <a:solidFill>
                <a:srgbClr val="AEF46E"/>
              </a:solidFill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2639353" y="5279479"/>
            <a:ext cx="1419033" cy="3828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Make function </a:t>
            </a:r>
            <a:r>
              <a:rPr lang="en-US" sz="1200" b="1" dirty="0" smtClean="0">
                <a:solidFill>
                  <a:srgbClr val="0000FF"/>
                </a:solidFill>
              </a:rPr>
              <a:t>verify shipment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D636E40C-D1D4-EC26-126F-A6022BE94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294"/>
            <a:ext cx="9130904" cy="386542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FFFFCC"/>
                </a:solidFill>
                <a:ea typeface="Meiryo UI" panose="020B0604030504040204" pitchFamily="50" charset="-128"/>
              </a:rPr>
              <a:t>Detail Improvement Activity</a:t>
            </a:r>
            <a:endParaRPr lang="en-US" altLang="ja-JP" sz="2000" b="1" dirty="0">
              <a:solidFill>
                <a:srgbClr val="FFFFCC"/>
              </a:solidFill>
              <a:ea typeface="Meiryo UI" panose="020B0604030504040204" pitchFamily="50" charset="-128"/>
            </a:endParaRPr>
          </a:p>
        </p:txBody>
      </p:sp>
      <p:sp>
        <p:nvSpPr>
          <p:cNvPr id="612" name="正方形/長方形 40">
            <a:extLst>
              <a:ext uri="{FF2B5EF4-FFF2-40B4-BE49-F238E27FC236}">
                <a16:creationId xmlns:a16="http://schemas.microsoft.com/office/drawing/2014/main" id="{D1EECAAE-2A4F-1E78-43E2-3452BA5AC55F}"/>
              </a:ext>
            </a:extLst>
          </p:cNvPr>
          <p:cNvSpPr/>
          <p:nvPr/>
        </p:nvSpPr>
        <p:spPr>
          <a:xfrm>
            <a:off x="8264738" y="80413"/>
            <a:ext cx="787028" cy="22936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8</a:t>
            </a: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/</a:t>
            </a:r>
            <a:r>
              <a:rPr lang="en-US" altLang="ja-JP" sz="12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</a:t>
            </a:r>
            <a:endParaRPr lang="ja-JP" altLang="en-US" sz="1200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390" name="Rounded Rectangle 389"/>
          <p:cNvSpPr/>
          <p:nvPr/>
        </p:nvSpPr>
        <p:spPr>
          <a:xfrm>
            <a:off x="45502" y="1408336"/>
            <a:ext cx="4435029" cy="30391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1.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shipment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  <a:endParaRPr lang="en-US" altLang="ja-JP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3" name="Rounded Rectangle 632"/>
          <p:cNvSpPr/>
          <p:nvPr/>
        </p:nvSpPr>
        <p:spPr>
          <a:xfrm>
            <a:off x="45502" y="3587633"/>
            <a:ext cx="3876179" cy="284227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2</a:t>
            </a:r>
            <a:r>
              <a:rPr lang="en-US" sz="1600" b="1" dirty="0" smtClean="0"/>
              <a:t>. </a:t>
            </a:r>
            <a:r>
              <a:rPr lang="en-US" altLang="ja-JP" sz="1600" b="1" dirty="0"/>
              <a:t>Meeting &amp; discuss: IT - OQC - SCM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4" name="Rounded Rectangle 633"/>
          <p:cNvSpPr/>
          <p:nvPr/>
        </p:nvSpPr>
        <p:spPr>
          <a:xfrm>
            <a:off x="44920" y="4776442"/>
            <a:ext cx="5922252" cy="29153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/>
              <a:t>3</a:t>
            </a:r>
            <a:r>
              <a:rPr lang="en-US" altLang="ja-JP" sz="1600" b="1" dirty="0" smtClean="0"/>
              <a:t>. Create auto link shipment SCM &amp; OQC inspection result</a:t>
            </a:r>
            <a:endParaRPr lang="en-US" altLang="ja-JP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11063" y="3266153"/>
            <a:ext cx="1282246" cy="770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Arrow Connector 634"/>
          <p:cNvCxnSpPr/>
          <p:nvPr/>
        </p:nvCxnSpPr>
        <p:spPr>
          <a:xfrm flipV="1">
            <a:off x="3403498" y="3254786"/>
            <a:ext cx="1282246" cy="770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6" name="Multiplication Sign 26">
            <a:extLst>
              <a:ext uri="{FF2B5EF4-FFF2-40B4-BE49-F238E27FC236}">
                <a16:creationId xmlns:a16="http://schemas.microsoft.com/office/drawing/2014/main" id="{158EE692-A995-458A-AA22-159C687532EA}"/>
              </a:ext>
            </a:extLst>
          </p:cNvPr>
          <p:cNvSpPr/>
          <p:nvPr/>
        </p:nvSpPr>
        <p:spPr>
          <a:xfrm>
            <a:off x="3841730" y="2966162"/>
            <a:ext cx="423943" cy="577045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3" name="Elbow Connector 22"/>
          <p:cNvCxnSpPr/>
          <p:nvPr/>
        </p:nvCxnSpPr>
        <p:spPr>
          <a:xfrm rot="16200000" flipH="1">
            <a:off x="1558991" y="2665851"/>
            <a:ext cx="336538" cy="532336"/>
          </a:xfrm>
          <a:prstGeom prst="bentConnector2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8" name="Picture 637">
            <a:extLst>
              <a:ext uri="{FF2B5EF4-FFF2-40B4-BE49-F238E27FC236}">
                <a16:creationId xmlns:a16="http://schemas.microsoft.com/office/drawing/2014/main" id="{FB301567-532B-C26D-E42E-4B2C4CA90D46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31827" t="15743" r="32023" b="13230"/>
          <a:stretch/>
        </p:blipFill>
        <p:spPr>
          <a:xfrm>
            <a:off x="4092437" y="5211397"/>
            <a:ext cx="555763" cy="358707"/>
          </a:xfrm>
          <a:prstGeom prst="rect">
            <a:avLst/>
          </a:prstGeom>
        </p:spPr>
      </p:pic>
      <p:pic>
        <p:nvPicPr>
          <p:cNvPr id="639" name="Picture 638">
            <a:extLst>
              <a:ext uri="{FF2B5EF4-FFF2-40B4-BE49-F238E27FC236}">
                <a16:creationId xmlns:a16="http://schemas.microsoft.com/office/drawing/2014/main" id="{B3E2F5AC-F400-0058-464D-A4BB31A8A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604" y="5191071"/>
            <a:ext cx="658020" cy="3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0" name="Picture 639">
            <a:extLst>
              <a:ext uri="{FF2B5EF4-FFF2-40B4-BE49-F238E27FC236}">
                <a16:creationId xmlns:a16="http://schemas.microsoft.com/office/drawing/2014/main" id="{BEB98C95-C68B-836E-9FC2-CA21B596270E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1673" t="44606" r="23991" b="35510"/>
          <a:stretch/>
        </p:blipFill>
        <p:spPr>
          <a:xfrm>
            <a:off x="4103045" y="5283619"/>
            <a:ext cx="524496" cy="152647"/>
          </a:xfrm>
          <a:prstGeom prst="rect">
            <a:avLst/>
          </a:prstGeom>
        </p:spPr>
      </p:pic>
      <p:pic>
        <p:nvPicPr>
          <p:cNvPr id="641" name="Picture 640">
            <a:extLst>
              <a:ext uri="{FF2B5EF4-FFF2-40B4-BE49-F238E27FC236}">
                <a16:creationId xmlns:a16="http://schemas.microsoft.com/office/drawing/2014/main" id="{9DE12ED1-E8B1-83D0-FB9D-6F1C4210E2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09207" y="5611241"/>
            <a:ext cx="1324793" cy="341917"/>
          </a:xfrm>
          <a:prstGeom prst="rect">
            <a:avLst/>
          </a:prstGeom>
          <a:ln>
            <a:solidFill>
              <a:srgbClr val="0033CC"/>
            </a:solidFill>
          </a:ln>
        </p:spPr>
      </p:pic>
      <p:sp>
        <p:nvSpPr>
          <p:cNvPr id="642" name="Oval 641">
            <a:extLst>
              <a:ext uri="{FF2B5EF4-FFF2-40B4-BE49-F238E27FC236}">
                <a16:creationId xmlns:a16="http://schemas.microsoft.com/office/drawing/2014/main" id="{76E7382B-442A-730C-506D-51F701D9BE6D}"/>
              </a:ext>
            </a:extLst>
          </p:cNvPr>
          <p:cNvSpPr/>
          <p:nvPr/>
        </p:nvSpPr>
        <p:spPr>
          <a:xfrm>
            <a:off x="4056461" y="5277908"/>
            <a:ext cx="438794" cy="350745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3" name="Straight Arrow Connector 642"/>
          <p:cNvCxnSpPr/>
          <p:nvPr/>
        </p:nvCxnSpPr>
        <p:spPr>
          <a:xfrm flipV="1">
            <a:off x="2805049" y="5726711"/>
            <a:ext cx="1059707" cy="770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783336" y="6005040"/>
            <a:ext cx="1729728" cy="390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SCM &amp; Jupiter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Warehouse</a:t>
            </a: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4372635" y="5659395"/>
            <a:ext cx="587820" cy="2204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SI)</a:t>
            </a: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1513710" y="6038507"/>
            <a:ext cx="1991000" cy="390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OQC inspection result auto link </a:t>
            </a:r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Pallet ID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8AAA9107-5162-3767-B677-D93F2E1BD2DD}"/>
              </a:ext>
            </a:extLst>
          </p:cNvPr>
          <p:cNvSpPr txBox="1"/>
          <p:nvPr/>
        </p:nvSpPr>
        <p:spPr>
          <a:xfrm>
            <a:off x="152537" y="5156237"/>
            <a:ext cx="676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1508B8"/>
                </a:solidFill>
              </a:rPr>
              <a:t>SCM</a:t>
            </a:r>
            <a:endParaRPr lang="en-US" sz="1200" b="1" dirty="0">
              <a:solidFill>
                <a:srgbClr val="1508B8"/>
              </a:solidFill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8AAA9107-5162-3767-B677-D93F2E1BD2DD}"/>
              </a:ext>
            </a:extLst>
          </p:cNvPr>
          <p:cNvSpPr txBox="1"/>
          <p:nvPr/>
        </p:nvSpPr>
        <p:spPr>
          <a:xfrm>
            <a:off x="24971" y="5835517"/>
            <a:ext cx="755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1508B8"/>
                </a:solidFill>
              </a:rPr>
              <a:t>Jupiter</a:t>
            </a:r>
            <a:endParaRPr lang="en-US" sz="1200" b="1" dirty="0">
              <a:solidFill>
                <a:srgbClr val="1508B8"/>
              </a:solidFill>
            </a:endParaRPr>
          </a:p>
        </p:txBody>
      </p:sp>
      <p:pic>
        <p:nvPicPr>
          <p:cNvPr id="660" name="Picture 659" descr="A picture containing text, electronics, computer, keyboard&#10;&#10;Description automatically generated">
            <a:extLst>
              <a:ext uri="{FF2B5EF4-FFF2-40B4-BE49-F238E27FC236}">
                <a16:creationId xmlns:a16="http://schemas.microsoft.com/office/drawing/2014/main" id="{96E6535F-5A81-78F4-B4C3-524E97E2962E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3" y="5152899"/>
            <a:ext cx="659937" cy="452893"/>
          </a:xfrm>
          <a:prstGeom prst="rect">
            <a:avLst/>
          </a:prstGeom>
        </p:spPr>
      </p:pic>
      <p:pic>
        <p:nvPicPr>
          <p:cNvPr id="661" name="Picture 660" descr="A picture containing text, electronics, computer, keyboard&#10;&#10;Description automatically generated">
            <a:extLst>
              <a:ext uri="{FF2B5EF4-FFF2-40B4-BE49-F238E27FC236}">
                <a16:creationId xmlns:a16="http://schemas.microsoft.com/office/drawing/2014/main" id="{96E6535F-5A81-78F4-B4C3-524E97E2962E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" y="5828836"/>
            <a:ext cx="604819" cy="479188"/>
          </a:xfrm>
          <a:prstGeom prst="rect">
            <a:avLst/>
          </a:prstGeom>
        </p:spPr>
      </p:pic>
      <p:sp>
        <p:nvSpPr>
          <p:cNvPr id="663" name="Rectangle 662"/>
          <p:cNvSpPr/>
          <p:nvPr/>
        </p:nvSpPr>
        <p:spPr>
          <a:xfrm>
            <a:off x="571623" y="5237781"/>
            <a:ext cx="1253724" cy="3828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Create auto </a:t>
            </a:r>
          </a:p>
          <a:p>
            <a:pPr algn="ctr">
              <a:lnSpc>
                <a:spcPts val="2200"/>
              </a:lnSpc>
            </a:pPr>
            <a:r>
              <a:rPr lang="en-US" sz="1200" dirty="0" smtClean="0">
                <a:solidFill>
                  <a:schemeClr val="tx1"/>
                </a:solidFill>
              </a:rPr>
              <a:t>link </a:t>
            </a:r>
            <a:r>
              <a:rPr lang="en-US" sz="1200" b="1" dirty="0" smtClean="0">
                <a:solidFill>
                  <a:srgbClr val="0000FF"/>
                </a:solidFill>
              </a:rPr>
              <a:t>SI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1" name="Rectangle 670"/>
          <p:cNvSpPr/>
          <p:nvPr/>
        </p:nvSpPr>
        <p:spPr>
          <a:xfrm>
            <a:off x="562167" y="5722084"/>
            <a:ext cx="1419033" cy="38281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/>
                </a:solidFill>
              </a:rPr>
              <a:t>Make function </a:t>
            </a:r>
          </a:p>
          <a:p>
            <a:pPr algn="ctr">
              <a:lnSpc>
                <a:spcPts val="2200"/>
              </a:lnSpc>
            </a:pPr>
            <a:r>
              <a:rPr lang="en-US" sz="1200" dirty="0" smtClean="0">
                <a:solidFill>
                  <a:schemeClr val="tx1"/>
                </a:solidFill>
              </a:rPr>
              <a:t>upload </a:t>
            </a:r>
            <a:r>
              <a:rPr lang="en-US" sz="1200" b="1" dirty="0" smtClean="0">
                <a:solidFill>
                  <a:srgbClr val="0000FF"/>
                </a:solidFill>
              </a:rPr>
              <a:t>SI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799336" y="5429189"/>
            <a:ext cx="891398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Arrow Connector 678"/>
          <p:cNvCxnSpPr/>
          <p:nvPr/>
        </p:nvCxnSpPr>
        <p:spPr>
          <a:xfrm>
            <a:off x="808976" y="5896401"/>
            <a:ext cx="891398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0" name="Rectangle 679"/>
          <p:cNvSpPr/>
          <p:nvPr/>
        </p:nvSpPr>
        <p:spPr>
          <a:xfrm>
            <a:off x="207575" y="5514780"/>
            <a:ext cx="485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81" name="Rectangle 680"/>
          <p:cNvSpPr/>
          <p:nvPr/>
        </p:nvSpPr>
        <p:spPr>
          <a:xfrm>
            <a:off x="44921" y="5091842"/>
            <a:ext cx="5332414" cy="1325306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Rectangle 681"/>
          <p:cNvSpPr/>
          <p:nvPr/>
        </p:nvSpPr>
        <p:spPr>
          <a:xfrm>
            <a:off x="4076192" y="5557632"/>
            <a:ext cx="509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Yu Gothic" panose="020B04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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83" name="Rounded Rectangular Callout 682"/>
          <p:cNvSpPr/>
          <p:nvPr/>
        </p:nvSpPr>
        <p:spPr>
          <a:xfrm>
            <a:off x="6668873" y="4784842"/>
            <a:ext cx="1944948" cy="295521"/>
          </a:xfrm>
          <a:prstGeom prst="wedgeRoundRectCallout">
            <a:avLst>
              <a:gd name="adj1" fmla="val -13119"/>
              <a:gd name="adj2" fmla="val 10361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Status OQC inspection</a:t>
            </a:r>
          </a:p>
        </p:txBody>
      </p:sp>
    </p:spTree>
    <p:extLst>
      <p:ext uri="{BB962C8B-B14F-4D97-AF65-F5344CB8AC3E}">
        <p14:creationId xmlns:p14="http://schemas.microsoft.com/office/powerpoint/2010/main" val="148166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863f5d6-4760-4589-be9c-42f82e075739}" enabled="0" method="" siteId="{4863f5d6-4760-4589-be9c-42f82e07573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69419</TotalTime>
  <Words>3065</Words>
  <Application>Microsoft Office PowerPoint</Application>
  <PresentationFormat>On-screen Show (4:3)</PresentationFormat>
  <Paragraphs>713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34" baseType="lpstr">
      <vt:lpstr>ＭＳ Ｐゴシック</vt:lpstr>
      <vt:lpstr>游ゴシック</vt:lpstr>
      <vt:lpstr>游ゴシック</vt:lpstr>
      <vt:lpstr>Agency FB</vt:lpstr>
      <vt:lpstr>Arial</vt:lpstr>
      <vt:lpstr>Arial </vt:lpstr>
      <vt:lpstr>Arial Black</vt:lpstr>
      <vt:lpstr>Calibri</vt:lpstr>
      <vt:lpstr>HGPGothicE</vt:lpstr>
      <vt:lpstr>HGPSoeiKakugothicUB</vt:lpstr>
      <vt:lpstr>HGPSoeiKakugothicUB</vt:lpstr>
      <vt:lpstr>HGP創英角ﾎﾟｯﾌﾟ体</vt:lpstr>
      <vt:lpstr>HGSSoeiKakugothicUB</vt:lpstr>
      <vt:lpstr>Meiryo</vt:lpstr>
      <vt:lpstr>Meiryo UI</vt:lpstr>
      <vt:lpstr>Tahoma</vt:lpstr>
      <vt:lpstr>Times New Roman</vt:lpstr>
      <vt:lpstr>Verdana</vt:lpstr>
      <vt:lpstr>Wingdings</vt:lpstr>
      <vt:lpstr>Wingdings 2</vt:lpstr>
      <vt:lpstr>Wingdings 3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PSNV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Thuy Nguyen Thi</dc:creator>
  <cp:lastModifiedBy>ACER</cp:lastModifiedBy>
  <cp:revision>5742</cp:revision>
  <cp:lastPrinted>2023-03-01T01:59:53Z</cp:lastPrinted>
  <dcterms:created xsi:type="dcterms:W3CDTF">2016-12-21T06:42:40Z</dcterms:created>
  <dcterms:modified xsi:type="dcterms:W3CDTF">2025-02-23T20:17:03Z</dcterms:modified>
</cp:coreProperties>
</file>